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778000" y="2298700"/>
            <a:ext cx="20828000" cy="4648200"/>
          </a:xfrm>
          <a:prstGeom prst="rect">
            <a:avLst/>
          </a:prstGeom>
        </p:spPr>
        <p:txBody>
          <a:bodyPr anchor="b"/>
          <a:lstStyle/>
          <a:p>
            <a:pPr/>
            <a:r>
              <a:t>Title Text</a:t>
            </a:r>
          </a:p>
        </p:txBody>
      </p:sp>
      <p:sp>
        <p:nvSpPr>
          <p:cNvPr id="12" name="Body Level One…"/>
          <p:cNvSpPr txBox="1"/>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2387600" y="8953500"/>
            <a:ext cx="19621500" cy="585521"/>
          </a:xfrm>
          <a:prstGeom prst="rect">
            <a:avLst/>
          </a:prstGeom>
        </p:spPr>
        <p:txBody>
          <a:bodyPr anchor="t">
            <a:spAutoFit/>
          </a:bodyPr>
          <a:lstStyle>
            <a:lvl1pPr marL="0" indent="0" algn="ctr">
              <a:spcBef>
                <a:spcPts val="0"/>
              </a:spcBef>
              <a:buSzTx/>
              <a:buNone/>
              <a:defRPr i="1" sz="3200"/>
            </a:lvl1pPr>
          </a:lstStyle>
          <a:p>
            <a:pPr/>
            <a:r>
              <a:t>–Johnny Appleseed</a:t>
            </a:r>
          </a:p>
        </p:txBody>
      </p:sp>
      <p:sp>
        <p:nvSpPr>
          <p:cNvPr id="94" name="“Type a quote here.”"/>
          <p:cNvSpPr txBox="1"/>
          <p:nvPr>
            <p:ph type="body" sz="quarter" idx="14"/>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24384000" cy="16264467"/>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3124200" y="-38100"/>
            <a:ext cx="18135600" cy="12096698"/>
          </a:xfrm>
          <a:prstGeom prst="rect">
            <a:avLst/>
          </a:prstGeom>
        </p:spPr>
        <p:txBody>
          <a:bodyPr lIns="91439" tIns="45719" rIns="91439" bIns="45719" anchor="t">
            <a:noAutofit/>
          </a:bodyPr>
          <a:lstStyle/>
          <a:p>
            <a:pPr/>
          </a:p>
        </p:txBody>
      </p:sp>
      <p:sp>
        <p:nvSpPr>
          <p:cNvPr id="21" name="Title Text"/>
          <p:cNvSpPr txBox="1"/>
          <p:nvPr>
            <p:ph type="title"/>
          </p:nvPr>
        </p:nvSpPr>
        <p:spPr>
          <a:xfrm>
            <a:off x="635000" y="9512300"/>
            <a:ext cx="23114000" cy="2006600"/>
          </a:xfrm>
          <a:prstGeom prst="rect">
            <a:avLst/>
          </a:prstGeom>
        </p:spPr>
        <p:txBody>
          <a:bodyPr anchor="b"/>
          <a:lstStyle/>
          <a:p>
            <a:pPr/>
            <a:r>
              <a:t>Title Text</a:t>
            </a:r>
          </a:p>
        </p:txBody>
      </p:sp>
      <p:sp>
        <p:nvSpPr>
          <p:cNvPr id="22" name="Body Level One…"/>
          <p:cNvSpPr txBox="1"/>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778000" y="4533900"/>
            <a:ext cx="20828000" cy="46482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7950200" y="1104900"/>
            <a:ext cx="17259302" cy="11506201"/>
          </a:xfrm>
          <a:prstGeom prst="rect">
            <a:avLst/>
          </a:prstGeom>
        </p:spPr>
        <p:txBody>
          <a:bodyPr lIns="91439" tIns="45719" rIns="91439" bIns="45719" anchor="t">
            <a:noAutofit/>
          </a:bodyPr>
          <a:lstStyle/>
          <a:p>
            <a:pPr/>
          </a:p>
        </p:txBody>
      </p:sp>
      <p:sp>
        <p:nvSpPr>
          <p:cNvPr id="39" name="Title Text"/>
          <p:cNvSpPr txBox="1"/>
          <p:nvPr>
            <p:ph type="title"/>
          </p:nvPr>
        </p:nvSpPr>
        <p:spPr>
          <a:xfrm>
            <a:off x="1651000" y="952500"/>
            <a:ext cx="10223500" cy="5549900"/>
          </a:xfrm>
          <a:prstGeom prst="rect">
            <a:avLst/>
          </a:prstGeom>
        </p:spPr>
        <p:txBody>
          <a:bodyPr anchor="b"/>
          <a:lstStyle>
            <a:lvl1pPr>
              <a:defRPr sz="8400"/>
            </a:lvl1pPr>
          </a:lstStyle>
          <a:p>
            <a:pPr/>
            <a:r>
              <a:t>Title Text</a:t>
            </a:r>
          </a:p>
        </p:txBody>
      </p:sp>
      <p:sp>
        <p:nvSpPr>
          <p:cNvPr id="40" name="Body Level One…"/>
          <p:cNvSpPr txBox="1"/>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10960100" y="3149600"/>
            <a:ext cx="13944600" cy="92964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15681340" y="7035800"/>
            <a:ext cx="8396678" cy="5600700"/>
          </a:xfrm>
          <a:prstGeom prst="rect">
            <a:avLst/>
          </a:prstGeom>
        </p:spPr>
        <p:txBody>
          <a:bodyPr lIns="91439" tIns="45719" rIns="91439" bIns="45719" anchor="t">
            <a:noAutofit/>
          </a:bodyPr>
          <a:lstStyle/>
          <a:p>
            <a:pPr/>
          </a:p>
        </p:txBody>
      </p:sp>
      <p:sp>
        <p:nvSpPr>
          <p:cNvPr id="84" name="Image"/>
          <p:cNvSpPr/>
          <p:nvPr>
            <p:ph type="pic" sz="quarter" idx="14"/>
          </p:nvPr>
        </p:nvSpPr>
        <p:spPr>
          <a:xfrm>
            <a:off x="15290800" y="1130300"/>
            <a:ext cx="8331200" cy="5554134"/>
          </a:xfrm>
          <a:prstGeom prst="rect">
            <a:avLst/>
          </a:prstGeom>
        </p:spPr>
        <p:txBody>
          <a:bodyPr lIns="91439" tIns="45719" rIns="91439" bIns="45719" anchor="t">
            <a:noAutofit/>
          </a:bodyPr>
          <a:lstStyle/>
          <a:p>
            <a:pPr/>
          </a:p>
        </p:txBody>
      </p:sp>
      <p:sp>
        <p:nvSpPr>
          <p:cNvPr id="85" name="Image"/>
          <p:cNvSpPr/>
          <p:nvPr>
            <p:ph type="pic" idx="15"/>
          </p:nvPr>
        </p:nvSpPr>
        <p:spPr>
          <a:xfrm>
            <a:off x="-304800" y="1130300"/>
            <a:ext cx="17202150" cy="114681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b="0" sz="2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Brought Near by Christ’s Blood  March 5, 2020…"/>
          <p:cNvSpPr txBox="1"/>
          <p:nvPr>
            <p:ph type="title" idx="4294967295"/>
          </p:nvPr>
        </p:nvSpPr>
        <p:spPr>
          <a:xfrm>
            <a:off x="1327844" y="139700"/>
            <a:ext cx="21728312" cy="13039924"/>
          </a:xfrm>
          <a:prstGeom prst="rect">
            <a:avLst/>
          </a:prstGeom>
        </p:spPr>
        <p:txBody>
          <a:bodyPr>
            <a:noAutofit/>
          </a:bodyPr>
          <a:lstStyle/>
          <a:p>
            <a:pPr defTabSz="584200">
              <a:defRPr sz="12000">
                <a:solidFill>
                  <a:srgbClr val="0433FF"/>
                </a:solidFill>
                <a:effectLst>
                  <a:outerShdw sx="100000" sy="100000" kx="0" ky="0" algn="b" rotWithShape="0" blurRad="25400" dist="38100" dir="2700000">
                    <a:srgbClr val="000000">
                      <a:alpha val="75000"/>
                    </a:srgbClr>
                  </a:outerShdw>
                </a:effectLst>
                <a:latin typeface="Arial Black"/>
                <a:ea typeface="Arial Black"/>
                <a:cs typeface="Arial Black"/>
                <a:sym typeface="Arial Black"/>
              </a:defRPr>
            </a:pPr>
            <a:r>
              <a:t>Brought Near by Christ’s Blood</a:t>
            </a:r>
          </a:p>
          <a:p>
            <a:pPr defTabSz="584200">
              <a:defRPr sz="8400">
                <a:effectLst>
                  <a:outerShdw sx="100000" sy="100000" kx="0" ky="0" algn="b" rotWithShape="0" blurRad="25400" dist="38100" dir="2700000">
                    <a:srgbClr val="000000">
                      <a:alpha val="75000"/>
                    </a:srgbClr>
                  </a:outerShdw>
                </a:effectLst>
                <a:latin typeface="Gill Sans"/>
                <a:ea typeface="Gill Sans"/>
                <a:cs typeface="Gill Sans"/>
                <a:sym typeface="Gill Sans"/>
              </a:defRPr>
            </a:pPr>
          </a:p>
          <a:p>
            <a:pPr defTabSz="584200">
              <a:defRPr sz="6400">
                <a:solidFill>
                  <a:srgbClr val="941100"/>
                </a:solidFill>
                <a:effectLst>
                  <a:outerShdw sx="100000" sy="100000" kx="0" ky="0" algn="b" rotWithShape="0" blurRad="25400" dist="38100" dir="2700000">
                    <a:srgbClr val="000000">
                      <a:alpha val="75000"/>
                    </a:srgbClr>
                  </a:outerShdw>
                </a:effectLst>
                <a:latin typeface="Arial Rounded MT Bold"/>
                <a:ea typeface="Arial Rounded MT Bold"/>
                <a:cs typeface="Arial Rounded MT Bold"/>
                <a:sym typeface="Arial Rounded MT Bold"/>
              </a:defRPr>
            </a:pPr>
            <a:r>
              <a:t>March 5, 2020</a:t>
            </a:r>
          </a:p>
          <a:p>
            <a:pPr defTabSz="584200">
              <a:defRPr sz="8400">
                <a:effectLst>
                  <a:outerShdw sx="100000" sy="100000" kx="0" ky="0" algn="b" rotWithShape="0" blurRad="25400" dist="38100" dir="2700000">
                    <a:srgbClr val="000000">
                      <a:alpha val="75000"/>
                    </a:srgbClr>
                  </a:outerShdw>
                </a:effectLst>
                <a:latin typeface="Arial Rounded MT Bold"/>
                <a:ea typeface="Arial Rounded MT Bold"/>
                <a:cs typeface="Arial Rounded MT Bold"/>
                <a:sym typeface="Arial Rounded MT Bold"/>
              </a:defRPr>
            </a:pPr>
          </a:p>
          <a:p>
            <a:pPr defTabSz="584200">
              <a:defRPr sz="8400">
                <a:effectLst>
                  <a:outerShdw sx="100000" sy="100000" kx="0" ky="0" algn="b" rotWithShape="0" blurRad="25400" dist="38100" dir="2700000">
                    <a:srgbClr val="000000">
                      <a:alpha val="75000"/>
                    </a:srgbClr>
                  </a:outerShdw>
                </a:effectLst>
                <a:latin typeface="Arial Rounded MT Bold"/>
                <a:ea typeface="Arial Rounded MT Bold"/>
                <a:cs typeface="Arial Rounded MT Bold"/>
                <a:sym typeface="Arial Rounded MT Bold"/>
              </a:defRPr>
            </a:pPr>
          </a:p>
          <a:p>
            <a:pPr defTabSz="584200">
              <a:defRPr sz="4800">
                <a:effectLst>
                  <a:outerShdw sx="100000" sy="100000" kx="0" ky="0" algn="b" rotWithShape="0" blurRad="25400" dist="38100" dir="2700000">
                    <a:srgbClr val="000000">
                      <a:alpha val="75000"/>
                    </a:srgbClr>
                  </a:outerShdw>
                </a:effectLst>
                <a:latin typeface="Arial Rounded MT Bold"/>
                <a:ea typeface="Arial Rounded MT Bold"/>
                <a:cs typeface="Arial Rounded MT Bold"/>
                <a:sym typeface="Arial Rounded MT Bold"/>
              </a:defRPr>
            </a:pPr>
            <a:r>
              <a:t>Studies In The Scriptures (SITS)</a:t>
            </a:r>
          </a:p>
          <a:p>
            <a:pPr defTabSz="584200">
              <a:defRPr sz="4800">
                <a:effectLst>
                  <a:outerShdw sx="100000" sy="100000" kx="0" ky="0" algn="b" rotWithShape="0" blurRad="25400" dist="38100" dir="2700000">
                    <a:srgbClr val="000000">
                      <a:alpha val="75000"/>
                    </a:srgbClr>
                  </a:outerShdw>
                </a:effectLst>
                <a:latin typeface="Arial Rounded MT Bold"/>
                <a:ea typeface="Arial Rounded MT Bold"/>
                <a:cs typeface="Arial Rounded MT Bold"/>
                <a:sym typeface="Arial Rounded MT Bold"/>
              </a:defRPr>
            </a:pPr>
          </a:p>
          <a:p>
            <a:pPr defTabSz="584200">
              <a:defRPr sz="4800">
                <a:effectLst>
                  <a:outerShdw sx="100000" sy="100000" kx="0" ky="0" algn="b" rotWithShape="0" blurRad="25400" dist="38100" dir="2700000">
                    <a:srgbClr val="000000">
                      <a:alpha val="75000"/>
                    </a:srgbClr>
                  </a:outerShdw>
                </a:effectLst>
                <a:latin typeface="Arial Rounded MT Bold"/>
                <a:ea typeface="Arial Rounded MT Bold"/>
                <a:cs typeface="Arial Rounded MT Bold"/>
                <a:sym typeface="Arial Rounded MT Bold"/>
              </a:defRPr>
            </a:pPr>
            <a:r>
              <a:t>Speaker: Allen Dvorak</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15 For this reason, because I have heard of your faith in the Lord Jesus and your love toward all the saints, 16 I do not cease to give thanks for you, remembering you in my prayers, 17 that the God of our Lord Jesus Christ, the Father of glory, may give you the Spirit of wisdom and of revelation in the knowledge of him, 18 having the eyes of your hearts enlightened, that you may know what is the hope to which he has called you, what are the riches of his glorious inheritance in the saints, 19 and what is the immeasurable greatness of his power toward us who believe, according to the working of his great might 20 that he worked in Christ when he raised him from the dead…"/>
          <p:cNvSpPr txBox="1"/>
          <p:nvPr>
            <p:ph type="body" idx="4294967295"/>
          </p:nvPr>
        </p:nvSpPr>
        <p:spPr>
          <a:xfrm>
            <a:off x="485576" y="-1"/>
            <a:ext cx="13351670" cy="13716001"/>
          </a:xfrm>
          <a:prstGeom prst="rect">
            <a:avLst/>
          </a:prstGeom>
        </p:spPr>
        <p:txBody>
          <a:bodyPr anchor="t">
            <a:noAutofit/>
          </a:bodyPr>
          <a:lstStyle/>
          <a:p>
            <a:pPr marL="0" indent="0" algn="ctr" defTabSz="584200">
              <a:spcBef>
                <a:spcPts val="800"/>
              </a:spcBef>
              <a:buClr>
                <a:srgbClr val="FF2600"/>
              </a:buClr>
              <a:buSzTx/>
              <a:buNone/>
              <a:defRPr b="1" sz="40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15</a:t>
            </a:r>
            <a:r>
              <a:t> For this reason, because I have heard of your faith in the Lord Jesus and your love toward all the saints, </a:t>
            </a:r>
            <a:r>
              <a:rPr baseline="31999">
                <a:solidFill>
                  <a:srgbClr val="0433FF"/>
                </a:solidFill>
              </a:rPr>
              <a:t>16</a:t>
            </a:r>
            <a:r>
              <a:t> I do not cease to give thanks for you, remembering you in my prayers, </a:t>
            </a:r>
            <a:r>
              <a:rPr baseline="31999">
                <a:solidFill>
                  <a:srgbClr val="0433FF"/>
                </a:solidFill>
              </a:rPr>
              <a:t>17</a:t>
            </a:r>
            <a:r>
              <a:t> that the God of our Lord Jesus Christ, the Father of glory, may give you the Spirit of wisdom and of revelation in the knowledge of him, </a:t>
            </a:r>
            <a:r>
              <a:rPr baseline="31999">
                <a:solidFill>
                  <a:srgbClr val="0433FF"/>
                </a:solidFill>
              </a:rPr>
              <a:t>18</a:t>
            </a:r>
            <a:r>
              <a:t> having the eyes of your hearts enlightened, that you may know what is the hope to which he has called you, what are the riches of his glorious inheritance in the saints, </a:t>
            </a:r>
            <a:r>
              <a:rPr baseline="31999">
                <a:solidFill>
                  <a:srgbClr val="0433FF"/>
                </a:solidFill>
              </a:rPr>
              <a:t>19</a:t>
            </a:r>
            <a:r>
              <a:t> and what is the immeasurable greatness of his power toward us who believe, according to the working of his great might </a:t>
            </a:r>
            <a:r>
              <a:rPr baseline="31999">
                <a:solidFill>
                  <a:srgbClr val="0433FF"/>
                </a:solidFill>
              </a:rPr>
              <a:t>20</a:t>
            </a:r>
            <a:r>
              <a:t> that he worked in Christ when he </a:t>
            </a:r>
            <a:r>
              <a:rPr>
                <a:solidFill>
                  <a:srgbClr val="008F00"/>
                </a:solidFill>
              </a:rPr>
              <a:t>raised him from the dead</a:t>
            </a:r>
            <a:endParaRPr>
              <a:solidFill>
                <a:srgbClr val="008F00"/>
              </a:solidFill>
            </a:endParaRPr>
          </a:p>
          <a:p>
            <a:pPr marL="0" indent="0" algn="ctr" defTabSz="584200">
              <a:spcBef>
                <a:spcPts val="800"/>
              </a:spcBef>
              <a:buClr>
                <a:srgbClr val="FF2600"/>
              </a:buClr>
              <a:buSzTx/>
              <a:buNone/>
              <a:defRPr b="1" sz="4000">
                <a:effectLst>
                  <a:outerShdw sx="100000" sy="100000" kx="0" ky="0" algn="b" rotWithShape="0" blurRad="12700" dist="12700" dir="2400000">
                    <a:srgbClr val="000000"/>
                  </a:outerShdw>
                </a:effectLst>
                <a:latin typeface="Tahoma"/>
                <a:ea typeface="Tahoma"/>
                <a:cs typeface="Tahoma"/>
                <a:sym typeface="Tahoma"/>
              </a:defRPr>
            </a:pPr>
            <a:r>
              <a:t>and </a:t>
            </a:r>
          </a:p>
          <a:p>
            <a:pPr marL="0" indent="0" algn="ctr" defTabSz="584200">
              <a:spcBef>
                <a:spcPts val="800"/>
              </a:spcBef>
              <a:buClr>
                <a:srgbClr val="FF2600"/>
              </a:buClr>
              <a:buSzTx/>
              <a:buNone/>
              <a:defRPr b="1" sz="4000">
                <a:effectLst>
                  <a:outerShdw sx="100000" sy="100000" kx="0" ky="0" algn="b" rotWithShape="0" blurRad="12700" dist="12700" dir="2400000">
                    <a:srgbClr val="000000"/>
                  </a:outerShdw>
                </a:effectLst>
                <a:latin typeface="Tahoma"/>
                <a:ea typeface="Tahoma"/>
                <a:cs typeface="Tahoma"/>
                <a:sym typeface="Tahoma"/>
              </a:defRPr>
            </a:pPr>
            <a:r>
              <a:rPr>
                <a:solidFill>
                  <a:srgbClr val="941100"/>
                </a:solidFill>
              </a:rPr>
              <a:t>seated him at his right hand in the heavenly places</a:t>
            </a:r>
            <a:r>
              <a:t>, </a:t>
            </a:r>
            <a:r>
              <a:rPr baseline="31999">
                <a:solidFill>
                  <a:srgbClr val="0433FF"/>
                </a:solidFill>
              </a:rPr>
              <a:t>21</a:t>
            </a:r>
            <a:r>
              <a:t> far above all rule and authority and power and dominion, and above every name that is named, not only in this age but also in the one to come.</a:t>
            </a:r>
          </a:p>
          <a:p>
            <a:pPr marL="0" indent="0" algn="ctr" defTabSz="584200">
              <a:spcBef>
                <a:spcPts val="800"/>
              </a:spcBef>
              <a:buClr>
                <a:srgbClr val="FF2600"/>
              </a:buClr>
              <a:buSzTx/>
              <a:buNone/>
              <a:defRPr b="1" sz="4000">
                <a:solidFill>
                  <a:srgbClr val="0433FF"/>
                </a:solidFill>
                <a:effectLst>
                  <a:outerShdw sx="100000" sy="100000" kx="0" ky="0" algn="b" rotWithShape="0" blurRad="12700" dist="12700" dir="2400000">
                    <a:srgbClr val="000000"/>
                  </a:outerShdw>
                </a:effectLst>
                <a:latin typeface="Tahoma"/>
                <a:ea typeface="Tahoma"/>
                <a:cs typeface="Tahoma"/>
                <a:sym typeface="Tahoma"/>
              </a:defRPr>
            </a:pPr>
            <a:r>
              <a:t>— Ephesians 1:15–21; ESV</a:t>
            </a:r>
          </a:p>
        </p:txBody>
      </p:sp>
      <p:sp>
        <p:nvSpPr>
          <p:cNvPr id="170" name="1 And you He made alive, who were dead in trespasses and sins,…"/>
          <p:cNvSpPr txBox="1"/>
          <p:nvPr/>
        </p:nvSpPr>
        <p:spPr>
          <a:xfrm>
            <a:off x="15909594" y="1075266"/>
            <a:ext cx="7057299" cy="1216878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defTabSz="584200">
              <a:spcBef>
                <a:spcPts val="800"/>
              </a:spcBef>
              <a:buClr>
                <a:srgbClr val="FF2600"/>
              </a:buClr>
              <a:defRPr sz="4000">
                <a:effectLst>
                  <a:outerShdw sx="100000" sy="100000" kx="0" ky="0" algn="b" rotWithShape="0" blurRad="12700" dist="12700" dir="2400000">
                    <a:srgbClr val="000000"/>
                  </a:outerShdw>
                </a:effectLst>
                <a:latin typeface="Verdana"/>
                <a:ea typeface="Verdana"/>
                <a:cs typeface="Verdana"/>
                <a:sym typeface="Verdana"/>
              </a:defRPr>
            </a:pPr>
            <a:r>
              <a:rPr baseline="31999">
                <a:solidFill>
                  <a:srgbClr val="0433FF"/>
                </a:solidFill>
              </a:rPr>
              <a:t>1</a:t>
            </a:r>
            <a:r>
              <a:t> And you </a:t>
            </a:r>
            <a:r>
              <a:rPr i="1"/>
              <a:t>He made alive</a:t>
            </a:r>
            <a:r>
              <a:t>, who were dead in trespasses and sins,</a:t>
            </a:r>
          </a:p>
          <a:p>
            <a:pPr defTabSz="584200">
              <a:spcBef>
                <a:spcPts val="800"/>
              </a:spcBef>
              <a:defRPr sz="4000">
                <a:effectLst>
                  <a:outerShdw sx="100000" sy="100000" kx="0" ky="0" algn="b" rotWithShape="0" blurRad="12700" dist="12700" dir="2400000">
                    <a:srgbClr val="000000"/>
                  </a:outerShdw>
                </a:effectLst>
                <a:latin typeface="Verdana"/>
                <a:ea typeface="Verdana"/>
                <a:cs typeface="Verdana"/>
                <a:sym typeface="Verdana"/>
              </a:defRPr>
            </a:pPr>
          </a:p>
          <a:p>
            <a:pPr defTabSz="584200">
              <a:spcBef>
                <a:spcPts val="800"/>
              </a:spcBef>
              <a:buClr>
                <a:srgbClr val="FF2600"/>
              </a:buClr>
              <a:defRPr sz="4000">
                <a:effectLst>
                  <a:outerShdw sx="100000" sy="100000" kx="0" ky="0" algn="b" rotWithShape="0" blurRad="12700" dist="12700" dir="2400000">
                    <a:srgbClr val="000000"/>
                  </a:outerShdw>
                </a:effectLst>
                <a:latin typeface="Verdana"/>
                <a:ea typeface="Verdana"/>
                <a:cs typeface="Verdana"/>
                <a:sym typeface="Verdana"/>
              </a:defRPr>
            </a:pPr>
            <a:r>
              <a:rPr baseline="31999">
                <a:solidFill>
                  <a:srgbClr val="0433FF"/>
                </a:solidFill>
              </a:rPr>
              <a:t>5</a:t>
            </a:r>
            <a:r>
              <a:t> even when we were dead in trespasses,</a:t>
            </a:r>
          </a:p>
          <a:p>
            <a:pPr defTabSz="584200">
              <a:spcBef>
                <a:spcPts val="800"/>
              </a:spcBef>
              <a:buClr>
                <a:srgbClr val="FF2600"/>
              </a:buClr>
              <a:defRPr sz="4000">
                <a:effectLst>
                  <a:outerShdw sx="100000" sy="100000" kx="0" ky="0" algn="b" rotWithShape="0" blurRad="12700" dist="12700" dir="2400000">
                    <a:srgbClr val="000000"/>
                  </a:outerShdw>
                </a:effectLst>
                <a:latin typeface="Verdana"/>
                <a:ea typeface="Verdana"/>
                <a:cs typeface="Verdana"/>
                <a:sym typeface="Verdana"/>
              </a:defRPr>
            </a:pPr>
          </a:p>
          <a:p>
            <a:pPr defTabSz="584200">
              <a:spcBef>
                <a:spcPts val="800"/>
              </a:spcBef>
              <a:buClr>
                <a:srgbClr val="FF2600"/>
              </a:buClr>
              <a:defRPr sz="4000">
                <a:effectLst>
                  <a:outerShdw sx="100000" sy="100000" kx="0" ky="0" algn="b" rotWithShape="0" blurRad="12700" dist="12700" dir="2400000">
                    <a:srgbClr val="000000"/>
                  </a:outerShdw>
                </a:effectLst>
                <a:latin typeface="Verdana"/>
                <a:ea typeface="Verdana"/>
                <a:cs typeface="Verdana"/>
                <a:sym typeface="Verdana"/>
              </a:defRPr>
            </a:pPr>
            <a:r>
              <a:t> </a:t>
            </a:r>
            <a:r>
              <a:rPr>
                <a:solidFill>
                  <a:srgbClr val="008F00"/>
                </a:solidFill>
              </a:rPr>
              <a:t>made us alive </a:t>
            </a:r>
            <a:r>
              <a:t>together with Christ (by grace you have been saved), </a:t>
            </a:r>
          </a:p>
          <a:p>
            <a:pPr defTabSz="584200">
              <a:spcBef>
                <a:spcPts val="800"/>
              </a:spcBef>
              <a:buClr>
                <a:srgbClr val="FF2600"/>
              </a:buClr>
              <a:defRPr sz="4000">
                <a:effectLst>
                  <a:outerShdw sx="100000" sy="100000" kx="0" ky="0" algn="b" rotWithShape="0" blurRad="12700" dist="12700" dir="2400000">
                    <a:srgbClr val="000000"/>
                  </a:outerShdw>
                </a:effectLst>
                <a:latin typeface="Verdana"/>
                <a:ea typeface="Verdana"/>
                <a:cs typeface="Verdana"/>
                <a:sym typeface="Verdana"/>
              </a:defRPr>
            </a:pPr>
          </a:p>
          <a:p>
            <a:pPr defTabSz="584200">
              <a:spcBef>
                <a:spcPts val="800"/>
              </a:spcBef>
              <a:buClr>
                <a:srgbClr val="FF2600"/>
              </a:buClr>
              <a:defRPr sz="4000">
                <a:effectLst>
                  <a:outerShdw sx="100000" sy="100000" kx="0" ky="0" algn="b" rotWithShape="0" blurRad="12700" dist="12700" dir="2400000">
                    <a:srgbClr val="000000"/>
                  </a:outerShdw>
                </a:effectLst>
                <a:latin typeface="Verdana"/>
                <a:ea typeface="Verdana"/>
                <a:cs typeface="Verdana"/>
                <a:sym typeface="Verdana"/>
              </a:defRPr>
            </a:pPr>
            <a:r>
              <a:rPr baseline="31999">
                <a:solidFill>
                  <a:srgbClr val="0433FF"/>
                </a:solidFill>
              </a:rPr>
              <a:t>6</a:t>
            </a:r>
            <a:r>
              <a:t> and </a:t>
            </a:r>
            <a:r>
              <a:rPr>
                <a:solidFill>
                  <a:srgbClr val="008F00"/>
                </a:solidFill>
              </a:rPr>
              <a:t>raised us up together</a:t>
            </a:r>
            <a:r>
              <a:t>, and </a:t>
            </a:r>
            <a:r>
              <a:rPr>
                <a:solidFill>
                  <a:srgbClr val="941100"/>
                </a:solidFill>
              </a:rPr>
              <a:t>made us sit together in the heavenly places in Christ Jesus</a:t>
            </a:r>
            <a:r>
              <a:t>,</a:t>
            </a:r>
          </a:p>
          <a:p>
            <a:pPr defTabSz="584200">
              <a:spcBef>
                <a:spcPts val="800"/>
              </a:spcBef>
              <a:buClr>
                <a:srgbClr val="FF2600"/>
              </a:buClr>
              <a:defRPr sz="4000">
                <a:solidFill>
                  <a:srgbClr val="0433FF"/>
                </a:solidFill>
                <a:effectLst>
                  <a:outerShdw sx="100000" sy="100000" kx="0" ky="0" algn="b" rotWithShape="0" blurRad="12700" dist="12700" dir="2400000">
                    <a:srgbClr val="000000"/>
                  </a:outerShdw>
                </a:effectLst>
                <a:latin typeface="Verdana"/>
                <a:ea typeface="Verdana"/>
                <a:cs typeface="Verdana"/>
                <a:sym typeface="Verdana"/>
              </a:defRPr>
            </a:pPr>
            <a:r>
              <a:t>— Ephesians 2:1, 5–6; NKJV</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 presetID="22" grpId="1" fill="hold">
                                  <p:stCondLst>
                                    <p:cond delay="0"/>
                                  </p:stCondLst>
                                  <p:iterate type="el" backwards="0">
                                    <p:tmAbs val="0"/>
                                  </p:iterate>
                                  <p:childTnLst>
                                    <p:set>
                                      <p:cBhvr>
                                        <p:cTn id="6" fill="hold"/>
                                        <p:tgtEl>
                                          <p:spTgt spid="169"/>
                                        </p:tgtEl>
                                        <p:attrNameLst>
                                          <p:attrName>style.visibility</p:attrName>
                                        </p:attrNameLst>
                                      </p:cBhvr>
                                      <p:to>
                                        <p:strVal val="visible"/>
                                      </p:to>
                                    </p:set>
                                    <p:animEffect filter="wipe(up)" transition="in">
                                      <p:cBhvr>
                                        <p:cTn id="7" dur="1000"/>
                                        <p:tgtEl>
                                          <p:spTgt spid="169"/>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1" presetID="22" grpId="2" fill="hold">
                                  <p:stCondLst>
                                    <p:cond delay="0"/>
                                  </p:stCondLst>
                                  <p:iterate type="el" backwards="0">
                                    <p:tmAbs val="0"/>
                                  </p:iterate>
                                  <p:childTnLst>
                                    <p:set>
                                      <p:cBhvr>
                                        <p:cTn id="11" fill="hold"/>
                                        <p:tgtEl>
                                          <p:spTgt spid="170"/>
                                        </p:tgtEl>
                                        <p:attrNameLst>
                                          <p:attrName>style.visibility</p:attrName>
                                        </p:attrNameLst>
                                      </p:cBhvr>
                                      <p:to>
                                        <p:strVal val="visible"/>
                                      </p:to>
                                    </p:set>
                                    <p:animEffect filter="wipe(up)" transition="in">
                                      <p:cBhvr>
                                        <p:cTn id="12" dur="1000"/>
                                        <p:tgtEl>
                                          <p:spTgt spid="1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9" grpId="1"/>
      <p:bldP build="whole" bldLvl="1" animBg="1" rev="0" advAuto="0" spid="170" grpId="2"/>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15 For this reason, because I have heard of your faith in the Lord Jesus and your love toward all the saints, 16 I do not cease to give thanks for you, remembering you in my prayers, 17 that the God of our Lord Jesus Christ, the Father of glory, may give you the Spirit of wisdom and of revelation in the knowledge of him, 18 having the eyes of your hearts enlightened, that you may know what is the hope to which he has called you, what are the riches of his glorious inheritance in the saints, 19 and what is the immeasurable greatness of his power toward us who believe, according to the working of his great might 20 that he worked in Christ when he raised him from the dead…"/>
          <p:cNvSpPr txBox="1"/>
          <p:nvPr>
            <p:ph type="body" idx="4294967295"/>
          </p:nvPr>
        </p:nvSpPr>
        <p:spPr>
          <a:xfrm>
            <a:off x="485576" y="-1"/>
            <a:ext cx="13351670" cy="13716001"/>
          </a:xfrm>
          <a:prstGeom prst="rect">
            <a:avLst/>
          </a:prstGeom>
        </p:spPr>
        <p:txBody>
          <a:bodyPr anchor="t">
            <a:noAutofit/>
          </a:bodyPr>
          <a:lstStyle/>
          <a:p>
            <a:pPr marL="0" indent="0" algn="ctr" defTabSz="584200">
              <a:spcBef>
                <a:spcPts val="800"/>
              </a:spcBef>
              <a:buClr>
                <a:srgbClr val="FF2600"/>
              </a:buClr>
              <a:buSzTx/>
              <a:buNone/>
              <a:defRPr b="1" sz="40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15</a:t>
            </a:r>
            <a:r>
              <a:t> For this reason, because I have heard of your faith in the Lord Jesus and your love toward all the saints, </a:t>
            </a:r>
            <a:r>
              <a:rPr baseline="31999">
                <a:solidFill>
                  <a:srgbClr val="0433FF"/>
                </a:solidFill>
              </a:rPr>
              <a:t>16</a:t>
            </a:r>
            <a:r>
              <a:t> I do not cease to give thanks for you, remembering you in my prayers, </a:t>
            </a:r>
            <a:r>
              <a:rPr baseline="31999">
                <a:solidFill>
                  <a:srgbClr val="0433FF"/>
                </a:solidFill>
              </a:rPr>
              <a:t>17</a:t>
            </a:r>
            <a:r>
              <a:t> that the God of our Lord Jesus Christ, the Father of glory, may give you the Spirit of wisdom and of revelation in the knowledge of him, </a:t>
            </a:r>
            <a:r>
              <a:rPr baseline="31999">
                <a:solidFill>
                  <a:srgbClr val="0433FF"/>
                </a:solidFill>
              </a:rPr>
              <a:t>18</a:t>
            </a:r>
            <a:r>
              <a:t> having the eyes of your hearts enlightened, that you may know what is the hope to which he has called you, what are the riches of his glorious inheritance in the saints, </a:t>
            </a:r>
            <a:r>
              <a:rPr baseline="31999">
                <a:solidFill>
                  <a:srgbClr val="0433FF"/>
                </a:solidFill>
              </a:rPr>
              <a:t>19</a:t>
            </a:r>
            <a:r>
              <a:t> and what is the immeasurable greatness of his power toward us who believe, according to the working of his great might </a:t>
            </a:r>
            <a:r>
              <a:rPr baseline="31999">
                <a:solidFill>
                  <a:srgbClr val="0433FF"/>
                </a:solidFill>
              </a:rPr>
              <a:t>20</a:t>
            </a:r>
            <a:r>
              <a:t> that he worked in Christ when he </a:t>
            </a:r>
            <a:r>
              <a:rPr>
                <a:solidFill>
                  <a:srgbClr val="008F00"/>
                </a:solidFill>
              </a:rPr>
              <a:t>raised him from the dead</a:t>
            </a:r>
            <a:endParaRPr>
              <a:solidFill>
                <a:srgbClr val="008F00"/>
              </a:solidFill>
            </a:endParaRPr>
          </a:p>
          <a:p>
            <a:pPr marL="0" indent="0" algn="ctr" defTabSz="584200">
              <a:spcBef>
                <a:spcPts val="800"/>
              </a:spcBef>
              <a:buClr>
                <a:srgbClr val="FF2600"/>
              </a:buClr>
              <a:buSzTx/>
              <a:buNone/>
              <a:defRPr b="1" sz="4000">
                <a:effectLst>
                  <a:outerShdw sx="100000" sy="100000" kx="0" ky="0" algn="b" rotWithShape="0" blurRad="12700" dist="12700" dir="2400000">
                    <a:srgbClr val="000000"/>
                  </a:outerShdw>
                </a:effectLst>
                <a:latin typeface="Tahoma"/>
                <a:ea typeface="Tahoma"/>
                <a:cs typeface="Tahoma"/>
                <a:sym typeface="Tahoma"/>
              </a:defRPr>
            </a:pPr>
            <a:r>
              <a:t>and </a:t>
            </a:r>
          </a:p>
          <a:p>
            <a:pPr marL="0" indent="0" algn="ctr" defTabSz="584200">
              <a:spcBef>
                <a:spcPts val="800"/>
              </a:spcBef>
              <a:buClr>
                <a:srgbClr val="FF2600"/>
              </a:buClr>
              <a:buSzTx/>
              <a:buNone/>
              <a:defRPr b="1" sz="4000">
                <a:effectLst>
                  <a:outerShdw sx="100000" sy="100000" kx="0" ky="0" algn="b" rotWithShape="0" blurRad="12700" dist="12700" dir="2400000">
                    <a:srgbClr val="000000"/>
                  </a:outerShdw>
                </a:effectLst>
                <a:latin typeface="Tahoma"/>
                <a:ea typeface="Tahoma"/>
                <a:cs typeface="Tahoma"/>
                <a:sym typeface="Tahoma"/>
              </a:defRPr>
            </a:pPr>
            <a:r>
              <a:rPr>
                <a:solidFill>
                  <a:srgbClr val="941100"/>
                </a:solidFill>
              </a:rPr>
              <a:t>seated him at his right hand in the heavenly places</a:t>
            </a:r>
            <a:r>
              <a:t>, </a:t>
            </a:r>
            <a:r>
              <a:rPr baseline="31999">
                <a:solidFill>
                  <a:srgbClr val="0433FF"/>
                </a:solidFill>
              </a:rPr>
              <a:t>21</a:t>
            </a:r>
            <a:r>
              <a:t> far above all rule and authority and power and dominion, and above every name that is named, not only in this age but also in the one to come.</a:t>
            </a:r>
          </a:p>
          <a:p>
            <a:pPr marL="0" indent="0" algn="ctr" defTabSz="584200">
              <a:spcBef>
                <a:spcPts val="800"/>
              </a:spcBef>
              <a:buClr>
                <a:srgbClr val="FF2600"/>
              </a:buClr>
              <a:buSzTx/>
              <a:buNone/>
              <a:defRPr b="1" sz="4000">
                <a:solidFill>
                  <a:srgbClr val="0433FF"/>
                </a:solidFill>
                <a:effectLst>
                  <a:outerShdw sx="100000" sy="100000" kx="0" ky="0" algn="b" rotWithShape="0" blurRad="12700" dist="12700" dir="2400000">
                    <a:srgbClr val="000000"/>
                  </a:outerShdw>
                </a:effectLst>
                <a:latin typeface="Tahoma"/>
                <a:ea typeface="Tahoma"/>
                <a:cs typeface="Tahoma"/>
                <a:sym typeface="Tahoma"/>
              </a:defRPr>
            </a:pPr>
            <a:r>
              <a:t>— Ephesians 1:15–21; ESV</a:t>
            </a:r>
          </a:p>
        </p:txBody>
      </p:sp>
      <p:sp>
        <p:nvSpPr>
          <p:cNvPr id="173" name="having the eyes of your hearts enlightened, that you may know what is the hope to which he has called you, what are the riches of his glorious inheritance in the saints,…"/>
          <p:cNvSpPr txBox="1"/>
          <p:nvPr/>
        </p:nvSpPr>
        <p:spPr>
          <a:xfrm>
            <a:off x="1205755" y="1935261"/>
            <a:ext cx="11054723" cy="4672213"/>
          </a:xfrm>
          <a:prstGeom prst="rect">
            <a:avLst/>
          </a:prstGeom>
          <a:solidFill>
            <a:srgbClr val="FFD479"/>
          </a:solidFill>
          <a:ln w="12700">
            <a:miter lim="400000"/>
          </a:ln>
          <a:effectLst>
            <a:outerShdw sx="100000" sy="100000" kx="0" ky="0" algn="b" rotWithShape="0" blurRad="50800" dist="203200" dir="2700000">
              <a:srgbClr val="000000"/>
            </a:outerShdw>
          </a:effectLst>
          <a:extLst>
            <a:ext uri="{C572A759-6A51-4108-AA02-DFA0A04FC94B}">
              <ma14:wrappingTextBoxFlag xmlns:ma14="http://schemas.microsoft.com/office/mac/drawingml/2011/main" val="1"/>
            </a:ext>
          </a:extLst>
        </p:spPr>
        <p:txBody>
          <a:bodyPr lIns="50800" tIns="50800" rIns="50800" bIns="50800"/>
          <a:lstStyle/>
          <a:p>
            <a:pPr defTabSz="584200">
              <a:spcBef>
                <a:spcPts val="800"/>
              </a:spcBef>
              <a:buClr>
                <a:srgbClr val="FF2600"/>
              </a:buClr>
              <a:defRPr sz="4600">
                <a:effectLst>
                  <a:outerShdw sx="100000" sy="100000" kx="0" ky="0" algn="b" rotWithShape="0" blurRad="12700" dist="12700" dir="2400000">
                    <a:srgbClr val="000000"/>
                  </a:outerShdw>
                </a:effectLst>
                <a:latin typeface="Tahoma"/>
                <a:ea typeface="Tahoma"/>
                <a:cs typeface="Tahoma"/>
                <a:sym typeface="Tahoma"/>
              </a:defRPr>
            </a:pPr>
            <a:r>
              <a:t>having the eyes of your hearts enlightened, that you may know what is the hope to which he has called you, what are the riches of his glorious inheritance in the saints,</a:t>
            </a:r>
          </a:p>
          <a:p>
            <a:pPr defTabSz="584200">
              <a:spcBef>
                <a:spcPts val="800"/>
              </a:spcBef>
              <a:buClr>
                <a:srgbClr val="FF2600"/>
              </a:buClr>
              <a:defRPr sz="4600">
                <a:solidFill>
                  <a:srgbClr val="0433FF"/>
                </a:solidFill>
                <a:effectLst>
                  <a:outerShdw sx="100000" sy="100000" kx="0" ky="0" algn="b" rotWithShape="0" blurRad="12700" dist="12700" dir="2400000">
                    <a:srgbClr val="000000"/>
                  </a:outerShdw>
                </a:effectLst>
                <a:latin typeface="Tahoma"/>
                <a:ea typeface="Tahoma"/>
                <a:cs typeface="Tahoma"/>
                <a:sym typeface="Tahoma"/>
              </a:defRPr>
            </a:pPr>
            <a:r>
              <a:t>— Ephesians 1:18; ESV</a:t>
            </a:r>
          </a:p>
        </p:txBody>
      </p:sp>
      <p:sp>
        <p:nvSpPr>
          <p:cNvPr id="174" name="They had been “dead” in sin (2:1-3), but were made alive by God (2:4-10).…"/>
          <p:cNvSpPr txBox="1"/>
          <p:nvPr/>
        </p:nvSpPr>
        <p:spPr>
          <a:xfrm>
            <a:off x="16387449" y="1771649"/>
            <a:ext cx="6783021" cy="10172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5300">
                <a:solidFill>
                  <a:srgbClr val="0433FF"/>
                </a:solidFill>
                <a:effectLst>
                  <a:outerShdw sx="100000" sy="100000" kx="0" ky="0" algn="b" rotWithShape="0" blurRad="12700" dist="25400" dir="2400000">
                    <a:srgbClr val="000000"/>
                  </a:outerShdw>
                </a:effectLst>
                <a:latin typeface="Georgia"/>
                <a:ea typeface="Georgia"/>
                <a:cs typeface="Georgia"/>
                <a:sym typeface="Georgia"/>
              </a:defRPr>
            </a:pPr>
            <a:r>
              <a:t>They had been “dead” in sin </a:t>
            </a:r>
            <a:r>
              <a:rPr>
                <a:solidFill>
                  <a:srgbClr val="941100"/>
                </a:solidFill>
              </a:rPr>
              <a:t>(2:1-3)</a:t>
            </a:r>
            <a:r>
              <a:t>,</a:t>
            </a:r>
            <a:r>
              <a:rPr>
                <a:solidFill>
                  <a:srgbClr val="000000"/>
                </a:solidFill>
              </a:rPr>
              <a:t> </a:t>
            </a:r>
            <a:r>
              <a:t>but were made alive by God </a:t>
            </a:r>
            <a:r>
              <a:rPr>
                <a:solidFill>
                  <a:srgbClr val="941100"/>
                </a:solidFill>
              </a:rPr>
              <a:t>(2:4-10).</a:t>
            </a:r>
            <a:endParaRPr>
              <a:solidFill>
                <a:srgbClr val="941100"/>
              </a:solidFill>
            </a:endParaRPr>
          </a:p>
          <a:p>
            <a:pPr algn="l">
              <a:defRPr sz="5300">
                <a:solidFill>
                  <a:srgbClr val="0433FF"/>
                </a:solidFill>
                <a:effectLst>
                  <a:outerShdw sx="100000" sy="100000" kx="0" ky="0" algn="b" rotWithShape="0" blurRad="12700" dist="25400" dir="2400000">
                    <a:srgbClr val="000000"/>
                  </a:outerShdw>
                </a:effectLst>
                <a:latin typeface="Georgia"/>
                <a:ea typeface="Georgia"/>
                <a:cs typeface="Georgia"/>
                <a:sym typeface="Georgia"/>
              </a:defRPr>
            </a:pPr>
            <a:r>
              <a:t>       </a:t>
            </a:r>
          </a:p>
          <a:p>
            <a:pPr algn="l">
              <a:defRPr sz="5300">
                <a:effectLst>
                  <a:outerShdw sx="100000" sy="100000" kx="0" ky="0" algn="b" rotWithShape="0" blurRad="12700" dist="25400" dir="2400000">
                    <a:srgbClr val="000000"/>
                  </a:outerShdw>
                </a:effectLst>
                <a:latin typeface="Georgia"/>
                <a:ea typeface="Georgia"/>
                <a:cs typeface="Georgia"/>
                <a:sym typeface="Georgia"/>
              </a:defRPr>
            </a:pPr>
            <a:r>
              <a:rPr>
                <a:solidFill>
                  <a:srgbClr val="008F00"/>
                </a:solidFill>
              </a:rPr>
              <a:t>They had been alienated from God and His blessings </a:t>
            </a:r>
            <a:r>
              <a:rPr>
                <a:solidFill>
                  <a:srgbClr val="941100"/>
                </a:solidFill>
              </a:rPr>
              <a:t>(2:11-12)</a:t>
            </a:r>
            <a:r>
              <a:rPr>
                <a:solidFill>
                  <a:srgbClr val="008F00"/>
                </a:solidFill>
              </a:rPr>
              <a:t>,  but were brought near by the blood of Christ </a:t>
            </a:r>
            <a:r>
              <a:rPr>
                <a:solidFill>
                  <a:srgbClr val="941100"/>
                </a:solidFill>
              </a:rPr>
              <a:t>(2:13-17). </a:t>
            </a:r>
            <a:r>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mph" nodeType="afterEffect" presetID="9" grpId="1" fill="hold">
                                  <p:stCondLst>
                                    <p:cond delay="0"/>
                                  </p:stCondLst>
                                  <p:childTnLst>
                                    <p:set>
                                      <p:cBhvr>
                                        <p:cTn id="6" dur="indefinite" fill="hold"/>
                                        <p:tgtEl>
                                          <p:spTgt spid="172"/>
                                        </p:tgtEl>
                                        <p:attrNameLst>
                                          <p:attrName>style.opacity</p:attrName>
                                        </p:attrNameLst>
                                      </p:cBhvr>
                                      <p:to>
                                        <p:strVal val="0.34"/>
                                      </p:to>
                                    </p:set>
                                    <p:animEffect filter="image" prLst="opacity: 0.34; ">
                                      <p:cBhvr>
                                        <p:cTn id="7" dur="indefinite" fill="hold"/>
                                        <p:tgtEl>
                                          <p:spTgt spid="172"/>
                                        </p:tgtEl>
                                      </p:cBhvr>
                                    </p:animEffect>
                                  </p:childTnLst>
                                </p:cTn>
                              </p:par>
                            </p:childTnLst>
                          </p:cTn>
                        </p:par>
                        <p:par>
                          <p:cTn id="8" fill="hold">
                            <p:stCondLst>
                              <p:cond delay="1000"/>
                            </p:stCondLst>
                            <p:childTnLst>
                              <p:par>
                                <p:cTn id="9" presetClass="entr" nodeType="afterEffect" presetSubtype="1" presetID="22" grpId="2" fill="hold">
                                  <p:stCondLst>
                                    <p:cond delay="0"/>
                                  </p:stCondLst>
                                  <p:iterate type="el" backwards="0">
                                    <p:tmAbs val="0"/>
                                  </p:iterate>
                                  <p:childTnLst>
                                    <p:set>
                                      <p:cBhvr>
                                        <p:cTn id="10" fill="hold"/>
                                        <p:tgtEl>
                                          <p:spTgt spid="173"/>
                                        </p:tgtEl>
                                        <p:attrNameLst>
                                          <p:attrName>style.visibility</p:attrName>
                                        </p:attrNameLst>
                                      </p:cBhvr>
                                      <p:to>
                                        <p:strVal val="visible"/>
                                      </p:to>
                                    </p:set>
                                    <p:animEffect filter="wipe(up)" transition="in">
                                      <p:cBhvr>
                                        <p:cTn id="11" dur="1000"/>
                                        <p:tgtEl>
                                          <p:spTgt spid="173"/>
                                        </p:tgtEl>
                                      </p:cBhvr>
                                    </p:animEffect>
                                  </p:childTnLst>
                                </p:cTn>
                              </p:par>
                            </p:childTnLst>
                          </p:cTn>
                        </p:par>
                      </p:childTnLst>
                    </p:cTn>
                  </p:par>
                  <p:par>
                    <p:cTn id="12" fill="hold">
                      <p:stCondLst>
                        <p:cond delay="indefinite"/>
                      </p:stCondLst>
                      <p:childTnLst>
                        <p:par>
                          <p:cTn id="13" fill="hold">
                            <p:stCondLst>
                              <p:cond delay="0"/>
                            </p:stCondLst>
                            <p:childTnLst>
                              <p:par>
                                <p:cTn id="14" presetClass="entr" nodeType="clickEffect" presetID="10" grpId="3" fill="hold">
                                  <p:stCondLst>
                                    <p:cond delay="0"/>
                                  </p:stCondLst>
                                  <p:iterate type="el" backwards="0">
                                    <p:tmAbs val="0"/>
                                  </p:iterate>
                                  <p:childTnLst>
                                    <p:set>
                                      <p:cBhvr>
                                        <p:cTn id="15" fill="hold"/>
                                        <p:tgtEl>
                                          <p:spTgt spid="174">
                                            <p:bg/>
                                          </p:spTgt>
                                        </p:tgtEl>
                                        <p:attrNameLst>
                                          <p:attrName>style.visibility</p:attrName>
                                        </p:attrNameLst>
                                      </p:cBhvr>
                                      <p:to>
                                        <p:strVal val="visible"/>
                                      </p:to>
                                    </p:set>
                                    <p:animEffect filter="fade" transition="in">
                                      <p:cBhvr>
                                        <p:cTn id="16" dur="1500"/>
                                        <p:tgtEl>
                                          <p:spTgt spid="174">
                                            <p:bg/>
                                          </p:spTgt>
                                        </p:tgtEl>
                                      </p:cBhvr>
                                    </p:animEffect>
                                  </p:childTnLst>
                                </p:cTn>
                              </p:par>
                              <p:par>
                                <p:cTn id="17" presetClass="entr" nodeType="withEffect" presetSubtype="0" presetID="10" grpId="3" fill="hold">
                                  <p:stCondLst>
                                    <p:cond delay="0"/>
                                  </p:stCondLst>
                                  <p:iterate type="el" backwards="0">
                                    <p:tmAbs val="0"/>
                                  </p:iterate>
                                  <p:childTnLst>
                                    <p:set>
                                      <p:cBhvr>
                                        <p:cTn id="18" fill="hold"/>
                                        <p:tgtEl>
                                          <p:spTgt spid="174">
                                            <p:txEl>
                                              <p:pRg st="0" end="0"/>
                                            </p:txEl>
                                          </p:spTgt>
                                        </p:tgtEl>
                                        <p:attrNameLst>
                                          <p:attrName>style.visibility</p:attrName>
                                        </p:attrNameLst>
                                      </p:cBhvr>
                                      <p:to>
                                        <p:strVal val="visible"/>
                                      </p:to>
                                    </p:set>
                                    <p:animEffect filter="fade" transition="in">
                                      <p:cBhvr>
                                        <p:cTn id="19" dur="1500"/>
                                        <p:tgtEl>
                                          <p:spTgt spid="17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Class="entr" nodeType="clickEffect" presetID="10" grpId="3" fill="hold">
                                  <p:stCondLst>
                                    <p:cond delay="0"/>
                                  </p:stCondLst>
                                  <p:iterate type="el" backwards="0">
                                    <p:tmAbs val="0"/>
                                  </p:iterate>
                                  <p:childTnLst>
                                    <p:set>
                                      <p:cBhvr>
                                        <p:cTn id="23" fill="hold"/>
                                        <p:tgtEl>
                                          <p:spTgt spid="174">
                                            <p:txEl>
                                              <p:pRg st="1" end="1"/>
                                            </p:txEl>
                                          </p:spTgt>
                                        </p:tgtEl>
                                        <p:attrNameLst>
                                          <p:attrName>style.visibility</p:attrName>
                                        </p:attrNameLst>
                                      </p:cBhvr>
                                      <p:to>
                                        <p:strVal val="visible"/>
                                      </p:to>
                                    </p:set>
                                    <p:animEffect filter="fade" transition="in">
                                      <p:cBhvr>
                                        <p:cTn id="24" dur="1500"/>
                                        <p:tgtEl>
                                          <p:spTgt spid="17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Class="entr" nodeType="clickEffect" presetID="10" grpId="3" fill="hold">
                                  <p:stCondLst>
                                    <p:cond delay="0"/>
                                  </p:stCondLst>
                                  <p:iterate type="el" backwards="0">
                                    <p:tmAbs val="0"/>
                                  </p:iterate>
                                  <p:childTnLst>
                                    <p:set>
                                      <p:cBhvr>
                                        <p:cTn id="28" fill="hold"/>
                                        <p:tgtEl>
                                          <p:spTgt spid="174">
                                            <p:txEl>
                                              <p:pRg st="2" end="2"/>
                                            </p:txEl>
                                          </p:spTgt>
                                        </p:tgtEl>
                                        <p:attrNameLst>
                                          <p:attrName>style.visibility</p:attrName>
                                        </p:attrNameLst>
                                      </p:cBhvr>
                                      <p:to>
                                        <p:strVal val="visible"/>
                                      </p:to>
                                    </p:set>
                                    <p:animEffect filter="fade" transition="in">
                                      <p:cBhvr>
                                        <p:cTn id="29" dur="1500"/>
                                        <p:tgtEl>
                                          <p:spTgt spid="174">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3" grpId="2"/>
      <p:bldP build="p" bldLvl="5" animBg="1" rev="0" advAuto="0" spid="174" grpId="3"/>
      <p:bldP build="whole" bldLvl="1" animBg="1" rev="0" advAuto="0" spid="172"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The apostle begins a new section of the letter and reminds his readers of their past as unconverted Gentiles who had formerly stood outside the covenant promises to Israel. At the same time this paragraph is linked with and parallel to the preceding one (2:1-10) by means of the once—now schema which is dominant throughout (vv. 11-13, 19). The contrast between the past and the present, which has been viewed in the earlier passage in terms of living in disobedience, sin, and bondage over against salvation, new life, and being seated with Christ (2:1-10), is now set forth in salvation-historical categories, particularly in terms of the readers pre-Christian past in relation to Israel’s special position within God’s saving purposes. Once again the gravity of their previous situation serves to magnify the wonder of God’s grace.…"/>
          <p:cNvSpPr txBox="1"/>
          <p:nvPr>
            <p:ph type="body" idx="4294967295"/>
          </p:nvPr>
        </p:nvSpPr>
        <p:spPr>
          <a:xfrm>
            <a:off x="1221085" y="2458309"/>
            <a:ext cx="21941830" cy="11201765"/>
          </a:xfrm>
          <a:prstGeom prst="rect">
            <a:avLst/>
          </a:prstGeom>
        </p:spPr>
        <p:txBody>
          <a:bodyPr anchor="t">
            <a:noAutofit/>
          </a:bodyPr>
          <a:lstStyle/>
          <a:p>
            <a:pPr marL="0" indent="0" algn="ctr" defTabSz="584200">
              <a:spcBef>
                <a:spcPts val="800"/>
              </a:spcBef>
              <a:buClr>
                <a:srgbClr val="FF2600"/>
              </a:buClr>
              <a:buSzTx/>
              <a:buNone/>
              <a:defRPr b="1" sz="5000">
                <a:effectLst>
                  <a:outerShdw sx="100000" sy="100000" kx="0" ky="0" algn="b" rotWithShape="0" blurRad="12700" dist="12700" dir="2400000">
                    <a:srgbClr val="000000"/>
                  </a:outerShdw>
                </a:effectLst>
                <a:latin typeface="Tahoma"/>
                <a:ea typeface="Tahoma"/>
                <a:cs typeface="Tahoma"/>
                <a:sym typeface="Tahoma"/>
              </a:defRPr>
            </a:pPr>
            <a:r>
              <a:t>“The apostle begins a new section of the letter and reminds his readers of their past as unconverted Gentiles who had formerly stood outside the covenant promises to Israel. </a:t>
            </a:r>
            <a:r>
              <a:rPr>
                <a:solidFill>
                  <a:srgbClr val="008F00"/>
                </a:solidFill>
              </a:rPr>
              <a:t>At the same time this paragraph is linked with and parallel to the preceding one (2:1-10) by means of the once—now schema which is dominant throughout (vv. 11-13, 19).</a:t>
            </a:r>
            <a:r>
              <a:t> The contrast between the past and the present, which has been viewed in the earlier passage in terms of living in disobedience, sin, and bondage over against salvation, new life, and being seated with Christ (2:1-10), is now set forth in salvation-historical categories, particularly in terms of the readers pre-Christian past in relation to Israel’s special position within God’s saving purposes. </a:t>
            </a:r>
            <a:r>
              <a:rPr>
                <a:solidFill>
                  <a:srgbClr val="941100"/>
                </a:solidFill>
              </a:rPr>
              <a:t>Once again the gravity of their previous situation serves to magnify the wonder of God’s grace.</a:t>
            </a:r>
            <a:r>
              <a:t> </a:t>
            </a:r>
          </a:p>
          <a:p>
            <a:pPr marL="0" indent="0" algn="ctr" defTabSz="584200">
              <a:spcBef>
                <a:spcPts val="800"/>
              </a:spcBef>
              <a:buClr>
                <a:srgbClr val="FF2600"/>
              </a:buClr>
              <a:buSzTx/>
              <a:buNone/>
              <a:defRPr b="1" sz="5000">
                <a:solidFill>
                  <a:srgbClr val="008F00"/>
                </a:solidFill>
                <a:effectLst>
                  <a:outerShdw sx="100000" sy="100000" kx="0" ky="0" algn="b" rotWithShape="0" blurRad="12700" dist="12700" dir="2400000">
                    <a:srgbClr val="000000"/>
                  </a:outerShdw>
                </a:effectLst>
                <a:latin typeface="Tahoma"/>
                <a:ea typeface="Tahoma"/>
                <a:cs typeface="Tahoma"/>
                <a:sym typeface="Tahoma"/>
              </a:defRPr>
            </a:pPr>
            <a:r>
              <a:t>(O’Brien, 184-185)</a:t>
            </a:r>
          </a:p>
        </p:txBody>
      </p:sp>
      <p:sp>
        <p:nvSpPr>
          <p:cNvPr id="177" name="The Relationship Between 2:1-10 &amp; 2:11-22"/>
          <p:cNvSpPr txBox="1"/>
          <p:nvPr/>
        </p:nvSpPr>
        <p:spPr>
          <a:xfrm>
            <a:off x="3385942" y="442383"/>
            <a:ext cx="17612116" cy="1079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6400">
                <a:solidFill>
                  <a:srgbClr val="0433FF"/>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The Relationship Between 2:1-10 &amp; 2:11-22</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177"/>
                                        </p:tgtEl>
                                        <p:attrNameLst>
                                          <p:attrName>style.visibility</p:attrName>
                                        </p:attrNameLst>
                                      </p:cBhvr>
                                      <p:to>
                                        <p:strVal val="visible"/>
                                      </p:to>
                                    </p:set>
                                    <p:anim calcmode="lin" valueType="num">
                                      <p:cBhvr>
                                        <p:cTn id="7" dur="1750" fill="hold"/>
                                        <p:tgtEl>
                                          <p:spTgt spid="177"/>
                                        </p:tgtEl>
                                        <p:attrNameLst>
                                          <p:attrName>ppt_w</p:attrName>
                                        </p:attrNameLst>
                                      </p:cBhvr>
                                      <p:tavLst>
                                        <p:tav tm="0">
                                          <p:val>
                                            <p:fltVal val="0"/>
                                          </p:val>
                                        </p:tav>
                                        <p:tav tm="100000">
                                          <p:val>
                                            <p:strVal val="#ppt_w"/>
                                          </p:val>
                                        </p:tav>
                                      </p:tavLst>
                                    </p:anim>
                                    <p:anim calcmode="lin" valueType="num">
                                      <p:cBhvr>
                                        <p:cTn id="8" dur="1750" fill="hold"/>
                                        <p:tgtEl>
                                          <p:spTgt spid="177"/>
                                        </p:tgtEl>
                                        <p:attrNameLst>
                                          <p:attrName>ppt_h</p:attrName>
                                        </p:attrNameLst>
                                      </p:cBhvr>
                                      <p:tavLst>
                                        <p:tav tm="0">
                                          <p:val>
                                            <p:fltVal val="0"/>
                                          </p:val>
                                        </p:tav>
                                        <p:tav tm="100000">
                                          <p:val>
                                            <p:strVal val="#ppt_h"/>
                                          </p:val>
                                        </p:tav>
                                      </p:tavLst>
                                    </p:anim>
                                  </p:childTnLst>
                                </p:cTn>
                              </p:par>
                            </p:childTnLst>
                          </p:cTn>
                        </p:par>
                        <p:par>
                          <p:cTn id="9" fill="hold">
                            <p:stCondLst>
                              <p:cond delay="1750"/>
                            </p:stCondLst>
                            <p:childTnLst>
                              <p:par>
                                <p:cTn id="10" presetClass="entr" nodeType="afterEffect" presetSubtype="1" presetID="22" grpId="2" fill="hold">
                                  <p:stCondLst>
                                    <p:cond delay="0"/>
                                  </p:stCondLst>
                                  <p:iterate type="el" backwards="0">
                                    <p:tmAbs val="0"/>
                                  </p:iterate>
                                  <p:childTnLst>
                                    <p:set>
                                      <p:cBhvr>
                                        <p:cTn id="11" fill="hold"/>
                                        <p:tgtEl>
                                          <p:spTgt spid="176"/>
                                        </p:tgtEl>
                                        <p:attrNameLst>
                                          <p:attrName>style.visibility</p:attrName>
                                        </p:attrNameLst>
                                      </p:cBhvr>
                                      <p:to>
                                        <p:strVal val="visible"/>
                                      </p:to>
                                    </p:set>
                                    <p:animEffect filter="wipe(up)" transition="in">
                                      <p:cBhvr>
                                        <p:cTn id="12" dur="1000"/>
                                        <p:tgtEl>
                                          <p:spTgt spid="1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6" grpId="2"/>
      <p:bldP build="whole" bldLvl="1" animBg="1" rev="0" advAuto="0" spid="177" grpId="1"/>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11 Therefore remember that at one time you Gentiles in the flesh, called “the uncircumcision” by what is called the circumcision, which is made in the flesh by hands—…"/>
          <p:cNvSpPr txBox="1"/>
          <p:nvPr>
            <p:ph type="body" idx="4294967295"/>
          </p:nvPr>
        </p:nvSpPr>
        <p:spPr>
          <a:xfrm>
            <a:off x="855199" y="478432"/>
            <a:ext cx="17855275" cy="8724471"/>
          </a:xfrm>
          <a:prstGeom prst="rect">
            <a:avLst/>
          </a:prstGeom>
        </p:spPr>
        <p:txBody>
          <a:bodyPr anchor="t">
            <a:noAutofit/>
          </a:bodyPr>
          <a:lstStyle/>
          <a:p>
            <a:pPr marL="0" indent="0" defTabSz="584200">
              <a:spcBef>
                <a:spcPts val="800"/>
              </a:spcBef>
              <a:buClr>
                <a:srgbClr val="FF2600"/>
              </a:buClr>
              <a:buSzTx/>
              <a:buNone/>
              <a:defRPr b="1" sz="48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11</a:t>
            </a:r>
            <a:r>
              <a:t> Therefore </a:t>
            </a:r>
            <a:r>
              <a:rPr>
                <a:solidFill>
                  <a:srgbClr val="FF2600"/>
                </a:solidFill>
              </a:rPr>
              <a:t>remember</a:t>
            </a:r>
            <a:r>
              <a:t> that at one time you Gentiles in the flesh, called “the uncircumcision” by what is called the circumcision, which is made in the flesh by hands— </a:t>
            </a:r>
          </a:p>
          <a:p>
            <a:pPr marL="0" indent="0" defTabSz="584200">
              <a:spcBef>
                <a:spcPts val="800"/>
              </a:spcBef>
              <a:buClr>
                <a:srgbClr val="FF2600"/>
              </a:buClr>
              <a:buSzTx/>
              <a:buNone/>
              <a:defRPr b="1" sz="48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12</a:t>
            </a:r>
            <a:r>
              <a:t> </a:t>
            </a:r>
            <a:r>
              <a:rPr>
                <a:solidFill>
                  <a:srgbClr val="FF2600"/>
                </a:solidFill>
              </a:rPr>
              <a:t>remember</a:t>
            </a:r>
            <a:r>
              <a:t> that you were at that time </a:t>
            </a:r>
          </a:p>
          <a:p>
            <a:pPr marL="0" indent="0" defTabSz="584200">
              <a:spcBef>
                <a:spcPts val="800"/>
              </a:spcBef>
              <a:buClr>
                <a:srgbClr val="FF2600"/>
              </a:buClr>
              <a:buSzTx/>
              <a:buNone/>
              <a:defRPr b="1" sz="4800">
                <a:effectLst>
                  <a:outerShdw sx="100000" sy="100000" kx="0" ky="0" algn="b" rotWithShape="0" blurRad="12700" dist="12700" dir="2400000">
                    <a:srgbClr val="000000"/>
                  </a:outerShdw>
                </a:effectLst>
                <a:latin typeface="Tahoma"/>
                <a:ea typeface="Tahoma"/>
                <a:cs typeface="Tahoma"/>
                <a:sym typeface="Tahoma"/>
              </a:defRPr>
            </a:pPr>
            <a:r>
              <a:t>             separated from Christ, </a:t>
            </a:r>
          </a:p>
          <a:p>
            <a:pPr marL="0" indent="0" defTabSz="584200">
              <a:spcBef>
                <a:spcPts val="800"/>
              </a:spcBef>
              <a:buClr>
                <a:srgbClr val="FF2600"/>
              </a:buClr>
              <a:buSzTx/>
              <a:buNone/>
              <a:defRPr b="1" sz="4800">
                <a:effectLst>
                  <a:outerShdw sx="100000" sy="100000" kx="0" ky="0" algn="b" rotWithShape="0" blurRad="12700" dist="12700" dir="2400000">
                    <a:srgbClr val="000000"/>
                  </a:outerShdw>
                </a:effectLst>
                <a:latin typeface="Tahoma"/>
                <a:ea typeface="Tahoma"/>
                <a:cs typeface="Tahoma"/>
                <a:sym typeface="Tahoma"/>
              </a:defRPr>
            </a:pPr>
            <a:r>
              <a:t>             alienated from the commonwealth of Israel and </a:t>
            </a:r>
          </a:p>
          <a:p>
            <a:pPr marL="0" indent="0" defTabSz="584200">
              <a:spcBef>
                <a:spcPts val="800"/>
              </a:spcBef>
              <a:buClr>
                <a:srgbClr val="FF2600"/>
              </a:buClr>
              <a:buSzTx/>
              <a:buNone/>
              <a:defRPr b="1" sz="4800">
                <a:effectLst>
                  <a:outerShdw sx="100000" sy="100000" kx="0" ky="0" algn="b" rotWithShape="0" blurRad="12700" dist="12700" dir="2400000">
                    <a:srgbClr val="000000"/>
                  </a:outerShdw>
                </a:effectLst>
                <a:latin typeface="Tahoma"/>
                <a:ea typeface="Tahoma"/>
                <a:cs typeface="Tahoma"/>
                <a:sym typeface="Tahoma"/>
              </a:defRPr>
            </a:pPr>
            <a:r>
              <a:t>             strangers to the covenants of promise, </a:t>
            </a:r>
          </a:p>
          <a:p>
            <a:pPr marL="0" indent="0" defTabSz="584200">
              <a:spcBef>
                <a:spcPts val="800"/>
              </a:spcBef>
              <a:buClr>
                <a:srgbClr val="FF2600"/>
              </a:buClr>
              <a:buSzTx/>
              <a:buNone/>
              <a:defRPr b="1" sz="4800">
                <a:effectLst>
                  <a:outerShdw sx="100000" sy="100000" kx="0" ky="0" algn="b" rotWithShape="0" blurRad="12700" dist="12700" dir="2400000">
                    <a:srgbClr val="000000"/>
                  </a:outerShdw>
                </a:effectLst>
                <a:latin typeface="Tahoma"/>
                <a:ea typeface="Tahoma"/>
                <a:cs typeface="Tahoma"/>
                <a:sym typeface="Tahoma"/>
              </a:defRPr>
            </a:pPr>
            <a:r>
              <a:t>             having no hope and </a:t>
            </a:r>
          </a:p>
          <a:p>
            <a:pPr marL="0" indent="0" defTabSz="584200">
              <a:spcBef>
                <a:spcPts val="800"/>
              </a:spcBef>
              <a:buClr>
                <a:srgbClr val="FF2600"/>
              </a:buClr>
              <a:buSzTx/>
              <a:buNone/>
              <a:defRPr b="1" sz="4800">
                <a:effectLst>
                  <a:outerShdw sx="100000" sy="100000" kx="0" ky="0" algn="b" rotWithShape="0" blurRad="12700" dist="12700" dir="2400000">
                    <a:srgbClr val="000000"/>
                  </a:outerShdw>
                </a:effectLst>
                <a:latin typeface="Tahoma"/>
                <a:ea typeface="Tahoma"/>
                <a:cs typeface="Tahoma"/>
                <a:sym typeface="Tahoma"/>
              </a:defRPr>
            </a:pPr>
            <a:r>
              <a:t>             without God in the world.</a:t>
            </a:r>
          </a:p>
          <a:p>
            <a:pPr marL="0" indent="0" defTabSz="584200">
              <a:spcBef>
                <a:spcPts val="800"/>
              </a:spcBef>
              <a:buClr>
                <a:srgbClr val="FF2600"/>
              </a:buClr>
              <a:buSzTx/>
              <a:buNone/>
              <a:defRPr b="1" sz="4800">
                <a:solidFill>
                  <a:srgbClr val="0433FF"/>
                </a:solidFill>
                <a:effectLst>
                  <a:outerShdw sx="100000" sy="100000" kx="0" ky="0" algn="b" rotWithShape="0" blurRad="12700" dist="12700" dir="2400000">
                    <a:srgbClr val="000000"/>
                  </a:outerShdw>
                </a:effectLst>
                <a:latin typeface="Tahoma"/>
                <a:ea typeface="Tahoma"/>
                <a:cs typeface="Tahoma"/>
                <a:sym typeface="Tahoma"/>
              </a:defRPr>
            </a:pPr>
            <a:r>
              <a:t>— Ephesians 2:11–12; ESV</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2" grpId="1" fill="hold">
                                  <p:stCondLst>
                                    <p:cond delay="0"/>
                                  </p:stCondLst>
                                  <p:iterate type="el" backwards="0">
                                    <p:tmAbs val="0"/>
                                  </p:iterate>
                                  <p:childTnLst>
                                    <p:set>
                                      <p:cBhvr>
                                        <p:cTn id="6" fill="hold"/>
                                        <p:tgtEl>
                                          <p:spTgt spid="179">
                                            <p:bg/>
                                          </p:spTgt>
                                        </p:tgtEl>
                                        <p:attrNameLst>
                                          <p:attrName>style.visibility</p:attrName>
                                        </p:attrNameLst>
                                      </p:cBhvr>
                                      <p:to>
                                        <p:strVal val="visible"/>
                                      </p:to>
                                    </p:set>
                                    <p:animEffect filter="wipe(up)" transition="in">
                                      <p:cBhvr>
                                        <p:cTn id="7" dur="1000"/>
                                        <p:tgtEl>
                                          <p:spTgt spid="179">
                                            <p:bg/>
                                          </p:spTgt>
                                        </p:tgtEl>
                                      </p:cBhvr>
                                    </p:animEffect>
                                  </p:childTnLst>
                                </p:cTn>
                              </p:par>
                              <p:par>
                                <p:cTn id="8" presetClass="entr" nodeType="withEffect" presetSubtype="1" presetID="22" grpId="1" fill="hold">
                                  <p:stCondLst>
                                    <p:cond delay="0"/>
                                  </p:stCondLst>
                                  <p:iterate type="el" backwards="0">
                                    <p:tmAbs val="0"/>
                                  </p:iterate>
                                  <p:childTnLst>
                                    <p:set>
                                      <p:cBhvr>
                                        <p:cTn id="9" fill="hold"/>
                                        <p:tgtEl>
                                          <p:spTgt spid="179">
                                            <p:txEl>
                                              <p:pRg st="0" end="0"/>
                                            </p:txEl>
                                          </p:spTgt>
                                        </p:tgtEl>
                                        <p:attrNameLst>
                                          <p:attrName>style.visibility</p:attrName>
                                        </p:attrNameLst>
                                      </p:cBhvr>
                                      <p:to>
                                        <p:strVal val="visible"/>
                                      </p:to>
                                    </p:set>
                                    <p:animEffect filter="wipe(up)" transition="in">
                                      <p:cBhvr>
                                        <p:cTn id="10" dur="1000"/>
                                        <p:tgtEl>
                                          <p:spTgt spid="17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 presetID="22" grpId="1" fill="hold">
                                  <p:stCondLst>
                                    <p:cond delay="0"/>
                                  </p:stCondLst>
                                  <p:iterate type="el" backwards="0">
                                    <p:tmAbs val="0"/>
                                  </p:iterate>
                                  <p:childTnLst>
                                    <p:set>
                                      <p:cBhvr>
                                        <p:cTn id="14" fill="hold"/>
                                        <p:tgtEl>
                                          <p:spTgt spid="179">
                                            <p:txEl>
                                              <p:pRg st="1" end="1"/>
                                            </p:txEl>
                                          </p:spTgt>
                                        </p:tgtEl>
                                        <p:attrNameLst>
                                          <p:attrName>style.visibility</p:attrName>
                                        </p:attrNameLst>
                                      </p:cBhvr>
                                      <p:to>
                                        <p:strVal val="visible"/>
                                      </p:to>
                                    </p:set>
                                    <p:animEffect filter="wipe(up)" transition="in">
                                      <p:cBhvr>
                                        <p:cTn id="15" dur="1000"/>
                                        <p:tgtEl>
                                          <p:spTgt spid="17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 presetID="22" grpId="1" fill="hold">
                                  <p:stCondLst>
                                    <p:cond delay="0"/>
                                  </p:stCondLst>
                                  <p:iterate type="el" backwards="0">
                                    <p:tmAbs val="0"/>
                                  </p:iterate>
                                  <p:childTnLst>
                                    <p:set>
                                      <p:cBhvr>
                                        <p:cTn id="19" fill="hold"/>
                                        <p:tgtEl>
                                          <p:spTgt spid="179">
                                            <p:txEl>
                                              <p:pRg st="2" end="2"/>
                                            </p:txEl>
                                          </p:spTgt>
                                        </p:tgtEl>
                                        <p:attrNameLst>
                                          <p:attrName>style.visibility</p:attrName>
                                        </p:attrNameLst>
                                      </p:cBhvr>
                                      <p:to>
                                        <p:strVal val="visible"/>
                                      </p:to>
                                    </p:set>
                                    <p:animEffect filter="wipe(up)" transition="in">
                                      <p:cBhvr>
                                        <p:cTn id="20" dur="1000"/>
                                        <p:tgtEl>
                                          <p:spTgt spid="17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 presetID="22" grpId="1" fill="hold">
                                  <p:stCondLst>
                                    <p:cond delay="0"/>
                                  </p:stCondLst>
                                  <p:iterate type="el" backwards="0">
                                    <p:tmAbs val="0"/>
                                  </p:iterate>
                                  <p:childTnLst>
                                    <p:set>
                                      <p:cBhvr>
                                        <p:cTn id="24" fill="hold"/>
                                        <p:tgtEl>
                                          <p:spTgt spid="179">
                                            <p:txEl>
                                              <p:pRg st="3" end="3"/>
                                            </p:txEl>
                                          </p:spTgt>
                                        </p:tgtEl>
                                        <p:attrNameLst>
                                          <p:attrName>style.visibility</p:attrName>
                                        </p:attrNameLst>
                                      </p:cBhvr>
                                      <p:to>
                                        <p:strVal val="visible"/>
                                      </p:to>
                                    </p:set>
                                    <p:animEffect filter="wipe(up)" transition="in">
                                      <p:cBhvr>
                                        <p:cTn id="25" dur="1000"/>
                                        <p:tgtEl>
                                          <p:spTgt spid="17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 presetID="22" grpId="1" fill="hold">
                                  <p:stCondLst>
                                    <p:cond delay="0"/>
                                  </p:stCondLst>
                                  <p:iterate type="el" backwards="0">
                                    <p:tmAbs val="0"/>
                                  </p:iterate>
                                  <p:childTnLst>
                                    <p:set>
                                      <p:cBhvr>
                                        <p:cTn id="29" fill="hold"/>
                                        <p:tgtEl>
                                          <p:spTgt spid="179">
                                            <p:txEl>
                                              <p:pRg st="4" end="4"/>
                                            </p:txEl>
                                          </p:spTgt>
                                        </p:tgtEl>
                                        <p:attrNameLst>
                                          <p:attrName>style.visibility</p:attrName>
                                        </p:attrNameLst>
                                      </p:cBhvr>
                                      <p:to>
                                        <p:strVal val="visible"/>
                                      </p:to>
                                    </p:set>
                                    <p:animEffect filter="wipe(up)" transition="in">
                                      <p:cBhvr>
                                        <p:cTn id="30" dur="1000"/>
                                        <p:tgtEl>
                                          <p:spTgt spid="17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 presetID="22" grpId="1" fill="hold">
                                  <p:stCondLst>
                                    <p:cond delay="0"/>
                                  </p:stCondLst>
                                  <p:iterate type="el" backwards="0">
                                    <p:tmAbs val="0"/>
                                  </p:iterate>
                                  <p:childTnLst>
                                    <p:set>
                                      <p:cBhvr>
                                        <p:cTn id="34" fill="hold"/>
                                        <p:tgtEl>
                                          <p:spTgt spid="179">
                                            <p:txEl>
                                              <p:pRg st="5" end="5"/>
                                            </p:txEl>
                                          </p:spTgt>
                                        </p:tgtEl>
                                        <p:attrNameLst>
                                          <p:attrName>style.visibility</p:attrName>
                                        </p:attrNameLst>
                                      </p:cBhvr>
                                      <p:to>
                                        <p:strVal val="visible"/>
                                      </p:to>
                                    </p:set>
                                    <p:animEffect filter="wipe(up)" transition="in">
                                      <p:cBhvr>
                                        <p:cTn id="35" dur="1000"/>
                                        <p:tgtEl>
                                          <p:spTgt spid="179">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1" presetID="22" grpId="1" fill="hold">
                                  <p:stCondLst>
                                    <p:cond delay="0"/>
                                  </p:stCondLst>
                                  <p:iterate type="el" backwards="0">
                                    <p:tmAbs val="0"/>
                                  </p:iterate>
                                  <p:childTnLst>
                                    <p:set>
                                      <p:cBhvr>
                                        <p:cTn id="39" fill="hold"/>
                                        <p:tgtEl>
                                          <p:spTgt spid="179">
                                            <p:txEl>
                                              <p:pRg st="6" end="6"/>
                                            </p:txEl>
                                          </p:spTgt>
                                        </p:tgtEl>
                                        <p:attrNameLst>
                                          <p:attrName>style.visibility</p:attrName>
                                        </p:attrNameLst>
                                      </p:cBhvr>
                                      <p:to>
                                        <p:strVal val="visible"/>
                                      </p:to>
                                    </p:set>
                                    <p:animEffect filter="wipe(up)" transition="in">
                                      <p:cBhvr>
                                        <p:cTn id="40" dur="1000"/>
                                        <p:tgtEl>
                                          <p:spTgt spid="179">
                                            <p:txEl>
                                              <p:pRg st="6" end="6"/>
                                            </p:txEl>
                                          </p:spTgt>
                                        </p:tgtEl>
                                      </p:cBhvr>
                                    </p:animEffect>
                                  </p:childTnLst>
                                </p:cTn>
                              </p:par>
                            </p:childTnLst>
                          </p:cTn>
                        </p:par>
                        <p:par>
                          <p:cTn id="41" fill="hold">
                            <p:stCondLst>
                              <p:cond delay="1000"/>
                            </p:stCondLst>
                            <p:childTnLst>
                              <p:par>
                                <p:cTn id="42" presetClass="entr" nodeType="afterEffect" presetSubtype="1" presetID="22" grpId="1" fill="hold">
                                  <p:stCondLst>
                                    <p:cond delay="0"/>
                                  </p:stCondLst>
                                  <p:iterate type="el" backwards="0">
                                    <p:tmAbs val="0"/>
                                  </p:iterate>
                                  <p:childTnLst>
                                    <p:set>
                                      <p:cBhvr>
                                        <p:cTn id="43" fill="hold"/>
                                        <p:tgtEl>
                                          <p:spTgt spid="179">
                                            <p:txEl>
                                              <p:pRg st="7" end="7"/>
                                            </p:txEl>
                                          </p:spTgt>
                                        </p:tgtEl>
                                        <p:attrNameLst>
                                          <p:attrName>style.visibility</p:attrName>
                                        </p:attrNameLst>
                                      </p:cBhvr>
                                      <p:to>
                                        <p:strVal val="visible"/>
                                      </p:to>
                                    </p:set>
                                    <p:animEffect filter="wipe(up)" transition="in">
                                      <p:cBhvr>
                                        <p:cTn id="44" dur="1000"/>
                                        <p:tgtEl>
                                          <p:spTgt spid="179">
                                            <p:txEl>
                                              <p:pRg st="7" end="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9"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Rectangle"/>
          <p:cNvSpPr/>
          <p:nvPr/>
        </p:nvSpPr>
        <p:spPr>
          <a:xfrm>
            <a:off x="12014200" y="1290174"/>
            <a:ext cx="7007953" cy="687719"/>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82" name="Rectangle"/>
          <p:cNvSpPr/>
          <p:nvPr/>
        </p:nvSpPr>
        <p:spPr>
          <a:xfrm>
            <a:off x="21356704" y="2771841"/>
            <a:ext cx="2488076" cy="687719"/>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83" name="Rectangle"/>
          <p:cNvSpPr/>
          <p:nvPr/>
        </p:nvSpPr>
        <p:spPr>
          <a:xfrm>
            <a:off x="10019837" y="3474574"/>
            <a:ext cx="2644776" cy="687719"/>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84" name="Rectangle"/>
          <p:cNvSpPr/>
          <p:nvPr/>
        </p:nvSpPr>
        <p:spPr>
          <a:xfrm>
            <a:off x="12378266" y="6277041"/>
            <a:ext cx="9537768" cy="687719"/>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85" name="Rectangle"/>
          <p:cNvSpPr/>
          <p:nvPr/>
        </p:nvSpPr>
        <p:spPr>
          <a:xfrm>
            <a:off x="11929533" y="7758707"/>
            <a:ext cx="10883108" cy="687720"/>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86" name="Rectangle"/>
          <p:cNvSpPr/>
          <p:nvPr/>
        </p:nvSpPr>
        <p:spPr>
          <a:xfrm>
            <a:off x="10098187" y="8436040"/>
            <a:ext cx="1517387" cy="687720"/>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87" name="Rectangle"/>
          <p:cNvSpPr/>
          <p:nvPr/>
        </p:nvSpPr>
        <p:spPr>
          <a:xfrm>
            <a:off x="15798800" y="9951574"/>
            <a:ext cx="7982546" cy="687719"/>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88" name="Rectangle"/>
          <p:cNvSpPr/>
          <p:nvPr/>
        </p:nvSpPr>
        <p:spPr>
          <a:xfrm>
            <a:off x="10019837" y="10611974"/>
            <a:ext cx="13702705" cy="687719"/>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89" name="Rectangle"/>
          <p:cNvSpPr/>
          <p:nvPr/>
        </p:nvSpPr>
        <p:spPr>
          <a:xfrm>
            <a:off x="15502466" y="11416307"/>
            <a:ext cx="7982546" cy="687720"/>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0" name="Rectangle"/>
          <p:cNvSpPr/>
          <p:nvPr/>
        </p:nvSpPr>
        <p:spPr>
          <a:xfrm>
            <a:off x="10019837" y="12169840"/>
            <a:ext cx="5776715" cy="687720"/>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1" name="13 But now in Christ Jesus you who once were far off have been brought near by the blood of Christ.…"/>
          <p:cNvSpPr txBox="1"/>
          <p:nvPr>
            <p:ph type="body" idx="4294967295"/>
          </p:nvPr>
        </p:nvSpPr>
        <p:spPr>
          <a:xfrm>
            <a:off x="10059656" y="531614"/>
            <a:ext cx="14051593" cy="13188884"/>
          </a:xfrm>
          <a:prstGeom prst="rect">
            <a:avLst/>
          </a:prstGeom>
        </p:spPr>
        <p:txBody>
          <a:bodyPr anchor="t">
            <a:noAutofit/>
          </a:bodyPr>
          <a:lstStyle/>
          <a:p>
            <a:pPr marL="0" indent="0" defTabSz="584200">
              <a:spcBef>
                <a:spcPts val="800"/>
              </a:spcBef>
              <a:buClr>
                <a:srgbClr val="FF2600"/>
              </a:buClr>
              <a:buSzTx/>
              <a:buNone/>
              <a:defRPr b="1"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13</a:t>
            </a:r>
            <a:r>
              <a:t> </a:t>
            </a:r>
            <a:r>
              <a:rPr>
                <a:solidFill>
                  <a:srgbClr val="FF2600"/>
                </a:solidFill>
              </a:rPr>
              <a:t>But now</a:t>
            </a:r>
            <a:r>
              <a:t> in Christ Jesus </a:t>
            </a:r>
            <a:r>
              <a:rPr>
                <a:solidFill>
                  <a:srgbClr val="008F00"/>
                </a:solidFill>
              </a:rPr>
              <a:t>you</a:t>
            </a:r>
            <a:r>
              <a:t> who once were far off have been brought near by the blood of Christ. </a:t>
            </a:r>
          </a:p>
          <a:p>
            <a:pPr marL="0" indent="0" defTabSz="584200">
              <a:spcBef>
                <a:spcPts val="800"/>
              </a:spcBef>
              <a:buClr>
                <a:srgbClr val="FF2600"/>
              </a:buClr>
              <a:buSzTx/>
              <a:buNone/>
              <a:defRPr b="1"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14</a:t>
            </a:r>
            <a:r>
              <a:t> For he himself is our peace, who has made us both one and has broken down in his flesh the dividing wall of hostility </a:t>
            </a:r>
          </a:p>
          <a:p>
            <a:pPr marL="0" indent="0" defTabSz="584200">
              <a:spcBef>
                <a:spcPts val="800"/>
              </a:spcBef>
              <a:buClr>
                <a:srgbClr val="FF2600"/>
              </a:buClr>
              <a:buSzTx/>
              <a:buNone/>
              <a:defRPr b="1"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15</a:t>
            </a:r>
            <a:r>
              <a:t> by abolishing the law of commandments expressed in ordinances, that he might create in himself one new man in place of the two, so making peace, </a:t>
            </a:r>
          </a:p>
          <a:p>
            <a:pPr marL="0" indent="0" defTabSz="584200">
              <a:spcBef>
                <a:spcPts val="800"/>
              </a:spcBef>
              <a:buClr>
                <a:srgbClr val="FF2600"/>
              </a:buClr>
              <a:buSzTx/>
              <a:buNone/>
              <a:defRPr b="1"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16</a:t>
            </a:r>
            <a:r>
              <a:t> and might reconcile us both to God in one body through the cross, thereby killing the hostility. </a:t>
            </a:r>
          </a:p>
          <a:p>
            <a:pPr marL="0" indent="0" defTabSz="584200">
              <a:spcBef>
                <a:spcPts val="800"/>
              </a:spcBef>
              <a:buClr>
                <a:srgbClr val="FF2600"/>
              </a:buClr>
              <a:buSzTx/>
              <a:buNone/>
              <a:defRPr b="1"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17</a:t>
            </a:r>
            <a:r>
              <a:t> And he came and preached peace to you who were far off and peace to those who were near. </a:t>
            </a:r>
          </a:p>
          <a:p>
            <a:pPr marL="0" indent="0" defTabSz="584200">
              <a:spcBef>
                <a:spcPts val="800"/>
              </a:spcBef>
              <a:buClr>
                <a:srgbClr val="FF2600"/>
              </a:buClr>
              <a:buSzTx/>
              <a:buNone/>
              <a:defRPr b="1"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18</a:t>
            </a:r>
            <a:r>
              <a:t> For through him we both have access in one Spirit to the Father.</a:t>
            </a:r>
          </a:p>
          <a:p>
            <a:pPr marL="0" indent="0" defTabSz="584200">
              <a:spcBef>
                <a:spcPts val="800"/>
              </a:spcBef>
              <a:buClr>
                <a:srgbClr val="FF2600"/>
              </a:buClr>
              <a:buSzTx/>
              <a:buNone/>
              <a:defRPr b="1" sz="4500">
                <a:solidFill>
                  <a:srgbClr val="0433FF"/>
                </a:solidFill>
                <a:effectLst>
                  <a:outerShdw sx="100000" sy="100000" kx="0" ky="0" algn="b" rotWithShape="0" blurRad="12700" dist="12700" dir="2400000">
                    <a:srgbClr val="000000"/>
                  </a:outerShdw>
                </a:effectLst>
                <a:latin typeface="Tahoma"/>
                <a:ea typeface="Tahoma"/>
                <a:cs typeface="Tahoma"/>
                <a:sym typeface="Tahoma"/>
              </a:defRPr>
            </a:pPr>
            <a:r>
              <a:t>— Ephesians 2:13–18; ESV</a:t>
            </a:r>
          </a:p>
        </p:txBody>
      </p:sp>
      <p:sp>
        <p:nvSpPr>
          <p:cNvPr id="192" name="11 Therefore remember that at one time you Gentiles in the flesh, called “the uncircumcision” by what is called the circumcision, which is made in the flesh by hands—…"/>
          <p:cNvSpPr txBox="1"/>
          <p:nvPr/>
        </p:nvSpPr>
        <p:spPr>
          <a:xfrm>
            <a:off x="516532" y="529232"/>
            <a:ext cx="8867020" cy="463622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584200">
              <a:spcBef>
                <a:spcPts val="800"/>
              </a:spcBef>
              <a:buClr>
                <a:srgbClr val="FF2600"/>
              </a:buClr>
              <a:defRPr sz="24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11</a:t>
            </a:r>
            <a:r>
              <a:t> Therefore </a:t>
            </a:r>
            <a:r>
              <a:rPr>
                <a:solidFill>
                  <a:srgbClr val="FF2600"/>
                </a:solidFill>
              </a:rPr>
              <a:t>remember</a:t>
            </a:r>
            <a:r>
              <a:t> that at one time you Gentiles in the flesh, called “the uncircumcision” by what is called the circumcision, which is made in the flesh by hands— </a:t>
            </a:r>
          </a:p>
          <a:p>
            <a:pPr algn="l" defTabSz="584200">
              <a:spcBef>
                <a:spcPts val="800"/>
              </a:spcBef>
              <a:buClr>
                <a:srgbClr val="FF2600"/>
              </a:buClr>
              <a:defRPr sz="24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12</a:t>
            </a:r>
            <a:r>
              <a:t> </a:t>
            </a:r>
            <a:r>
              <a:rPr>
                <a:solidFill>
                  <a:srgbClr val="FF2600"/>
                </a:solidFill>
              </a:rPr>
              <a:t>remember</a:t>
            </a:r>
            <a:r>
              <a:t> that you were at that time </a:t>
            </a:r>
          </a:p>
          <a:p>
            <a:pPr algn="l" defTabSz="584200">
              <a:spcBef>
                <a:spcPts val="800"/>
              </a:spcBef>
              <a:buClr>
                <a:srgbClr val="FF2600"/>
              </a:buClr>
              <a:defRPr sz="2400">
                <a:effectLst>
                  <a:outerShdw sx="100000" sy="100000" kx="0" ky="0" algn="b" rotWithShape="0" blurRad="12700" dist="12700" dir="2400000">
                    <a:srgbClr val="000000"/>
                  </a:outerShdw>
                </a:effectLst>
                <a:latin typeface="Tahoma"/>
                <a:ea typeface="Tahoma"/>
                <a:cs typeface="Tahoma"/>
                <a:sym typeface="Tahoma"/>
              </a:defRPr>
            </a:pPr>
            <a:r>
              <a:t>             separated from Christ, </a:t>
            </a:r>
          </a:p>
          <a:p>
            <a:pPr algn="l" defTabSz="584200">
              <a:spcBef>
                <a:spcPts val="800"/>
              </a:spcBef>
              <a:buClr>
                <a:srgbClr val="FF2600"/>
              </a:buClr>
              <a:defRPr sz="2400">
                <a:effectLst>
                  <a:outerShdw sx="100000" sy="100000" kx="0" ky="0" algn="b" rotWithShape="0" blurRad="12700" dist="12700" dir="2400000">
                    <a:srgbClr val="000000"/>
                  </a:outerShdw>
                </a:effectLst>
                <a:latin typeface="Tahoma"/>
                <a:ea typeface="Tahoma"/>
                <a:cs typeface="Tahoma"/>
                <a:sym typeface="Tahoma"/>
              </a:defRPr>
            </a:pPr>
            <a:r>
              <a:t>             alienated from the commonwealth of Israel and </a:t>
            </a:r>
          </a:p>
          <a:p>
            <a:pPr algn="l" defTabSz="584200">
              <a:spcBef>
                <a:spcPts val="800"/>
              </a:spcBef>
              <a:buClr>
                <a:srgbClr val="FF2600"/>
              </a:buClr>
              <a:defRPr sz="2400">
                <a:effectLst>
                  <a:outerShdw sx="100000" sy="100000" kx="0" ky="0" algn="b" rotWithShape="0" blurRad="12700" dist="12700" dir="2400000">
                    <a:srgbClr val="000000"/>
                  </a:outerShdw>
                </a:effectLst>
                <a:latin typeface="Tahoma"/>
                <a:ea typeface="Tahoma"/>
                <a:cs typeface="Tahoma"/>
                <a:sym typeface="Tahoma"/>
              </a:defRPr>
            </a:pPr>
            <a:r>
              <a:t>             strangers to the covenants of promise, </a:t>
            </a:r>
          </a:p>
          <a:p>
            <a:pPr algn="l" defTabSz="584200">
              <a:spcBef>
                <a:spcPts val="800"/>
              </a:spcBef>
              <a:buClr>
                <a:srgbClr val="FF2600"/>
              </a:buClr>
              <a:defRPr sz="2400">
                <a:effectLst>
                  <a:outerShdw sx="100000" sy="100000" kx="0" ky="0" algn="b" rotWithShape="0" blurRad="12700" dist="12700" dir="2400000">
                    <a:srgbClr val="000000"/>
                  </a:outerShdw>
                </a:effectLst>
                <a:latin typeface="Tahoma"/>
                <a:ea typeface="Tahoma"/>
                <a:cs typeface="Tahoma"/>
                <a:sym typeface="Tahoma"/>
              </a:defRPr>
            </a:pPr>
            <a:r>
              <a:t>             having no hope and </a:t>
            </a:r>
          </a:p>
          <a:p>
            <a:pPr algn="l" defTabSz="584200">
              <a:spcBef>
                <a:spcPts val="800"/>
              </a:spcBef>
              <a:buClr>
                <a:srgbClr val="FF2600"/>
              </a:buClr>
              <a:defRPr sz="2400">
                <a:effectLst>
                  <a:outerShdw sx="100000" sy="100000" kx="0" ky="0" algn="b" rotWithShape="0" blurRad="12700" dist="12700" dir="2400000">
                    <a:srgbClr val="000000"/>
                  </a:outerShdw>
                </a:effectLst>
                <a:latin typeface="Tahoma"/>
                <a:ea typeface="Tahoma"/>
                <a:cs typeface="Tahoma"/>
                <a:sym typeface="Tahoma"/>
              </a:defRPr>
            </a:pPr>
            <a:r>
              <a:t>             without God in the world.</a:t>
            </a:r>
          </a:p>
          <a:p>
            <a:pPr algn="l" defTabSz="584200">
              <a:spcBef>
                <a:spcPts val="800"/>
              </a:spcBef>
              <a:buClr>
                <a:srgbClr val="FF2600"/>
              </a:buClr>
              <a:defRPr sz="2400">
                <a:solidFill>
                  <a:srgbClr val="0433FF"/>
                </a:solidFill>
                <a:effectLst>
                  <a:outerShdw sx="100000" sy="100000" kx="0" ky="0" algn="b" rotWithShape="0" blurRad="12700" dist="12700" dir="2400000">
                    <a:srgbClr val="000000"/>
                  </a:outerShdw>
                </a:effectLst>
                <a:latin typeface="Tahoma"/>
                <a:ea typeface="Tahoma"/>
                <a:cs typeface="Tahoma"/>
                <a:sym typeface="Tahoma"/>
              </a:defRPr>
            </a:pPr>
            <a:r>
              <a:t>— Ephesians 2:11–12; ESV</a:t>
            </a:r>
          </a:p>
        </p:txBody>
      </p:sp>
      <p:sp>
        <p:nvSpPr>
          <p:cNvPr id="193" name="Oval"/>
          <p:cNvSpPr/>
          <p:nvPr/>
        </p:nvSpPr>
        <p:spPr>
          <a:xfrm>
            <a:off x="11487150" y="3380878"/>
            <a:ext cx="1409700" cy="875111"/>
          </a:xfrm>
          <a:prstGeom prst="ellipse">
            <a:avLst/>
          </a:prstGeom>
          <a:ln w="127000">
            <a:solidFill>
              <a:srgbClr val="FF2600"/>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4" name="Oval"/>
          <p:cNvSpPr/>
          <p:nvPr/>
        </p:nvSpPr>
        <p:spPr>
          <a:xfrm>
            <a:off x="12203345" y="6183345"/>
            <a:ext cx="1409701" cy="875110"/>
          </a:xfrm>
          <a:prstGeom prst="ellipse">
            <a:avLst/>
          </a:prstGeom>
          <a:ln w="127000">
            <a:solidFill>
              <a:srgbClr val="FF2600"/>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5" name="Oval"/>
          <p:cNvSpPr/>
          <p:nvPr/>
        </p:nvSpPr>
        <p:spPr>
          <a:xfrm>
            <a:off x="21448945" y="7665012"/>
            <a:ext cx="1409701" cy="875111"/>
          </a:xfrm>
          <a:prstGeom prst="ellipse">
            <a:avLst/>
          </a:prstGeom>
          <a:ln w="127000">
            <a:solidFill>
              <a:srgbClr val="FF2600"/>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6" name="Oval"/>
          <p:cNvSpPr/>
          <p:nvPr/>
        </p:nvSpPr>
        <p:spPr>
          <a:xfrm>
            <a:off x="22210945" y="11322612"/>
            <a:ext cx="1409701" cy="875111"/>
          </a:xfrm>
          <a:prstGeom prst="ellipse">
            <a:avLst/>
          </a:prstGeom>
          <a:ln w="127000">
            <a:solidFill>
              <a:srgbClr val="FF2600"/>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15" grpId="1" fill="hold">
                                  <p:stCondLst>
                                    <p:cond delay="0"/>
                                  </p:stCondLst>
                                  <p:iterate type="el" backwards="0">
                                    <p:tmAbs val="0"/>
                                  </p:iterate>
                                  <p:childTnLst>
                                    <p:set>
                                      <p:cBhvr>
                                        <p:cTn id="6" fill="hold"/>
                                        <p:tgtEl>
                                          <p:spTgt spid="192"/>
                                        </p:tgtEl>
                                        <p:attrNameLst>
                                          <p:attrName>style.visibility</p:attrName>
                                        </p:attrNameLst>
                                      </p:cBhvr>
                                      <p:to>
                                        <p:strVal val="visible"/>
                                      </p:to>
                                    </p:set>
                                    <p:anim calcmode="lin" valueType="num">
                                      <p:cBhvr>
                                        <p:cTn id="7" dur="800" fill="hold"/>
                                        <p:tgtEl>
                                          <p:spTgt spid="192"/>
                                        </p:tgtEl>
                                        <p:attrNameLst>
                                          <p:attrName>ppt_w</p:attrName>
                                        </p:attrNameLst>
                                      </p:cBhvr>
                                      <p:tavLst>
                                        <p:tav tm="0">
                                          <p:val>
                                            <p:fltVal val="0"/>
                                          </p:val>
                                        </p:tav>
                                        <p:tav tm="100000">
                                          <p:val>
                                            <p:strVal val="#ppt_w"/>
                                          </p:val>
                                        </p:tav>
                                      </p:tavLst>
                                    </p:anim>
                                    <p:anim calcmode="lin" valueType="num">
                                      <p:cBhvr>
                                        <p:cTn id="8" dur="800" fill="hold"/>
                                        <p:tgtEl>
                                          <p:spTgt spid="192"/>
                                        </p:tgtEl>
                                        <p:attrNameLst>
                                          <p:attrName>ppt_h</p:attrName>
                                        </p:attrNameLst>
                                      </p:cBhvr>
                                      <p:tavLst>
                                        <p:tav tm="0">
                                          <p:val>
                                            <p:fltVal val="0"/>
                                          </p:val>
                                        </p:tav>
                                        <p:tav tm="100000">
                                          <p:val>
                                            <p:strVal val="#ppt_h"/>
                                          </p:val>
                                        </p:tav>
                                      </p:tavLst>
                                    </p:anim>
                                    <p:anim calcmode="lin" valueType="num">
                                      <p:cBhvr>
                                        <p:cTn id="9" dur="800" fill="hold"/>
                                        <p:tgtEl>
                                          <p:spTgt spid="192"/>
                                        </p:tgtEl>
                                        <p:attrNameLst>
                                          <p:attrName>ppt_x</p:attrName>
                                        </p:attrNameLst>
                                      </p:cBhvr>
                                      <p:tavLst>
                                        <p:tav tm="0" fmla="#ppt_x+(cos(-2*pi*(1-$))*-#ppt_x-sin(-2*pi*(1-$))*(1-#ppt_y))*(1-$)">
                                          <p:val>
                                            <p:fltVal val="0"/>
                                          </p:val>
                                        </p:tav>
                                        <p:tav tm="100000">
                                          <p:val>
                                            <p:fltVal val="1"/>
                                          </p:val>
                                        </p:tav>
                                      </p:tavLst>
                                    </p:anim>
                                    <p:anim calcmode="lin" valueType="num">
                                      <p:cBhvr>
                                        <p:cTn id="10" dur="800" fill="hold"/>
                                        <p:tgtEl>
                                          <p:spTgt spid="19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800"/>
                            </p:stCondLst>
                            <p:childTnLst>
                              <p:par>
                                <p:cTn id="12" presetClass="entr" nodeType="afterEffect" presetSubtype="1" presetID="22" grpId="2" fill="hold">
                                  <p:stCondLst>
                                    <p:cond delay="0"/>
                                  </p:stCondLst>
                                  <p:iterate type="el" backwards="0">
                                    <p:tmAbs val="0"/>
                                  </p:iterate>
                                  <p:childTnLst>
                                    <p:set>
                                      <p:cBhvr>
                                        <p:cTn id="13" fill="hold"/>
                                        <p:tgtEl>
                                          <p:spTgt spid="191"/>
                                        </p:tgtEl>
                                        <p:attrNameLst>
                                          <p:attrName>style.visibility</p:attrName>
                                        </p:attrNameLst>
                                      </p:cBhvr>
                                      <p:to>
                                        <p:strVal val="visible"/>
                                      </p:to>
                                    </p:set>
                                    <p:animEffect filter="wipe(up)" transition="in">
                                      <p:cBhvr>
                                        <p:cTn id="14" dur="1000"/>
                                        <p:tgtEl>
                                          <p:spTgt spid="191"/>
                                        </p:tgtEl>
                                      </p:cBhvr>
                                    </p:animEffec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8" presetID="22" grpId="3" fill="hold">
                                  <p:stCondLst>
                                    <p:cond delay="0"/>
                                  </p:stCondLst>
                                  <p:iterate type="el" backwards="0">
                                    <p:tmAbs val="0"/>
                                  </p:iterate>
                                  <p:childTnLst>
                                    <p:set>
                                      <p:cBhvr>
                                        <p:cTn id="18" fill="hold"/>
                                        <p:tgtEl>
                                          <p:spTgt spid="181"/>
                                        </p:tgtEl>
                                        <p:attrNameLst>
                                          <p:attrName>style.visibility</p:attrName>
                                        </p:attrNameLst>
                                      </p:cBhvr>
                                      <p:to>
                                        <p:strVal val="visible"/>
                                      </p:to>
                                    </p:set>
                                    <p:animEffect filter="wipe(left)" transition="in">
                                      <p:cBhvr>
                                        <p:cTn id="19" dur="1000"/>
                                        <p:tgtEl>
                                          <p:spTgt spid="181"/>
                                        </p:tgtEl>
                                      </p:cBhvr>
                                    </p:animEffect>
                                  </p:childTnLst>
                                </p:cTn>
                              </p:par>
                            </p:childTnLst>
                          </p:cTn>
                        </p:par>
                      </p:childTnLst>
                    </p:cTn>
                  </p:par>
                  <p:par>
                    <p:cTn id="20" fill="hold">
                      <p:stCondLst>
                        <p:cond delay="indefinite"/>
                      </p:stCondLst>
                      <p:childTnLst>
                        <p:par>
                          <p:cTn id="21" fill="hold">
                            <p:stCondLst>
                              <p:cond delay="0"/>
                            </p:stCondLst>
                            <p:childTnLst>
                              <p:par>
                                <p:cTn id="22" presetClass="entr" nodeType="clickEffect" presetSubtype="8" presetID="22" grpId="4" fill="hold">
                                  <p:stCondLst>
                                    <p:cond delay="0"/>
                                  </p:stCondLst>
                                  <p:iterate type="el" backwards="0">
                                    <p:tmAbs val="0"/>
                                  </p:iterate>
                                  <p:childTnLst>
                                    <p:set>
                                      <p:cBhvr>
                                        <p:cTn id="23" fill="hold"/>
                                        <p:tgtEl>
                                          <p:spTgt spid="182"/>
                                        </p:tgtEl>
                                        <p:attrNameLst>
                                          <p:attrName>style.visibility</p:attrName>
                                        </p:attrNameLst>
                                      </p:cBhvr>
                                      <p:to>
                                        <p:strVal val="visible"/>
                                      </p:to>
                                    </p:set>
                                    <p:animEffect filter="wipe(left)" transition="in">
                                      <p:cBhvr>
                                        <p:cTn id="24" dur="1000"/>
                                        <p:tgtEl>
                                          <p:spTgt spid="182"/>
                                        </p:tgtEl>
                                      </p:cBhvr>
                                    </p:animEffect>
                                  </p:childTnLst>
                                </p:cTn>
                              </p:par>
                            </p:childTnLst>
                          </p:cTn>
                        </p:par>
                        <p:par>
                          <p:cTn id="25" fill="hold">
                            <p:stCondLst>
                              <p:cond delay="1000"/>
                            </p:stCondLst>
                            <p:childTnLst>
                              <p:par>
                                <p:cTn id="26" presetClass="entr" nodeType="afterEffect" presetSubtype="8" presetID="22" grpId="5" fill="hold">
                                  <p:stCondLst>
                                    <p:cond delay="0"/>
                                  </p:stCondLst>
                                  <p:iterate type="el" backwards="0">
                                    <p:tmAbs val="0"/>
                                  </p:iterate>
                                  <p:childTnLst>
                                    <p:set>
                                      <p:cBhvr>
                                        <p:cTn id="27" fill="hold"/>
                                        <p:tgtEl>
                                          <p:spTgt spid="183"/>
                                        </p:tgtEl>
                                        <p:attrNameLst>
                                          <p:attrName>style.visibility</p:attrName>
                                        </p:attrNameLst>
                                      </p:cBhvr>
                                      <p:to>
                                        <p:strVal val="visible"/>
                                      </p:to>
                                    </p:set>
                                    <p:animEffect filter="wipe(left)" transition="in">
                                      <p:cBhvr>
                                        <p:cTn id="28" dur="1000"/>
                                        <p:tgtEl>
                                          <p:spTgt spid="183"/>
                                        </p:tgtEl>
                                      </p:cBhvr>
                                    </p:animEffec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8" presetID="22" grpId="6" fill="hold">
                                  <p:stCondLst>
                                    <p:cond delay="0"/>
                                  </p:stCondLst>
                                  <p:iterate type="el" backwards="0">
                                    <p:tmAbs val="0"/>
                                  </p:iterate>
                                  <p:childTnLst>
                                    <p:set>
                                      <p:cBhvr>
                                        <p:cTn id="32" fill="hold"/>
                                        <p:tgtEl>
                                          <p:spTgt spid="184"/>
                                        </p:tgtEl>
                                        <p:attrNameLst>
                                          <p:attrName>style.visibility</p:attrName>
                                        </p:attrNameLst>
                                      </p:cBhvr>
                                      <p:to>
                                        <p:strVal val="visible"/>
                                      </p:to>
                                    </p:set>
                                    <p:animEffect filter="wipe(left)" transition="in">
                                      <p:cBhvr>
                                        <p:cTn id="33" dur="1000"/>
                                        <p:tgtEl>
                                          <p:spTgt spid="184"/>
                                        </p:tgtEl>
                                      </p:cBhvr>
                                    </p:animEffect>
                                  </p:childTnLst>
                                </p:cTn>
                              </p:par>
                            </p:childTnLst>
                          </p:cTn>
                        </p:par>
                      </p:childTnLst>
                    </p:cTn>
                  </p:par>
                  <p:par>
                    <p:cTn id="34" fill="hold">
                      <p:stCondLst>
                        <p:cond delay="indefinite"/>
                      </p:stCondLst>
                      <p:childTnLst>
                        <p:par>
                          <p:cTn id="35" fill="hold">
                            <p:stCondLst>
                              <p:cond delay="0"/>
                            </p:stCondLst>
                            <p:childTnLst>
                              <p:par>
                                <p:cTn id="36" presetClass="entr" nodeType="clickEffect" presetSubtype="8" presetID="22" grpId="7" fill="hold">
                                  <p:stCondLst>
                                    <p:cond delay="0"/>
                                  </p:stCondLst>
                                  <p:iterate type="el" backwards="0">
                                    <p:tmAbs val="0"/>
                                  </p:iterate>
                                  <p:childTnLst>
                                    <p:set>
                                      <p:cBhvr>
                                        <p:cTn id="37" fill="hold"/>
                                        <p:tgtEl>
                                          <p:spTgt spid="185"/>
                                        </p:tgtEl>
                                        <p:attrNameLst>
                                          <p:attrName>style.visibility</p:attrName>
                                        </p:attrNameLst>
                                      </p:cBhvr>
                                      <p:to>
                                        <p:strVal val="visible"/>
                                      </p:to>
                                    </p:set>
                                    <p:animEffect filter="wipe(left)" transition="in">
                                      <p:cBhvr>
                                        <p:cTn id="38" dur="1000"/>
                                        <p:tgtEl>
                                          <p:spTgt spid="185"/>
                                        </p:tgtEl>
                                      </p:cBhvr>
                                    </p:animEffect>
                                  </p:childTnLst>
                                </p:cTn>
                              </p:par>
                            </p:childTnLst>
                          </p:cTn>
                        </p:par>
                        <p:par>
                          <p:cTn id="39" fill="hold">
                            <p:stCondLst>
                              <p:cond delay="1000"/>
                            </p:stCondLst>
                            <p:childTnLst>
                              <p:par>
                                <p:cTn id="40" presetClass="entr" nodeType="afterEffect" presetSubtype="8" presetID="22" grpId="8" fill="hold">
                                  <p:stCondLst>
                                    <p:cond delay="0"/>
                                  </p:stCondLst>
                                  <p:iterate type="el" backwards="0">
                                    <p:tmAbs val="0"/>
                                  </p:iterate>
                                  <p:childTnLst>
                                    <p:set>
                                      <p:cBhvr>
                                        <p:cTn id="41" fill="hold"/>
                                        <p:tgtEl>
                                          <p:spTgt spid="186"/>
                                        </p:tgtEl>
                                        <p:attrNameLst>
                                          <p:attrName>style.visibility</p:attrName>
                                        </p:attrNameLst>
                                      </p:cBhvr>
                                      <p:to>
                                        <p:strVal val="visible"/>
                                      </p:to>
                                    </p:set>
                                    <p:animEffect filter="wipe(left)" transition="in">
                                      <p:cBhvr>
                                        <p:cTn id="42" dur="1000"/>
                                        <p:tgtEl>
                                          <p:spTgt spid="186"/>
                                        </p:tgtEl>
                                      </p:cBhvr>
                                    </p:animEffec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8" presetID="22" grpId="9" fill="hold">
                                  <p:stCondLst>
                                    <p:cond delay="0"/>
                                  </p:stCondLst>
                                  <p:iterate type="el" backwards="0">
                                    <p:tmAbs val="0"/>
                                  </p:iterate>
                                  <p:childTnLst>
                                    <p:set>
                                      <p:cBhvr>
                                        <p:cTn id="46" fill="hold"/>
                                        <p:tgtEl>
                                          <p:spTgt spid="187"/>
                                        </p:tgtEl>
                                        <p:attrNameLst>
                                          <p:attrName>style.visibility</p:attrName>
                                        </p:attrNameLst>
                                      </p:cBhvr>
                                      <p:to>
                                        <p:strVal val="visible"/>
                                      </p:to>
                                    </p:set>
                                    <p:animEffect filter="wipe(left)" transition="in">
                                      <p:cBhvr>
                                        <p:cTn id="47" dur="1000"/>
                                        <p:tgtEl>
                                          <p:spTgt spid="187"/>
                                        </p:tgtEl>
                                      </p:cBhvr>
                                    </p:animEffect>
                                  </p:childTnLst>
                                </p:cTn>
                              </p:par>
                            </p:childTnLst>
                          </p:cTn>
                        </p:par>
                        <p:par>
                          <p:cTn id="48" fill="hold">
                            <p:stCondLst>
                              <p:cond delay="1000"/>
                            </p:stCondLst>
                            <p:childTnLst>
                              <p:par>
                                <p:cTn id="49" presetClass="entr" nodeType="afterEffect" presetSubtype="8" presetID="22" grpId="10" fill="hold">
                                  <p:stCondLst>
                                    <p:cond delay="0"/>
                                  </p:stCondLst>
                                  <p:iterate type="el" backwards="0">
                                    <p:tmAbs val="0"/>
                                  </p:iterate>
                                  <p:childTnLst>
                                    <p:set>
                                      <p:cBhvr>
                                        <p:cTn id="50" fill="hold"/>
                                        <p:tgtEl>
                                          <p:spTgt spid="188"/>
                                        </p:tgtEl>
                                        <p:attrNameLst>
                                          <p:attrName>style.visibility</p:attrName>
                                        </p:attrNameLst>
                                      </p:cBhvr>
                                      <p:to>
                                        <p:strVal val="visible"/>
                                      </p:to>
                                    </p:set>
                                    <p:animEffect filter="wipe(left)" transition="in">
                                      <p:cBhvr>
                                        <p:cTn id="51" dur="1000"/>
                                        <p:tgtEl>
                                          <p:spTgt spid="188"/>
                                        </p:tgtEl>
                                      </p:cBhvr>
                                    </p:animEffect>
                                  </p:childTnLst>
                                </p:cTn>
                              </p:par>
                            </p:childTnLst>
                          </p:cTn>
                        </p:par>
                      </p:childTnLst>
                    </p:cTn>
                  </p:par>
                  <p:par>
                    <p:cTn id="52" fill="hold">
                      <p:stCondLst>
                        <p:cond delay="indefinite"/>
                      </p:stCondLst>
                      <p:childTnLst>
                        <p:par>
                          <p:cTn id="53" fill="hold">
                            <p:stCondLst>
                              <p:cond delay="0"/>
                            </p:stCondLst>
                            <p:childTnLst>
                              <p:par>
                                <p:cTn id="54" presetClass="entr" nodeType="clickEffect" presetSubtype="8" presetID="22" grpId="11" fill="hold">
                                  <p:stCondLst>
                                    <p:cond delay="0"/>
                                  </p:stCondLst>
                                  <p:iterate type="el" backwards="0">
                                    <p:tmAbs val="0"/>
                                  </p:iterate>
                                  <p:childTnLst>
                                    <p:set>
                                      <p:cBhvr>
                                        <p:cTn id="55" fill="hold"/>
                                        <p:tgtEl>
                                          <p:spTgt spid="189"/>
                                        </p:tgtEl>
                                        <p:attrNameLst>
                                          <p:attrName>style.visibility</p:attrName>
                                        </p:attrNameLst>
                                      </p:cBhvr>
                                      <p:to>
                                        <p:strVal val="visible"/>
                                      </p:to>
                                    </p:set>
                                    <p:animEffect filter="wipe(left)" transition="in">
                                      <p:cBhvr>
                                        <p:cTn id="56" dur="1000"/>
                                        <p:tgtEl>
                                          <p:spTgt spid="189"/>
                                        </p:tgtEl>
                                      </p:cBhvr>
                                    </p:animEffect>
                                  </p:childTnLst>
                                </p:cTn>
                              </p:par>
                            </p:childTnLst>
                          </p:cTn>
                        </p:par>
                        <p:par>
                          <p:cTn id="57" fill="hold">
                            <p:stCondLst>
                              <p:cond delay="1000"/>
                            </p:stCondLst>
                            <p:childTnLst>
                              <p:par>
                                <p:cTn id="58" presetClass="entr" nodeType="afterEffect" presetSubtype="8" presetID="22" grpId="12" fill="hold">
                                  <p:stCondLst>
                                    <p:cond delay="0"/>
                                  </p:stCondLst>
                                  <p:iterate type="el" backwards="0">
                                    <p:tmAbs val="0"/>
                                  </p:iterate>
                                  <p:childTnLst>
                                    <p:set>
                                      <p:cBhvr>
                                        <p:cTn id="59" fill="hold"/>
                                        <p:tgtEl>
                                          <p:spTgt spid="190"/>
                                        </p:tgtEl>
                                        <p:attrNameLst>
                                          <p:attrName>style.visibility</p:attrName>
                                        </p:attrNameLst>
                                      </p:cBhvr>
                                      <p:to>
                                        <p:strVal val="visible"/>
                                      </p:to>
                                    </p:set>
                                    <p:animEffect filter="wipe(left)" transition="in">
                                      <p:cBhvr>
                                        <p:cTn id="60" dur="1000"/>
                                        <p:tgtEl>
                                          <p:spTgt spid="190"/>
                                        </p:tgtEl>
                                      </p:cBhvr>
                                    </p:animEffect>
                                  </p:childTnLst>
                                </p:cTn>
                              </p:par>
                            </p:childTnLst>
                          </p:cTn>
                        </p:par>
                      </p:childTnLst>
                    </p:cTn>
                  </p:par>
                  <p:par>
                    <p:cTn id="61" fill="hold">
                      <p:stCondLst>
                        <p:cond delay="indefinite"/>
                      </p:stCondLst>
                      <p:childTnLst>
                        <p:par>
                          <p:cTn id="62" fill="hold">
                            <p:stCondLst>
                              <p:cond delay="0"/>
                            </p:stCondLst>
                            <p:childTnLst>
                              <p:par>
                                <p:cTn id="63" presetClass="entr" nodeType="clickEffect" presetSubtype="32" presetID="23" grpId="13" fill="hold">
                                  <p:stCondLst>
                                    <p:cond delay="0"/>
                                  </p:stCondLst>
                                  <p:iterate type="el" backwards="0">
                                    <p:tmAbs val="0"/>
                                  </p:iterate>
                                  <p:childTnLst>
                                    <p:set>
                                      <p:cBhvr>
                                        <p:cTn id="64" fill="hold"/>
                                        <p:tgtEl>
                                          <p:spTgt spid="193"/>
                                        </p:tgtEl>
                                        <p:attrNameLst>
                                          <p:attrName>style.visibility</p:attrName>
                                        </p:attrNameLst>
                                      </p:cBhvr>
                                      <p:to>
                                        <p:strVal val="visible"/>
                                      </p:to>
                                    </p:set>
                                    <p:anim calcmode="lin" valueType="num">
                                      <p:cBhvr>
                                        <p:cTn id="65" dur="750" fill="hold"/>
                                        <p:tgtEl>
                                          <p:spTgt spid="193"/>
                                        </p:tgtEl>
                                        <p:attrNameLst>
                                          <p:attrName>ppt_w</p:attrName>
                                        </p:attrNameLst>
                                      </p:cBhvr>
                                      <p:tavLst>
                                        <p:tav tm="0">
                                          <p:val>
                                            <p:strVal val="4*#ppt_w"/>
                                          </p:val>
                                        </p:tav>
                                        <p:tav tm="100000">
                                          <p:val>
                                            <p:strVal val="#ppt_w"/>
                                          </p:val>
                                        </p:tav>
                                      </p:tavLst>
                                    </p:anim>
                                    <p:anim calcmode="lin" valueType="num">
                                      <p:cBhvr>
                                        <p:cTn id="66" dur="750" fill="hold"/>
                                        <p:tgtEl>
                                          <p:spTgt spid="193"/>
                                        </p:tgtEl>
                                        <p:attrNameLst>
                                          <p:attrName>ppt_h</p:attrName>
                                        </p:attrNameLst>
                                      </p:cBhvr>
                                      <p:tavLst>
                                        <p:tav tm="0">
                                          <p:val>
                                            <p:strVal val="4*#ppt_h"/>
                                          </p:val>
                                        </p:tav>
                                        <p:tav tm="100000">
                                          <p:val>
                                            <p:strVal val="#ppt_h"/>
                                          </p:val>
                                        </p:tav>
                                      </p:tavLst>
                                    </p:anim>
                                  </p:childTnLst>
                                </p:cTn>
                              </p:par>
                            </p:childTnLst>
                          </p:cTn>
                        </p:par>
                        <p:par>
                          <p:cTn id="67" fill="hold">
                            <p:stCondLst>
                              <p:cond delay="750"/>
                            </p:stCondLst>
                            <p:childTnLst>
                              <p:par>
                                <p:cTn id="68" presetClass="entr" nodeType="afterEffect" presetSubtype="32" presetID="23" grpId="14" fill="hold">
                                  <p:stCondLst>
                                    <p:cond delay="0"/>
                                  </p:stCondLst>
                                  <p:iterate type="el" backwards="0">
                                    <p:tmAbs val="0"/>
                                  </p:iterate>
                                  <p:childTnLst>
                                    <p:set>
                                      <p:cBhvr>
                                        <p:cTn id="69" fill="hold"/>
                                        <p:tgtEl>
                                          <p:spTgt spid="194"/>
                                        </p:tgtEl>
                                        <p:attrNameLst>
                                          <p:attrName>style.visibility</p:attrName>
                                        </p:attrNameLst>
                                      </p:cBhvr>
                                      <p:to>
                                        <p:strVal val="visible"/>
                                      </p:to>
                                    </p:set>
                                    <p:anim calcmode="lin" valueType="num">
                                      <p:cBhvr>
                                        <p:cTn id="70" dur="750" fill="hold"/>
                                        <p:tgtEl>
                                          <p:spTgt spid="194"/>
                                        </p:tgtEl>
                                        <p:attrNameLst>
                                          <p:attrName>ppt_w</p:attrName>
                                        </p:attrNameLst>
                                      </p:cBhvr>
                                      <p:tavLst>
                                        <p:tav tm="0">
                                          <p:val>
                                            <p:strVal val="4*#ppt_w"/>
                                          </p:val>
                                        </p:tav>
                                        <p:tav tm="100000">
                                          <p:val>
                                            <p:strVal val="#ppt_w"/>
                                          </p:val>
                                        </p:tav>
                                      </p:tavLst>
                                    </p:anim>
                                    <p:anim calcmode="lin" valueType="num">
                                      <p:cBhvr>
                                        <p:cTn id="71" dur="750" fill="hold"/>
                                        <p:tgtEl>
                                          <p:spTgt spid="194"/>
                                        </p:tgtEl>
                                        <p:attrNameLst>
                                          <p:attrName>ppt_h</p:attrName>
                                        </p:attrNameLst>
                                      </p:cBhvr>
                                      <p:tavLst>
                                        <p:tav tm="0">
                                          <p:val>
                                            <p:strVal val="4*#ppt_h"/>
                                          </p:val>
                                        </p:tav>
                                        <p:tav tm="100000">
                                          <p:val>
                                            <p:strVal val="#ppt_h"/>
                                          </p:val>
                                        </p:tav>
                                      </p:tavLst>
                                    </p:anim>
                                  </p:childTnLst>
                                </p:cTn>
                              </p:par>
                            </p:childTnLst>
                          </p:cTn>
                        </p:par>
                        <p:par>
                          <p:cTn id="72" fill="hold">
                            <p:stCondLst>
                              <p:cond delay="1500"/>
                            </p:stCondLst>
                            <p:childTnLst>
                              <p:par>
                                <p:cTn id="73" presetClass="entr" nodeType="afterEffect" presetSubtype="32" presetID="23" grpId="15" fill="hold">
                                  <p:stCondLst>
                                    <p:cond delay="0"/>
                                  </p:stCondLst>
                                  <p:iterate type="el" backwards="0">
                                    <p:tmAbs val="0"/>
                                  </p:iterate>
                                  <p:childTnLst>
                                    <p:set>
                                      <p:cBhvr>
                                        <p:cTn id="74" fill="hold"/>
                                        <p:tgtEl>
                                          <p:spTgt spid="195"/>
                                        </p:tgtEl>
                                        <p:attrNameLst>
                                          <p:attrName>style.visibility</p:attrName>
                                        </p:attrNameLst>
                                      </p:cBhvr>
                                      <p:to>
                                        <p:strVal val="visible"/>
                                      </p:to>
                                    </p:set>
                                    <p:anim calcmode="lin" valueType="num">
                                      <p:cBhvr>
                                        <p:cTn id="75" dur="750" fill="hold"/>
                                        <p:tgtEl>
                                          <p:spTgt spid="195"/>
                                        </p:tgtEl>
                                        <p:attrNameLst>
                                          <p:attrName>ppt_w</p:attrName>
                                        </p:attrNameLst>
                                      </p:cBhvr>
                                      <p:tavLst>
                                        <p:tav tm="0">
                                          <p:val>
                                            <p:strVal val="4*#ppt_w"/>
                                          </p:val>
                                        </p:tav>
                                        <p:tav tm="100000">
                                          <p:val>
                                            <p:strVal val="#ppt_w"/>
                                          </p:val>
                                        </p:tav>
                                      </p:tavLst>
                                    </p:anim>
                                    <p:anim calcmode="lin" valueType="num">
                                      <p:cBhvr>
                                        <p:cTn id="76" dur="750" fill="hold"/>
                                        <p:tgtEl>
                                          <p:spTgt spid="195"/>
                                        </p:tgtEl>
                                        <p:attrNameLst>
                                          <p:attrName>ppt_h</p:attrName>
                                        </p:attrNameLst>
                                      </p:cBhvr>
                                      <p:tavLst>
                                        <p:tav tm="0">
                                          <p:val>
                                            <p:strVal val="4*#ppt_h"/>
                                          </p:val>
                                        </p:tav>
                                        <p:tav tm="100000">
                                          <p:val>
                                            <p:strVal val="#ppt_h"/>
                                          </p:val>
                                        </p:tav>
                                      </p:tavLst>
                                    </p:anim>
                                  </p:childTnLst>
                                </p:cTn>
                              </p:par>
                            </p:childTnLst>
                          </p:cTn>
                        </p:par>
                        <p:par>
                          <p:cTn id="77" fill="hold">
                            <p:stCondLst>
                              <p:cond delay="2250"/>
                            </p:stCondLst>
                            <p:childTnLst>
                              <p:par>
                                <p:cTn id="78" presetClass="entr" nodeType="afterEffect" presetSubtype="32" presetID="23" grpId="16" fill="hold">
                                  <p:stCondLst>
                                    <p:cond delay="0"/>
                                  </p:stCondLst>
                                  <p:iterate type="el" backwards="0">
                                    <p:tmAbs val="0"/>
                                  </p:iterate>
                                  <p:childTnLst>
                                    <p:set>
                                      <p:cBhvr>
                                        <p:cTn id="79" fill="hold"/>
                                        <p:tgtEl>
                                          <p:spTgt spid="196"/>
                                        </p:tgtEl>
                                        <p:attrNameLst>
                                          <p:attrName>style.visibility</p:attrName>
                                        </p:attrNameLst>
                                      </p:cBhvr>
                                      <p:to>
                                        <p:strVal val="visible"/>
                                      </p:to>
                                    </p:set>
                                    <p:anim calcmode="lin" valueType="num">
                                      <p:cBhvr>
                                        <p:cTn id="80" dur="750" fill="hold"/>
                                        <p:tgtEl>
                                          <p:spTgt spid="196"/>
                                        </p:tgtEl>
                                        <p:attrNameLst>
                                          <p:attrName>ppt_w</p:attrName>
                                        </p:attrNameLst>
                                      </p:cBhvr>
                                      <p:tavLst>
                                        <p:tav tm="0">
                                          <p:val>
                                            <p:strVal val="4*#ppt_w"/>
                                          </p:val>
                                        </p:tav>
                                        <p:tav tm="100000">
                                          <p:val>
                                            <p:strVal val="#ppt_w"/>
                                          </p:val>
                                        </p:tav>
                                      </p:tavLst>
                                    </p:anim>
                                    <p:anim calcmode="lin" valueType="num">
                                      <p:cBhvr>
                                        <p:cTn id="81" dur="750" fill="hold"/>
                                        <p:tgtEl>
                                          <p:spTgt spid="19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6" grpId="16"/>
      <p:bldP build="whole" bldLvl="1" animBg="1" rev="0" advAuto="0" spid="191" grpId="2"/>
      <p:bldP build="whole" bldLvl="1" animBg="1" rev="0" advAuto="0" spid="193" grpId="13"/>
      <p:bldP build="whole" bldLvl="1" animBg="1" rev="0" advAuto="0" spid="188" grpId="10"/>
      <p:bldP build="whole" bldLvl="1" animBg="1" rev="0" advAuto="0" spid="184" grpId="6"/>
      <p:bldP build="whole" bldLvl="1" animBg="1" rev="0" advAuto="0" spid="182" grpId="4"/>
      <p:bldP build="whole" bldLvl="1" animBg="1" rev="0" advAuto="0" spid="194" grpId="14"/>
      <p:bldP build="whole" bldLvl="1" animBg="1" rev="0" advAuto="0" spid="185" grpId="7"/>
      <p:bldP build="whole" bldLvl="1" animBg="1" rev="0" advAuto="0" spid="181" grpId="3"/>
      <p:bldP build="whole" bldLvl="1" animBg="1" rev="0" advAuto="0" spid="192" grpId="1"/>
      <p:bldP build="whole" bldLvl="1" animBg="1" rev="0" advAuto="0" spid="189" grpId="11"/>
      <p:bldP build="whole" bldLvl="1" animBg="1" rev="0" advAuto="0" spid="195" grpId="15"/>
      <p:bldP build="whole" bldLvl="1" animBg="1" rev="0" advAuto="0" spid="190" grpId="12"/>
      <p:bldP build="whole" bldLvl="1" animBg="1" rev="0" advAuto="0" spid="187" grpId="9"/>
      <p:bldP build="whole" bldLvl="1" animBg="1" rev="0" advAuto="0" spid="183" grpId="5"/>
      <p:bldP build="whole" bldLvl="1" animBg="1" rev="0" advAuto="0" spid="186" grpId="8"/>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Rectangle"/>
          <p:cNvSpPr/>
          <p:nvPr/>
        </p:nvSpPr>
        <p:spPr>
          <a:xfrm>
            <a:off x="19045966" y="1342363"/>
            <a:ext cx="4440701" cy="687719"/>
          </a:xfrm>
          <a:prstGeom prst="rect">
            <a:avLst/>
          </a:prstGeom>
          <a:solidFill>
            <a:srgbClr val="00FDFF"/>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9" name="Rectangle"/>
          <p:cNvSpPr/>
          <p:nvPr/>
        </p:nvSpPr>
        <p:spPr>
          <a:xfrm>
            <a:off x="13956838" y="3399763"/>
            <a:ext cx="9537767" cy="687720"/>
          </a:xfrm>
          <a:prstGeom prst="rect">
            <a:avLst/>
          </a:prstGeom>
          <a:solidFill>
            <a:srgbClr val="00FDFF"/>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00" name="Rectangle"/>
          <p:cNvSpPr/>
          <p:nvPr/>
        </p:nvSpPr>
        <p:spPr>
          <a:xfrm>
            <a:off x="9969037" y="4161763"/>
            <a:ext cx="7138988" cy="687720"/>
          </a:xfrm>
          <a:prstGeom prst="rect">
            <a:avLst/>
          </a:prstGeom>
          <a:solidFill>
            <a:srgbClr val="00FDFF"/>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01" name="Rectangle"/>
          <p:cNvSpPr/>
          <p:nvPr/>
        </p:nvSpPr>
        <p:spPr>
          <a:xfrm>
            <a:off x="11643898" y="8471296"/>
            <a:ext cx="5300532" cy="687720"/>
          </a:xfrm>
          <a:prstGeom prst="rect">
            <a:avLst/>
          </a:prstGeom>
          <a:solidFill>
            <a:srgbClr val="00FDFF"/>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02" name="Rectangle"/>
          <p:cNvSpPr/>
          <p:nvPr/>
        </p:nvSpPr>
        <p:spPr>
          <a:xfrm>
            <a:off x="11785798" y="11409229"/>
            <a:ext cx="3728245" cy="687720"/>
          </a:xfrm>
          <a:prstGeom prst="rect">
            <a:avLst/>
          </a:prstGeom>
          <a:solidFill>
            <a:srgbClr val="00FDFF"/>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03" name="11 Therefore remember that at one time you Gentiles in the flesh, called “the uncircumcision” by what is called the circumcision, which is made in the flesh by hands—…"/>
          <p:cNvSpPr txBox="1"/>
          <p:nvPr/>
        </p:nvSpPr>
        <p:spPr>
          <a:xfrm>
            <a:off x="516532" y="529232"/>
            <a:ext cx="8867020" cy="463622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584200">
              <a:spcBef>
                <a:spcPts val="800"/>
              </a:spcBef>
              <a:buClr>
                <a:srgbClr val="FF2600"/>
              </a:buClr>
              <a:defRPr sz="24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11</a:t>
            </a:r>
            <a:r>
              <a:t> Therefore </a:t>
            </a:r>
            <a:r>
              <a:rPr>
                <a:solidFill>
                  <a:srgbClr val="FF2600"/>
                </a:solidFill>
              </a:rPr>
              <a:t>remember</a:t>
            </a:r>
            <a:r>
              <a:t> that at one time you Gentiles in the flesh, called “the uncircumcision” by what is called the circumcision, which is made in the flesh by hands— </a:t>
            </a:r>
          </a:p>
          <a:p>
            <a:pPr algn="l" defTabSz="584200">
              <a:spcBef>
                <a:spcPts val="800"/>
              </a:spcBef>
              <a:buClr>
                <a:srgbClr val="FF2600"/>
              </a:buClr>
              <a:defRPr sz="24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12</a:t>
            </a:r>
            <a:r>
              <a:t> </a:t>
            </a:r>
            <a:r>
              <a:rPr>
                <a:solidFill>
                  <a:srgbClr val="FF2600"/>
                </a:solidFill>
              </a:rPr>
              <a:t>remember</a:t>
            </a:r>
            <a:r>
              <a:t> that you were at that time </a:t>
            </a:r>
          </a:p>
          <a:p>
            <a:pPr algn="l" defTabSz="584200">
              <a:spcBef>
                <a:spcPts val="800"/>
              </a:spcBef>
              <a:buClr>
                <a:srgbClr val="FF2600"/>
              </a:buClr>
              <a:defRPr sz="2400">
                <a:effectLst>
                  <a:outerShdw sx="100000" sy="100000" kx="0" ky="0" algn="b" rotWithShape="0" blurRad="12700" dist="12700" dir="2400000">
                    <a:srgbClr val="000000"/>
                  </a:outerShdw>
                </a:effectLst>
                <a:latin typeface="Tahoma"/>
                <a:ea typeface="Tahoma"/>
                <a:cs typeface="Tahoma"/>
                <a:sym typeface="Tahoma"/>
              </a:defRPr>
            </a:pPr>
            <a:r>
              <a:t>             separated from Christ, </a:t>
            </a:r>
          </a:p>
          <a:p>
            <a:pPr algn="l" defTabSz="584200">
              <a:spcBef>
                <a:spcPts val="800"/>
              </a:spcBef>
              <a:buClr>
                <a:srgbClr val="FF2600"/>
              </a:buClr>
              <a:defRPr sz="2400">
                <a:effectLst>
                  <a:outerShdw sx="100000" sy="100000" kx="0" ky="0" algn="b" rotWithShape="0" blurRad="12700" dist="12700" dir="2400000">
                    <a:srgbClr val="000000"/>
                  </a:outerShdw>
                </a:effectLst>
                <a:latin typeface="Tahoma"/>
                <a:ea typeface="Tahoma"/>
                <a:cs typeface="Tahoma"/>
                <a:sym typeface="Tahoma"/>
              </a:defRPr>
            </a:pPr>
            <a:r>
              <a:t>             alienated from the commonwealth of Israel and </a:t>
            </a:r>
          </a:p>
          <a:p>
            <a:pPr algn="l" defTabSz="584200">
              <a:spcBef>
                <a:spcPts val="800"/>
              </a:spcBef>
              <a:buClr>
                <a:srgbClr val="FF2600"/>
              </a:buClr>
              <a:defRPr sz="2400">
                <a:effectLst>
                  <a:outerShdw sx="100000" sy="100000" kx="0" ky="0" algn="b" rotWithShape="0" blurRad="12700" dist="12700" dir="2400000">
                    <a:srgbClr val="000000"/>
                  </a:outerShdw>
                </a:effectLst>
                <a:latin typeface="Tahoma"/>
                <a:ea typeface="Tahoma"/>
                <a:cs typeface="Tahoma"/>
                <a:sym typeface="Tahoma"/>
              </a:defRPr>
            </a:pPr>
            <a:r>
              <a:t>             strangers to the covenants of promise, </a:t>
            </a:r>
          </a:p>
          <a:p>
            <a:pPr algn="l" defTabSz="584200">
              <a:spcBef>
                <a:spcPts val="800"/>
              </a:spcBef>
              <a:buClr>
                <a:srgbClr val="FF2600"/>
              </a:buClr>
              <a:defRPr sz="2400">
                <a:effectLst>
                  <a:outerShdw sx="100000" sy="100000" kx="0" ky="0" algn="b" rotWithShape="0" blurRad="12700" dist="12700" dir="2400000">
                    <a:srgbClr val="000000"/>
                  </a:outerShdw>
                </a:effectLst>
                <a:latin typeface="Tahoma"/>
                <a:ea typeface="Tahoma"/>
                <a:cs typeface="Tahoma"/>
                <a:sym typeface="Tahoma"/>
              </a:defRPr>
            </a:pPr>
            <a:r>
              <a:t>             having no hope and </a:t>
            </a:r>
          </a:p>
          <a:p>
            <a:pPr algn="l" defTabSz="584200">
              <a:spcBef>
                <a:spcPts val="800"/>
              </a:spcBef>
              <a:buClr>
                <a:srgbClr val="FF2600"/>
              </a:buClr>
              <a:defRPr sz="2400">
                <a:effectLst>
                  <a:outerShdw sx="100000" sy="100000" kx="0" ky="0" algn="b" rotWithShape="0" blurRad="12700" dist="12700" dir="2400000">
                    <a:srgbClr val="000000"/>
                  </a:outerShdw>
                </a:effectLst>
                <a:latin typeface="Tahoma"/>
                <a:ea typeface="Tahoma"/>
                <a:cs typeface="Tahoma"/>
                <a:sym typeface="Tahoma"/>
              </a:defRPr>
            </a:pPr>
            <a:r>
              <a:t>             without God in the world.</a:t>
            </a:r>
          </a:p>
          <a:p>
            <a:pPr algn="l" defTabSz="584200">
              <a:spcBef>
                <a:spcPts val="800"/>
              </a:spcBef>
              <a:buClr>
                <a:srgbClr val="FF2600"/>
              </a:buClr>
              <a:defRPr sz="2400">
                <a:solidFill>
                  <a:srgbClr val="0433FF"/>
                </a:solidFill>
                <a:effectLst>
                  <a:outerShdw sx="100000" sy="100000" kx="0" ky="0" algn="b" rotWithShape="0" blurRad="12700" dist="12700" dir="2400000">
                    <a:srgbClr val="000000"/>
                  </a:outerShdw>
                </a:effectLst>
                <a:latin typeface="Tahoma"/>
                <a:ea typeface="Tahoma"/>
                <a:cs typeface="Tahoma"/>
                <a:sym typeface="Tahoma"/>
              </a:defRPr>
            </a:pPr>
            <a:r>
              <a:t>— Ephesians 2:11–12; ESV</a:t>
            </a:r>
          </a:p>
        </p:txBody>
      </p:sp>
      <p:sp>
        <p:nvSpPr>
          <p:cNvPr id="204" name="Rectangle"/>
          <p:cNvSpPr/>
          <p:nvPr/>
        </p:nvSpPr>
        <p:spPr>
          <a:xfrm>
            <a:off x="10047386" y="1994297"/>
            <a:ext cx="2488077" cy="687719"/>
          </a:xfrm>
          <a:prstGeom prst="rect">
            <a:avLst/>
          </a:prstGeom>
          <a:solidFill>
            <a:srgbClr val="00FDFF"/>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05" name="13 But now in Christ Jesus you who once were far off have been brought near by the blood of Christ.…"/>
          <p:cNvSpPr txBox="1"/>
          <p:nvPr>
            <p:ph type="body" idx="4294967295"/>
          </p:nvPr>
        </p:nvSpPr>
        <p:spPr>
          <a:xfrm>
            <a:off x="10059656" y="531614"/>
            <a:ext cx="14051593" cy="13188884"/>
          </a:xfrm>
          <a:prstGeom prst="rect">
            <a:avLst/>
          </a:prstGeom>
        </p:spPr>
        <p:txBody>
          <a:bodyPr anchor="t">
            <a:noAutofit/>
          </a:bodyPr>
          <a:lstStyle/>
          <a:p>
            <a:pPr marL="0" indent="0" defTabSz="584200">
              <a:spcBef>
                <a:spcPts val="800"/>
              </a:spcBef>
              <a:buClr>
                <a:srgbClr val="FF2600"/>
              </a:buClr>
              <a:buSzTx/>
              <a:buNone/>
              <a:defRPr b="1"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13</a:t>
            </a:r>
            <a:r>
              <a:t> But now in Christ Jesus you who once were far off have been brought near by the blood of Christ. </a:t>
            </a:r>
          </a:p>
          <a:p>
            <a:pPr marL="0" indent="0" defTabSz="584200">
              <a:spcBef>
                <a:spcPts val="800"/>
              </a:spcBef>
              <a:buClr>
                <a:srgbClr val="FF2600"/>
              </a:buClr>
              <a:buSzTx/>
              <a:buNone/>
              <a:defRPr b="1"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14</a:t>
            </a:r>
            <a:r>
              <a:t> For he himself is our </a:t>
            </a:r>
            <a:r>
              <a:rPr>
                <a:solidFill>
                  <a:srgbClr val="FF2600"/>
                </a:solidFill>
              </a:rPr>
              <a:t>peace</a:t>
            </a:r>
            <a:r>
              <a:t>, who has made us both one and has broken down in his flesh the dividing wall of hostility </a:t>
            </a:r>
          </a:p>
          <a:p>
            <a:pPr marL="0" indent="0" defTabSz="584200">
              <a:spcBef>
                <a:spcPts val="800"/>
              </a:spcBef>
              <a:buClr>
                <a:srgbClr val="FF2600"/>
              </a:buClr>
              <a:buSzTx/>
              <a:buNone/>
              <a:defRPr b="1"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15</a:t>
            </a:r>
            <a:r>
              <a:t> by abolishing the law of commandments expressed in ordinances, that he might create in himself one new man in place of the two, so making </a:t>
            </a:r>
            <a:r>
              <a:rPr>
                <a:solidFill>
                  <a:srgbClr val="FF2600"/>
                </a:solidFill>
              </a:rPr>
              <a:t>peace</a:t>
            </a:r>
            <a:r>
              <a:t>, </a:t>
            </a:r>
          </a:p>
          <a:p>
            <a:pPr marL="0" indent="0" defTabSz="584200">
              <a:spcBef>
                <a:spcPts val="800"/>
              </a:spcBef>
              <a:buClr>
                <a:srgbClr val="FF2600"/>
              </a:buClr>
              <a:buSzTx/>
              <a:buNone/>
              <a:defRPr b="1"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16</a:t>
            </a:r>
            <a:r>
              <a:t> and might reconcile us both to God in one body through the cross, thereby killing the hostility. </a:t>
            </a:r>
          </a:p>
          <a:p>
            <a:pPr marL="0" indent="0" defTabSz="584200">
              <a:spcBef>
                <a:spcPts val="800"/>
              </a:spcBef>
              <a:buClr>
                <a:srgbClr val="FF2600"/>
              </a:buClr>
              <a:buSzTx/>
              <a:buNone/>
              <a:defRPr b="1"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17</a:t>
            </a:r>
            <a:r>
              <a:t> And he came and preached peace to you who were far off and peace to those who were near. </a:t>
            </a:r>
          </a:p>
          <a:p>
            <a:pPr marL="0" indent="0" defTabSz="584200">
              <a:spcBef>
                <a:spcPts val="800"/>
              </a:spcBef>
              <a:buClr>
                <a:srgbClr val="FF2600"/>
              </a:buClr>
              <a:buSzTx/>
              <a:buNone/>
              <a:defRPr b="1"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18</a:t>
            </a:r>
            <a:r>
              <a:t> For through him we both have access in one Spirit to the Father.</a:t>
            </a:r>
          </a:p>
          <a:p>
            <a:pPr marL="0" indent="0" defTabSz="584200">
              <a:spcBef>
                <a:spcPts val="800"/>
              </a:spcBef>
              <a:buClr>
                <a:srgbClr val="FF2600"/>
              </a:buClr>
              <a:buSzTx/>
              <a:buNone/>
              <a:defRPr b="1" sz="4500">
                <a:solidFill>
                  <a:srgbClr val="0433FF"/>
                </a:solidFill>
                <a:effectLst>
                  <a:outerShdw sx="100000" sy="100000" kx="0" ky="0" algn="b" rotWithShape="0" blurRad="12700" dist="12700" dir="2400000">
                    <a:srgbClr val="000000"/>
                  </a:outerShdw>
                </a:effectLst>
                <a:latin typeface="Tahoma"/>
                <a:ea typeface="Tahoma"/>
                <a:cs typeface="Tahoma"/>
                <a:sym typeface="Tahoma"/>
              </a:defRPr>
            </a:pPr>
            <a:r>
              <a:t>— Ephesians 2:13–18; ESV</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 presetID="22" grpId="1" fill="hold">
                                  <p:stCondLst>
                                    <p:cond delay="0"/>
                                  </p:stCondLst>
                                  <p:iterate type="el" backwards="0">
                                    <p:tmAbs val="0"/>
                                  </p:iterate>
                                  <p:childTnLst>
                                    <p:set>
                                      <p:cBhvr>
                                        <p:cTn id="6" fill="hold"/>
                                        <p:tgtEl>
                                          <p:spTgt spid="205"/>
                                        </p:tgtEl>
                                        <p:attrNameLst>
                                          <p:attrName>style.visibility</p:attrName>
                                        </p:attrNameLst>
                                      </p:cBhvr>
                                      <p:to>
                                        <p:strVal val="visible"/>
                                      </p:to>
                                    </p:set>
                                    <p:animEffect filter="wipe(up)" transition="in">
                                      <p:cBhvr>
                                        <p:cTn id="7" dur="1000"/>
                                        <p:tgtEl>
                                          <p:spTgt spid="205"/>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198"/>
                                        </p:tgtEl>
                                        <p:attrNameLst>
                                          <p:attrName>style.visibility</p:attrName>
                                        </p:attrNameLst>
                                      </p:cBhvr>
                                      <p:to>
                                        <p:strVal val="visible"/>
                                      </p:to>
                                    </p:set>
                                    <p:animEffect filter="wipe(left)" transition="in">
                                      <p:cBhvr>
                                        <p:cTn id="12" dur="1000"/>
                                        <p:tgtEl>
                                          <p:spTgt spid="198"/>
                                        </p:tgtEl>
                                      </p:cBhvr>
                                    </p:animEffect>
                                  </p:childTnLst>
                                </p:cTn>
                              </p:par>
                            </p:childTnLst>
                          </p:cTn>
                        </p:par>
                        <p:par>
                          <p:cTn id="13" fill="hold">
                            <p:stCondLst>
                              <p:cond delay="1000"/>
                            </p:stCondLst>
                            <p:childTnLst>
                              <p:par>
                                <p:cTn id="14" presetClass="entr" nodeType="afterEffect" presetSubtype="8" presetID="22" grpId="3" fill="hold">
                                  <p:stCondLst>
                                    <p:cond delay="0"/>
                                  </p:stCondLst>
                                  <p:iterate type="el" backwards="0">
                                    <p:tmAbs val="0"/>
                                  </p:iterate>
                                  <p:childTnLst>
                                    <p:set>
                                      <p:cBhvr>
                                        <p:cTn id="15" fill="hold"/>
                                        <p:tgtEl>
                                          <p:spTgt spid="204"/>
                                        </p:tgtEl>
                                        <p:attrNameLst>
                                          <p:attrName>style.visibility</p:attrName>
                                        </p:attrNameLst>
                                      </p:cBhvr>
                                      <p:to>
                                        <p:strVal val="visible"/>
                                      </p:to>
                                    </p:set>
                                    <p:animEffect filter="wipe(left)" transition="in">
                                      <p:cBhvr>
                                        <p:cTn id="16" dur="1000"/>
                                        <p:tgtEl>
                                          <p:spTgt spid="204"/>
                                        </p:tgtEl>
                                      </p:cBhvr>
                                    </p:animEffec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8" presetID="22" grpId="4" fill="hold">
                                  <p:stCondLst>
                                    <p:cond delay="0"/>
                                  </p:stCondLst>
                                  <p:iterate type="el" backwards="0">
                                    <p:tmAbs val="0"/>
                                  </p:iterate>
                                  <p:childTnLst>
                                    <p:set>
                                      <p:cBhvr>
                                        <p:cTn id="20" fill="hold"/>
                                        <p:tgtEl>
                                          <p:spTgt spid="199"/>
                                        </p:tgtEl>
                                        <p:attrNameLst>
                                          <p:attrName>style.visibility</p:attrName>
                                        </p:attrNameLst>
                                      </p:cBhvr>
                                      <p:to>
                                        <p:strVal val="visible"/>
                                      </p:to>
                                    </p:set>
                                    <p:animEffect filter="wipe(left)" transition="in">
                                      <p:cBhvr>
                                        <p:cTn id="21" dur="1000"/>
                                        <p:tgtEl>
                                          <p:spTgt spid="199"/>
                                        </p:tgtEl>
                                      </p:cBhvr>
                                    </p:animEffect>
                                  </p:childTnLst>
                                </p:cTn>
                              </p:par>
                            </p:childTnLst>
                          </p:cTn>
                        </p:par>
                        <p:par>
                          <p:cTn id="22" fill="hold">
                            <p:stCondLst>
                              <p:cond delay="1000"/>
                            </p:stCondLst>
                            <p:childTnLst>
                              <p:par>
                                <p:cTn id="23" presetClass="entr" nodeType="afterEffect" presetSubtype="8" presetID="22" grpId="5" fill="hold">
                                  <p:stCondLst>
                                    <p:cond delay="0"/>
                                  </p:stCondLst>
                                  <p:iterate type="el" backwards="0">
                                    <p:tmAbs val="0"/>
                                  </p:iterate>
                                  <p:childTnLst>
                                    <p:set>
                                      <p:cBhvr>
                                        <p:cTn id="24" fill="hold"/>
                                        <p:tgtEl>
                                          <p:spTgt spid="200"/>
                                        </p:tgtEl>
                                        <p:attrNameLst>
                                          <p:attrName>style.visibility</p:attrName>
                                        </p:attrNameLst>
                                      </p:cBhvr>
                                      <p:to>
                                        <p:strVal val="visible"/>
                                      </p:to>
                                    </p:set>
                                    <p:animEffect filter="wipe(left)" transition="in">
                                      <p:cBhvr>
                                        <p:cTn id="25" dur="1000"/>
                                        <p:tgtEl>
                                          <p:spTgt spid="200"/>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8" presetID="22" grpId="6" fill="hold">
                                  <p:stCondLst>
                                    <p:cond delay="0"/>
                                  </p:stCondLst>
                                  <p:iterate type="el" backwards="0">
                                    <p:tmAbs val="0"/>
                                  </p:iterate>
                                  <p:childTnLst>
                                    <p:set>
                                      <p:cBhvr>
                                        <p:cTn id="29" fill="hold"/>
                                        <p:tgtEl>
                                          <p:spTgt spid="201"/>
                                        </p:tgtEl>
                                        <p:attrNameLst>
                                          <p:attrName>style.visibility</p:attrName>
                                        </p:attrNameLst>
                                      </p:cBhvr>
                                      <p:to>
                                        <p:strVal val="visible"/>
                                      </p:to>
                                    </p:set>
                                    <p:animEffect filter="wipe(left)" transition="in">
                                      <p:cBhvr>
                                        <p:cTn id="30" dur="1000"/>
                                        <p:tgtEl>
                                          <p:spTgt spid="201"/>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8" presetID="22" grpId="7" fill="hold">
                                  <p:stCondLst>
                                    <p:cond delay="0"/>
                                  </p:stCondLst>
                                  <p:iterate type="el" backwards="0">
                                    <p:tmAbs val="0"/>
                                  </p:iterate>
                                  <p:childTnLst>
                                    <p:set>
                                      <p:cBhvr>
                                        <p:cTn id="34" fill="hold"/>
                                        <p:tgtEl>
                                          <p:spTgt spid="202"/>
                                        </p:tgtEl>
                                        <p:attrNameLst>
                                          <p:attrName>style.visibility</p:attrName>
                                        </p:attrNameLst>
                                      </p:cBhvr>
                                      <p:to>
                                        <p:strVal val="visible"/>
                                      </p:to>
                                    </p:set>
                                    <p:animEffect filter="wipe(left)" transition="in">
                                      <p:cBhvr>
                                        <p:cTn id="35" dur="1000"/>
                                        <p:tgtEl>
                                          <p:spTgt spid="20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4" grpId="3"/>
      <p:bldP build="whole" bldLvl="1" animBg="1" rev="0" advAuto="0" spid="199" grpId="4"/>
      <p:bldP build="whole" bldLvl="1" animBg="1" rev="0" advAuto="0" spid="200" grpId="5"/>
      <p:bldP build="whole" bldLvl="1" animBg="1" rev="0" advAuto="0" spid="201" grpId="6"/>
      <p:bldP build="whole" bldLvl="1" animBg="1" rev="0" advAuto="0" spid="198" grpId="2"/>
      <p:bldP build="whole" bldLvl="1" animBg="1" rev="0" advAuto="0" spid="205" grpId="1"/>
      <p:bldP build="whole" bldLvl="1" animBg="1" rev="0" advAuto="0" spid="202" grpId="7"/>
    </p:bldLst>
  </p:timing>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That Was Then, This Is Now"/>
          <p:cNvSpPr txBox="1"/>
          <p:nvPr>
            <p:ph type="title" idx="4294967295"/>
          </p:nvPr>
        </p:nvSpPr>
        <p:spPr>
          <a:xfrm>
            <a:off x="8863" y="762000"/>
            <a:ext cx="24366274" cy="1910226"/>
          </a:xfrm>
          <a:prstGeom prst="rect">
            <a:avLst/>
          </a:prstGeom>
          <a:effectLst>
            <a:outerShdw sx="100000" sy="100000" kx="0" ky="0" algn="b" rotWithShape="0" blurRad="25400" dist="38100" dir="2700000">
              <a:srgbClr val="000000">
                <a:alpha val="75000"/>
              </a:srgbClr>
            </a:outerShdw>
          </a:effectLst>
        </p:spPr>
        <p:txBody>
          <a:bodyPr>
            <a:noAutofit/>
          </a:bodyPr>
          <a:lstStyle>
            <a:lvl1pPr defTabSz="584200">
              <a:defRPr sz="9000">
                <a:solidFill>
                  <a:srgbClr val="941100"/>
                </a:solidFill>
                <a:latin typeface="Arial Black"/>
                <a:ea typeface="Arial Black"/>
                <a:cs typeface="Arial Black"/>
                <a:sym typeface="Arial Black"/>
              </a:defRPr>
            </a:lvl1pPr>
          </a:lstStyle>
          <a:p>
            <a:pPr/>
            <a:r>
              <a:t>That Was Then, This Is Now</a:t>
            </a:r>
          </a:p>
        </p:txBody>
      </p:sp>
      <p:sp>
        <p:nvSpPr>
          <p:cNvPr id="208" name="“So then”"/>
          <p:cNvSpPr txBox="1"/>
          <p:nvPr/>
        </p:nvSpPr>
        <p:spPr>
          <a:xfrm>
            <a:off x="381698" y="287866"/>
            <a:ext cx="4440694"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“So then”</a:t>
            </a:r>
          </a:p>
        </p:txBody>
      </p:sp>
      <p:sp>
        <p:nvSpPr>
          <p:cNvPr id="209" name="19 So then you are no longer strangers and aliens, but you are fellow citizens with the saints and members of the household of God,…"/>
          <p:cNvSpPr txBox="1"/>
          <p:nvPr/>
        </p:nvSpPr>
        <p:spPr>
          <a:xfrm>
            <a:off x="729389" y="3240947"/>
            <a:ext cx="15489140" cy="10040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584200">
              <a:spcBef>
                <a:spcPts val="4200"/>
              </a:spcBef>
              <a:buClr>
                <a:srgbClr val="FF2600"/>
              </a:buClr>
              <a:defRPr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19</a:t>
            </a:r>
            <a:r>
              <a:t> So then you are no longer </a:t>
            </a:r>
            <a:r>
              <a:rPr>
                <a:solidFill>
                  <a:srgbClr val="008F00"/>
                </a:solidFill>
              </a:rPr>
              <a:t>strangers</a:t>
            </a:r>
            <a:r>
              <a:t> and </a:t>
            </a:r>
            <a:r>
              <a:rPr>
                <a:solidFill>
                  <a:srgbClr val="941100"/>
                </a:solidFill>
              </a:rPr>
              <a:t>aliens</a:t>
            </a:r>
            <a:r>
              <a:t>, but you are fellow citizens with the saints and members of the household of God, </a:t>
            </a:r>
          </a:p>
          <a:p>
            <a:pPr algn="l" defTabSz="584200">
              <a:spcBef>
                <a:spcPts val="4200"/>
              </a:spcBef>
              <a:buClr>
                <a:srgbClr val="FF2600"/>
              </a:buClr>
              <a:defRPr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20</a:t>
            </a:r>
            <a:r>
              <a:t> built on the foundation of the apostles and prophets, Christ Jesus himself being the cornerstone, </a:t>
            </a:r>
          </a:p>
          <a:p>
            <a:pPr algn="l" defTabSz="584200">
              <a:spcBef>
                <a:spcPts val="4200"/>
              </a:spcBef>
              <a:buClr>
                <a:srgbClr val="FF2600"/>
              </a:buClr>
              <a:defRPr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21</a:t>
            </a:r>
            <a:r>
              <a:t> in whom the whole structure, being joined together, grows into a holy temple in the Lord. </a:t>
            </a:r>
          </a:p>
          <a:p>
            <a:pPr algn="l" defTabSz="584200">
              <a:spcBef>
                <a:spcPts val="4200"/>
              </a:spcBef>
              <a:buClr>
                <a:srgbClr val="FF2600"/>
              </a:buClr>
              <a:defRPr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22</a:t>
            </a:r>
            <a:r>
              <a:t> In him you also are being built together into a dwelling place for God by the Spirit.</a:t>
            </a:r>
          </a:p>
          <a:p>
            <a:pPr algn="l" defTabSz="584200">
              <a:spcBef>
                <a:spcPts val="4200"/>
              </a:spcBef>
              <a:buClr>
                <a:srgbClr val="FF2600"/>
              </a:buClr>
              <a:defRPr sz="4500">
                <a:solidFill>
                  <a:srgbClr val="0433FF"/>
                </a:solidFill>
                <a:effectLst>
                  <a:outerShdw sx="100000" sy="100000" kx="0" ky="0" algn="b" rotWithShape="0" blurRad="12700" dist="12700" dir="2400000">
                    <a:srgbClr val="000000"/>
                  </a:outerShdw>
                </a:effectLst>
                <a:latin typeface="Tahoma"/>
                <a:ea typeface="Tahoma"/>
                <a:cs typeface="Tahoma"/>
                <a:sym typeface="Tahoma"/>
              </a:defRPr>
            </a:pPr>
            <a:r>
              <a:t>— Ephesians 2:19–22; ESV</a:t>
            </a:r>
          </a:p>
        </p:txBody>
      </p:sp>
      <p:sp>
        <p:nvSpPr>
          <p:cNvPr id="210" name="ξένος"/>
          <p:cNvSpPr txBox="1"/>
          <p:nvPr/>
        </p:nvSpPr>
        <p:spPr>
          <a:xfrm>
            <a:off x="18457333" y="3190334"/>
            <a:ext cx="1491991" cy="79906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b="0" sz="4900">
                <a:solidFill>
                  <a:srgbClr val="008F00"/>
                </a:solidFill>
                <a:effectLst>
                  <a:outerShdw sx="100000" sy="100000" kx="0" ky="0" algn="b" rotWithShape="0" blurRad="12700" dist="25400" dir="2400000">
                    <a:srgbClr val="000000"/>
                  </a:outerShdw>
                </a:effectLst>
                <a:latin typeface="Times New Roman"/>
                <a:ea typeface="Times New Roman"/>
                <a:cs typeface="Times New Roman"/>
                <a:sym typeface="Times New Roman"/>
              </a:defRPr>
            </a:lvl1pPr>
          </a:lstStyle>
          <a:p>
            <a:pPr/>
            <a:r>
              <a:t>ξένος</a:t>
            </a:r>
          </a:p>
        </p:txBody>
      </p:sp>
      <p:sp>
        <p:nvSpPr>
          <p:cNvPr id="211" name="πάροικος"/>
          <p:cNvSpPr txBox="1"/>
          <p:nvPr/>
        </p:nvSpPr>
        <p:spPr>
          <a:xfrm>
            <a:off x="18406533" y="4507507"/>
            <a:ext cx="2401132" cy="7990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b="0" sz="4900">
                <a:solidFill>
                  <a:srgbClr val="941100"/>
                </a:solidFill>
                <a:effectLst>
                  <a:outerShdw sx="100000" sy="100000" kx="0" ky="0" algn="b" rotWithShape="0" blurRad="12700" dist="25400" dir="2400000">
                    <a:srgbClr val="000000"/>
                  </a:outerShdw>
                </a:effectLst>
                <a:latin typeface="Times New Roman"/>
                <a:ea typeface="Times New Roman"/>
                <a:cs typeface="Times New Roman"/>
                <a:sym typeface="Times New Roman"/>
              </a:defRPr>
            </a:lvl1pPr>
          </a:lstStyle>
          <a:p>
            <a:pPr/>
            <a:r>
              <a:t>πάροικος</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0" presetID="19" grpId="1" fill="hold">
                                  <p:stCondLst>
                                    <p:cond delay="0"/>
                                  </p:stCondLst>
                                  <p:iterate type="lt" backwards="0">
                                    <p:tmAbs val="0"/>
                                  </p:iterate>
                                  <p:childTnLst>
                                    <p:set>
                                      <p:cBhvr>
                                        <p:cTn id="6" fill="hold"/>
                                        <p:tgtEl>
                                          <p:spTgt spid="207"/>
                                        </p:tgtEl>
                                        <p:attrNameLst>
                                          <p:attrName>style.visibility</p:attrName>
                                        </p:attrNameLst>
                                      </p:cBhvr>
                                      <p:to>
                                        <p:strVal val="visible"/>
                                      </p:to>
                                    </p:set>
                                    <p:anim calcmode="lin" valueType="num">
                                      <p:cBhvr>
                                        <p:cTn id="7" dur="1500" fill="hold"/>
                                        <p:tgtEl>
                                          <p:spTgt spid="207"/>
                                        </p:tgtEl>
                                        <p:attrNameLst>
                                          <p:attrName>ppt_w</p:attrName>
                                        </p:attrNameLst>
                                      </p:cBhvr>
                                      <p:tavLst>
                                        <p:tav tm="0" fmla="#ppt_w*sin(2.5*pi*$)">
                                          <p:val>
                                            <p:fltVal val="0"/>
                                          </p:val>
                                        </p:tav>
                                        <p:tav tm="100000">
                                          <p:val>
                                            <p:fltVal val="1"/>
                                          </p:val>
                                        </p:tav>
                                      </p:tavLst>
                                    </p:anim>
                                    <p:anim calcmode="lin" valueType="num">
                                      <p:cBhvr>
                                        <p:cTn id="8" dur="1500" fill="hold"/>
                                        <p:tgtEl>
                                          <p:spTgt spid="207"/>
                                        </p:tgtEl>
                                        <p:attrNameLst>
                                          <p:attrName>ppt_h</p:attrName>
                                        </p:attrNameLst>
                                      </p:cBhvr>
                                      <p:tavLst>
                                        <p:tav tm="0">
                                          <p:val>
                                            <p:strVal val="#ppt_h"/>
                                          </p:val>
                                        </p:tav>
                                        <p:tav tm="100000">
                                          <p:val>
                                            <p:strVal val="#ppt_h"/>
                                          </p:val>
                                        </p:tav>
                                      </p:tavLst>
                                    </p:anim>
                                  </p:childTnLst>
                                </p:cTn>
                              </p:par>
                            </p:childTnLst>
                          </p:cTn>
                        </p:par>
                        <p:par>
                          <p:cTn id="9" fill="hold">
                            <p:stCondLst>
                              <p:cond delay="1500"/>
                            </p:stCondLst>
                            <p:childTnLst>
                              <p:par>
                                <p:cTn id="10" presetClass="entr" nodeType="afterEffect" presetSubtype="8" presetID="22" grpId="2" fill="hold">
                                  <p:stCondLst>
                                    <p:cond delay="0"/>
                                  </p:stCondLst>
                                  <p:iterate type="el" backwards="0">
                                    <p:tmAbs val="0"/>
                                  </p:iterate>
                                  <p:childTnLst>
                                    <p:set>
                                      <p:cBhvr>
                                        <p:cTn id="11" fill="hold"/>
                                        <p:tgtEl>
                                          <p:spTgt spid="208"/>
                                        </p:tgtEl>
                                        <p:attrNameLst>
                                          <p:attrName>style.visibility</p:attrName>
                                        </p:attrNameLst>
                                      </p:cBhvr>
                                      <p:to>
                                        <p:strVal val="visible"/>
                                      </p:to>
                                    </p:set>
                                    <p:animEffect filter="wipe(left)" transition="in">
                                      <p:cBhvr>
                                        <p:cTn id="12" dur="1000"/>
                                        <p:tgtEl>
                                          <p:spTgt spid="208"/>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 presetID="22" grpId="3" fill="hold">
                                  <p:stCondLst>
                                    <p:cond delay="0"/>
                                  </p:stCondLst>
                                  <p:iterate type="el" backwards="0">
                                    <p:tmAbs val="0"/>
                                  </p:iterate>
                                  <p:childTnLst>
                                    <p:set>
                                      <p:cBhvr>
                                        <p:cTn id="16" fill="hold"/>
                                        <p:tgtEl>
                                          <p:spTgt spid="209"/>
                                        </p:tgtEl>
                                        <p:attrNameLst>
                                          <p:attrName>style.visibility</p:attrName>
                                        </p:attrNameLst>
                                      </p:cBhvr>
                                      <p:to>
                                        <p:strVal val="visible"/>
                                      </p:to>
                                    </p:set>
                                    <p:animEffect filter="wipe(up)" transition="in">
                                      <p:cBhvr>
                                        <p:cTn id="17" dur="1000"/>
                                        <p:tgtEl>
                                          <p:spTgt spid="209"/>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8" presetID="22" grpId="4" fill="hold">
                                  <p:stCondLst>
                                    <p:cond delay="0"/>
                                  </p:stCondLst>
                                  <p:iterate type="el" backwards="0">
                                    <p:tmAbs val="0"/>
                                  </p:iterate>
                                  <p:childTnLst>
                                    <p:set>
                                      <p:cBhvr>
                                        <p:cTn id="21" fill="hold"/>
                                        <p:tgtEl>
                                          <p:spTgt spid="210"/>
                                        </p:tgtEl>
                                        <p:attrNameLst>
                                          <p:attrName>style.visibility</p:attrName>
                                        </p:attrNameLst>
                                      </p:cBhvr>
                                      <p:to>
                                        <p:strVal val="visible"/>
                                      </p:to>
                                    </p:set>
                                    <p:animEffect filter="wipe(left)" transition="in">
                                      <p:cBhvr>
                                        <p:cTn id="22" dur="1000"/>
                                        <p:tgtEl>
                                          <p:spTgt spid="210"/>
                                        </p:tgtEl>
                                      </p:cBhvr>
                                    </p:animEffec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8" presetID="22" grpId="5" fill="hold">
                                  <p:stCondLst>
                                    <p:cond delay="0"/>
                                  </p:stCondLst>
                                  <p:iterate type="el" backwards="0">
                                    <p:tmAbs val="0"/>
                                  </p:iterate>
                                  <p:childTnLst>
                                    <p:set>
                                      <p:cBhvr>
                                        <p:cTn id="26" fill="hold"/>
                                        <p:tgtEl>
                                          <p:spTgt spid="211"/>
                                        </p:tgtEl>
                                        <p:attrNameLst>
                                          <p:attrName>style.visibility</p:attrName>
                                        </p:attrNameLst>
                                      </p:cBhvr>
                                      <p:to>
                                        <p:strVal val="visible"/>
                                      </p:to>
                                    </p:set>
                                    <p:animEffect filter="wipe(left)" transition="in">
                                      <p:cBhvr>
                                        <p:cTn id="27" dur="1000"/>
                                        <p:tgtEl>
                                          <p:spTgt spid="2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7" grpId="1"/>
      <p:bldP build="whole" bldLvl="1" animBg="1" rev="0" advAuto="0" spid="209" grpId="3"/>
      <p:bldP build="whole" bldLvl="1" animBg="1" rev="0" advAuto="0" spid="208" grpId="2"/>
      <p:bldP build="whole" bldLvl="1" animBg="1" rev="0" advAuto="0" spid="210" grpId="4"/>
      <p:bldP build="whole" bldLvl="1" animBg="1" rev="0" advAuto="0" spid="211" grpId="5"/>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The use of the Old Testament Scriptures in this key paragraph, both explicitly (cf. vv. 13, 17) and by way of allusion or echo (cf. vv. 19-22), underscores the note of continuity between Gentile Christians and the promises of God to Israel (cf. Gen. 12:1-3; Isa. 49:5, 6). But, if anything, there is a greater emphasis in this paragraph on the element of discontinuity: the new community of which these Gentiles have become a part is not simply a development out of Israel. It is a new creation (v. 15), not some kind of amalgam made out of the best elements of Israel and the Gentiles. The resulting new humanity transcends the two old entities, even though unbelieving Israel and disobedient Gentiles continue to exist. The privileges Gentiles enjoy are based upon but transcend the blessings promised to Israel (vv. 19-22).”…"/>
          <p:cNvSpPr txBox="1"/>
          <p:nvPr>
            <p:ph type="body" idx="4294967295"/>
          </p:nvPr>
        </p:nvSpPr>
        <p:spPr>
          <a:xfrm>
            <a:off x="1221085" y="2458309"/>
            <a:ext cx="21941830" cy="11201765"/>
          </a:xfrm>
          <a:prstGeom prst="rect">
            <a:avLst/>
          </a:prstGeom>
        </p:spPr>
        <p:txBody>
          <a:bodyPr anchor="t">
            <a:noAutofit/>
          </a:bodyPr>
          <a:lstStyle/>
          <a:p>
            <a:pPr marL="0" indent="0" algn="ctr" defTabSz="584200">
              <a:spcBef>
                <a:spcPts val="800"/>
              </a:spcBef>
              <a:buClr>
                <a:srgbClr val="FF2600"/>
              </a:buClr>
              <a:buSzTx/>
              <a:buNone/>
              <a:defRPr b="1" sz="5000">
                <a:effectLst>
                  <a:outerShdw sx="100000" sy="100000" kx="0" ky="0" algn="b" rotWithShape="0" blurRad="12700" dist="12700" dir="2400000">
                    <a:srgbClr val="000000"/>
                  </a:outerShdw>
                </a:effectLst>
                <a:latin typeface="Tahoma"/>
                <a:ea typeface="Tahoma"/>
                <a:cs typeface="Tahoma"/>
                <a:sym typeface="Tahoma"/>
              </a:defRPr>
            </a:pPr>
            <a:r>
              <a:t>“The use of the Old Testament Scriptures in this key paragraph, both explicitly (cf. vv. 13, 17) and by way of allusion or echo (cf. vv. 19-22), underscores the note of continuity between Gentile Christians and the promises of God to Israel (cf. Gen. 12:1-3; Isa. 49:5, 6). </a:t>
            </a:r>
            <a:r>
              <a:rPr>
                <a:solidFill>
                  <a:srgbClr val="FF2600"/>
                </a:solidFill>
              </a:rPr>
              <a:t>But, if anything, there is a greater emphasis in this paragraph on the element of discontinuity: the new community of which these Gentiles have become a part is not simply a development out of Israel. It is a new creation (v. 15), not some kind of amalgam made out of the best elements of Israel and the Gentiles. </a:t>
            </a:r>
            <a:r>
              <a:t>The resulting new humanity transcends the two old entities, even though unbelieving Israel and disobedient Gentiles continue to exist. The privileges Gentiles enjoy are based upon but transcend the blessings promised to Israel (vv. 19-22).”  </a:t>
            </a:r>
          </a:p>
          <a:p>
            <a:pPr marL="0" indent="0" algn="ctr" defTabSz="584200">
              <a:spcBef>
                <a:spcPts val="800"/>
              </a:spcBef>
              <a:buClr>
                <a:srgbClr val="FF2600"/>
              </a:buClr>
              <a:buSzTx/>
              <a:buNone/>
              <a:defRPr b="1" sz="5000">
                <a:solidFill>
                  <a:srgbClr val="008F00"/>
                </a:solidFill>
                <a:effectLst>
                  <a:outerShdw sx="100000" sy="100000" kx="0" ky="0" algn="b" rotWithShape="0" blurRad="12700" dist="12700" dir="2400000">
                    <a:srgbClr val="000000"/>
                  </a:outerShdw>
                </a:effectLst>
                <a:latin typeface="Tahoma"/>
                <a:ea typeface="Tahoma"/>
                <a:cs typeface="Tahoma"/>
                <a:sym typeface="Tahoma"/>
              </a:defRPr>
            </a:pPr>
            <a:r>
              <a:t>(O’Brien, 183-184)</a:t>
            </a:r>
          </a:p>
        </p:txBody>
      </p:sp>
      <p:sp>
        <p:nvSpPr>
          <p:cNvPr id="214" name="Fellow Citizens with the Saints"/>
          <p:cNvSpPr txBox="1"/>
          <p:nvPr/>
        </p:nvSpPr>
        <p:spPr>
          <a:xfrm>
            <a:off x="3385942" y="442383"/>
            <a:ext cx="17612116" cy="1079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6400">
                <a:solidFill>
                  <a:srgbClr val="0433FF"/>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Fellow Citizens with the Saints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14"/>
                                        </p:tgtEl>
                                        <p:attrNameLst>
                                          <p:attrName>style.visibility</p:attrName>
                                        </p:attrNameLst>
                                      </p:cBhvr>
                                      <p:to>
                                        <p:strVal val="visible"/>
                                      </p:to>
                                    </p:set>
                                    <p:anim calcmode="lin" valueType="num">
                                      <p:cBhvr>
                                        <p:cTn id="7" dur="1500" fill="hold"/>
                                        <p:tgtEl>
                                          <p:spTgt spid="214"/>
                                        </p:tgtEl>
                                        <p:attrNameLst>
                                          <p:attrName>ppt_w</p:attrName>
                                        </p:attrNameLst>
                                      </p:cBhvr>
                                      <p:tavLst>
                                        <p:tav tm="0">
                                          <p:val>
                                            <p:fltVal val="0"/>
                                          </p:val>
                                        </p:tav>
                                        <p:tav tm="100000">
                                          <p:val>
                                            <p:strVal val="#ppt_w"/>
                                          </p:val>
                                        </p:tav>
                                      </p:tavLst>
                                    </p:anim>
                                    <p:anim calcmode="lin" valueType="num">
                                      <p:cBhvr>
                                        <p:cTn id="8" dur="1500" fill="hold"/>
                                        <p:tgtEl>
                                          <p:spTgt spid="214"/>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Class="entr" nodeType="afterEffect" presetSubtype="1" presetID="22" grpId="2" fill="hold">
                                  <p:stCondLst>
                                    <p:cond delay="0"/>
                                  </p:stCondLst>
                                  <p:iterate type="el" backwards="0">
                                    <p:tmAbs val="0"/>
                                  </p:iterate>
                                  <p:childTnLst>
                                    <p:set>
                                      <p:cBhvr>
                                        <p:cTn id="11" fill="hold"/>
                                        <p:tgtEl>
                                          <p:spTgt spid="213"/>
                                        </p:tgtEl>
                                        <p:attrNameLst>
                                          <p:attrName>style.visibility</p:attrName>
                                        </p:attrNameLst>
                                      </p:cBhvr>
                                      <p:to>
                                        <p:strVal val="visible"/>
                                      </p:to>
                                    </p:set>
                                    <p:animEffect filter="wipe(up)" transition="in">
                                      <p:cBhvr>
                                        <p:cTn id="12" dur="1750"/>
                                        <p:tgtEl>
                                          <p:spTgt spid="2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3" grpId="2"/>
      <p:bldP build="whole" bldLvl="1" animBg="1" rev="0" advAuto="0" spid="214" grpId="1"/>
    </p:bld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That Was Then, This Is Now"/>
          <p:cNvSpPr txBox="1"/>
          <p:nvPr>
            <p:ph type="title" idx="4294967295"/>
          </p:nvPr>
        </p:nvSpPr>
        <p:spPr>
          <a:xfrm>
            <a:off x="8863" y="762000"/>
            <a:ext cx="24366274" cy="1910226"/>
          </a:xfrm>
          <a:prstGeom prst="rect">
            <a:avLst/>
          </a:prstGeom>
          <a:effectLst>
            <a:outerShdw sx="100000" sy="100000" kx="0" ky="0" algn="b" rotWithShape="0" blurRad="25400" dist="38100" dir="2700000">
              <a:srgbClr val="000000">
                <a:alpha val="75000"/>
              </a:srgbClr>
            </a:outerShdw>
          </a:effectLst>
        </p:spPr>
        <p:txBody>
          <a:bodyPr>
            <a:noAutofit/>
          </a:bodyPr>
          <a:lstStyle>
            <a:lvl1pPr defTabSz="584200">
              <a:defRPr sz="9000">
                <a:solidFill>
                  <a:srgbClr val="941100"/>
                </a:solidFill>
                <a:latin typeface="Arial Black"/>
                <a:ea typeface="Arial Black"/>
                <a:cs typeface="Arial Black"/>
                <a:sym typeface="Arial Black"/>
              </a:defRPr>
            </a:lvl1pPr>
          </a:lstStyle>
          <a:p>
            <a:pPr/>
            <a:r>
              <a:t>That Was Then, This Is Now</a:t>
            </a:r>
          </a:p>
        </p:txBody>
      </p:sp>
      <p:sp>
        <p:nvSpPr>
          <p:cNvPr id="217" name="“So then”"/>
          <p:cNvSpPr txBox="1"/>
          <p:nvPr/>
        </p:nvSpPr>
        <p:spPr>
          <a:xfrm>
            <a:off x="381698" y="287866"/>
            <a:ext cx="4440694"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“So then”</a:t>
            </a:r>
          </a:p>
        </p:txBody>
      </p:sp>
      <p:sp>
        <p:nvSpPr>
          <p:cNvPr id="218" name="19 So then you are no longer strangers and aliens, but you are fellow citizens with the saints and members of the household of God,…"/>
          <p:cNvSpPr txBox="1"/>
          <p:nvPr/>
        </p:nvSpPr>
        <p:spPr>
          <a:xfrm>
            <a:off x="729389" y="3240947"/>
            <a:ext cx="15489140" cy="10040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584200">
              <a:spcBef>
                <a:spcPts val="4200"/>
              </a:spcBef>
              <a:buClr>
                <a:srgbClr val="FF2600"/>
              </a:buClr>
              <a:defRPr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19</a:t>
            </a:r>
            <a:r>
              <a:t> So then you are no longer </a:t>
            </a:r>
            <a:r>
              <a:rPr>
                <a:solidFill>
                  <a:srgbClr val="008F00"/>
                </a:solidFill>
              </a:rPr>
              <a:t>strangers</a:t>
            </a:r>
            <a:r>
              <a:t> and </a:t>
            </a:r>
            <a:r>
              <a:rPr>
                <a:solidFill>
                  <a:srgbClr val="941100"/>
                </a:solidFill>
              </a:rPr>
              <a:t>aliens</a:t>
            </a:r>
            <a:r>
              <a:t>, but you are fellow citizens with the saints and members of the household of God, </a:t>
            </a:r>
          </a:p>
          <a:p>
            <a:pPr algn="l" defTabSz="584200">
              <a:spcBef>
                <a:spcPts val="4200"/>
              </a:spcBef>
              <a:buClr>
                <a:srgbClr val="FF2600"/>
              </a:buClr>
              <a:defRPr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20</a:t>
            </a:r>
            <a:r>
              <a:t> built on the foundation of the apostles and prophets, Christ Jesus himself being the </a:t>
            </a:r>
            <a:r>
              <a:rPr>
                <a:solidFill>
                  <a:srgbClr val="942193"/>
                </a:solidFill>
              </a:rPr>
              <a:t>cornerstone</a:t>
            </a:r>
            <a:r>
              <a:t>, </a:t>
            </a:r>
          </a:p>
          <a:p>
            <a:pPr algn="l" defTabSz="584200">
              <a:spcBef>
                <a:spcPts val="4200"/>
              </a:spcBef>
              <a:buClr>
                <a:srgbClr val="FF2600"/>
              </a:buClr>
              <a:defRPr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21</a:t>
            </a:r>
            <a:r>
              <a:t> in whom the whole structure, being joined together, grows into a holy temple in the Lord. </a:t>
            </a:r>
          </a:p>
          <a:p>
            <a:pPr algn="l" defTabSz="584200">
              <a:spcBef>
                <a:spcPts val="4200"/>
              </a:spcBef>
              <a:buClr>
                <a:srgbClr val="FF2600"/>
              </a:buClr>
              <a:defRPr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22</a:t>
            </a:r>
            <a:r>
              <a:t> In him you also are being built together into a dwelling place for God by the Spirit.</a:t>
            </a:r>
          </a:p>
          <a:p>
            <a:pPr algn="l" defTabSz="584200">
              <a:spcBef>
                <a:spcPts val="4200"/>
              </a:spcBef>
              <a:buClr>
                <a:srgbClr val="FF2600"/>
              </a:buClr>
              <a:defRPr sz="4500">
                <a:solidFill>
                  <a:srgbClr val="0433FF"/>
                </a:solidFill>
                <a:effectLst>
                  <a:outerShdw sx="100000" sy="100000" kx="0" ky="0" algn="b" rotWithShape="0" blurRad="12700" dist="12700" dir="2400000">
                    <a:srgbClr val="000000"/>
                  </a:outerShdw>
                </a:effectLst>
                <a:latin typeface="Tahoma"/>
                <a:ea typeface="Tahoma"/>
                <a:cs typeface="Tahoma"/>
                <a:sym typeface="Tahoma"/>
              </a:defRPr>
            </a:pPr>
            <a:r>
              <a:t>— Ephesians 2:19–22; ESV</a:t>
            </a:r>
          </a:p>
        </p:txBody>
      </p:sp>
      <p:sp>
        <p:nvSpPr>
          <p:cNvPr id="219" name="ξένος"/>
          <p:cNvSpPr txBox="1"/>
          <p:nvPr/>
        </p:nvSpPr>
        <p:spPr>
          <a:xfrm>
            <a:off x="18457333" y="3190334"/>
            <a:ext cx="1509311" cy="79906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sz="4900">
                <a:solidFill>
                  <a:srgbClr val="008F00"/>
                </a:solidFill>
                <a:effectLst>
                  <a:outerShdw sx="100000" sy="100000" kx="0" ky="0" algn="b" rotWithShape="0" blurRad="12700" dist="25400" dir="2400000">
                    <a:srgbClr val="000000"/>
                  </a:outerShdw>
                </a:effectLst>
                <a:latin typeface="Times New Roman"/>
                <a:ea typeface="Times New Roman"/>
                <a:cs typeface="Times New Roman"/>
                <a:sym typeface="Times New Roman"/>
              </a:defRPr>
            </a:lvl1pPr>
          </a:lstStyle>
          <a:p>
            <a:pPr/>
            <a:r>
              <a:t>ξένος</a:t>
            </a:r>
          </a:p>
        </p:txBody>
      </p:sp>
      <p:sp>
        <p:nvSpPr>
          <p:cNvPr id="220" name="πάροικος"/>
          <p:cNvSpPr txBox="1"/>
          <p:nvPr/>
        </p:nvSpPr>
        <p:spPr>
          <a:xfrm>
            <a:off x="18406533" y="4507507"/>
            <a:ext cx="2540907" cy="7990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sz="4900">
                <a:solidFill>
                  <a:srgbClr val="941100"/>
                </a:solidFill>
                <a:effectLst>
                  <a:outerShdw sx="100000" sy="100000" kx="0" ky="0" algn="b" rotWithShape="0" blurRad="12700" dist="25400" dir="2400000">
                    <a:srgbClr val="000000"/>
                  </a:outerShdw>
                </a:effectLst>
                <a:latin typeface="Times New Roman"/>
                <a:ea typeface="Times New Roman"/>
                <a:cs typeface="Times New Roman"/>
                <a:sym typeface="Times New Roman"/>
              </a:defRPr>
            </a:lvl1pPr>
          </a:lstStyle>
          <a:p>
            <a:pPr/>
            <a:r>
              <a:t>πάροικος</a:t>
            </a:r>
          </a:p>
        </p:txBody>
      </p:sp>
      <p:sp>
        <p:nvSpPr>
          <p:cNvPr id="221" name="ἀκρογωνιαι̂ος"/>
          <p:cNvSpPr txBox="1"/>
          <p:nvPr/>
        </p:nvSpPr>
        <p:spPr>
          <a:xfrm>
            <a:off x="18327318" y="6458467"/>
            <a:ext cx="3782164" cy="7990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900">
                <a:solidFill>
                  <a:srgbClr val="942193"/>
                </a:solidFill>
                <a:effectLst>
                  <a:outerShdw sx="100000" sy="100000" kx="0" ky="0" algn="b" rotWithShape="0" blurRad="12700" dist="25400" dir="2400000">
                    <a:srgbClr val="000000"/>
                  </a:outerShdw>
                </a:effectLst>
                <a:latin typeface="Times New Roman"/>
                <a:ea typeface="Times New Roman"/>
                <a:cs typeface="Times New Roman"/>
                <a:sym typeface="Times New Roman"/>
              </a:defRPr>
            </a:lvl1pPr>
          </a:lstStyle>
          <a:p>
            <a:pPr/>
            <a:r>
              <a:t>ἀκρογωνιαι̂ος</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 presetID="22" grpId="1" fill="hold">
                                  <p:stCondLst>
                                    <p:cond delay="0"/>
                                  </p:stCondLst>
                                  <p:iterate type="el" backwards="0">
                                    <p:tmAbs val="0"/>
                                  </p:iterate>
                                  <p:childTnLst>
                                    <p:set>
                                      <p:cBhvr>
                                        <p:cTn id="6" fill="hold"/>
                                        <p:tgtEl>
                                          <p:spTgt spid="218"/>
                                        </p:tgtEl>
                                        <p:attrNameLst>
                                          <p:attrName>style.visibility</p:attrName>
                                        </p:attrNameLst>
                                      </p:cBhvr>
                                      <p:to>
                                        <p:strVal val="visible"/>
                                      </p:to>
                                    </p:set>
                                    <p:animEffect filter="wipe(up)" transition="in">
                                      <p:cBhvr>
                                        <p:cTn id="7" dur="1000"/>
                                        <p:tgtEl>
                                          <p:spTgt spid="218"/>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221"/>
                                        </p:tgtEl>
                                        <p:attrNameLst>
                                          <p:attrName>style.visibility</p:attrName>
                                        </p:attrNameLst>
                                      </p:cBhvr>
                                      <p:to>
                                        <p:strVal val="visible"/>
                                      </p:to>
                                    </p:set>
                                    <p:animEffect filter="wipe(left)" transition="in">
                                      <p:cBhvr>
                                        <p:cTn id="12" dur="1000"/>
                                        <p:tgtEl>
                                          <p:spTgt spid="2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8" grpId="1"/>
      <p:bldP build="whole" bldLvl="1" animBg="1" rev="0" advAuto="0" spid="221" grpId="2"/>
    </p:bldLst>
  </p:timing>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This temple is fitly framed together (sunarmologoumene) as each new person of faith is fitted together with the others. The Greek word is a compilation of three words: sun, with; harmos, a joint or ligature where two are bound together; lego, to choose. God chooses to join us together with the others and that builds up his house. Such meshing of persons adds meaning and beauty to the continuously growing spiritual house of God.”…"/>
          <p:cNvSpPr txBox="1"/>
          <p:nvPr>
            <p:ph type="body" sz="half" idx="4294967295"/>
          </p:nvPr>
        </p:nvSpPr>
        <p:spPr>
          <a:xfrm>
            <a:off x="14916018" y="2569649"/>
            <a:ext cx="9208360" cy="10904902"/>
          </a:xfrm>
          <a:prstGeom prst="rect">
            <a:avLst/>
          </a:prstGeom>
        </p:spPr>
        <p:txBody>
          <a:bodyPr anchor="t">
            <a:noAutofit/>
          </a:bodyPr>
          <a:lstStyle/>
          <a:p>
            <a:pPr marL="0" indent="0" algn="ctr" defTabSz="584200">
              <a:spcBef>
                <a:spcPts val="800"/>
              </a:spcBef>
              <a:buClr>
                <a:srgbClr val="FF2600"/>
              </a:buClr>
              <a:buSzTx/>
              <a:buNone/>
              <a:defRPr sz="4500">
                <a:effectLst>
                  <a:outerShdw sx="100000" sy="100000" kx="0" ky="0" algn="b" rotWithShape="0" blurRad="12700" dist="12700" dir="2400000">
                    <a:srgbClr val="000000"/>
                  </a:outerShdw>
                </a:effectLst>
                <a:latin typeface="Georgia"/>
                <a:ea typeface="Georgia"/>
                <a:cs typeface="Georgia"/>
                <a:sym typeface="Georgia"/>
              </a:defRPr>
            </a:pPr>
            <a:r>
              <a:t>“This temple is </a:t>
            </a:r>
            <a:r>
              <a:rPr b="1"/>
              <a:t>fitly framed together</a:t>
            </a:r>
            <a:r>
              <a:t> (</a:t>
            </a:r>
            <a:r>
              <a:rPr i="1"/>
              <a:t>sunarmologoumene</a:t>
            </a:r>
            <a:r>
              <a:t>) as each new person of faith is fitted together with the others. The Greek word is a compilation of three words: </a:t>
            </a:r>
            <a:r>
              <a:rPr i="1"/>
              <a:t>sun</a:t>
            </a:r>
            <a:r>
              <a:t>, with; </a:t>
            </a:r>
            <a:r>
              <a:rPr i="1"/>
              <a:t>harmos</a:t>
            </a:r>
            <a:r>
              <a:t>, a joint or ligature where two are bound together; </a:t>
            </a:r>
            <a:r>
              <a:rPr i="1"/>
              <a:t>lego</a:t>
            </a:r>
            <a:r>
              <a:t>, to choose. God chooses to join us together with the others and that builds up his house. Such meshing of persons adds meaning and beauty to the continuously growing spiritual house of God.” </a:t>
            </a:r>
          </a:p>
          <a:p>
            <a:pPr marL="0" indent="0" algn="ctr" defTabSz="584200">
              <a:spcBef>
                <a:spcPts val="800"/>
              </a:spcBef>
              <a:buClr>
                <a:srgbClr val="FF2600"/>
              </a:buClr>
              <a:buSzTx/>
              <a:buNone/>
              <a:defRPr b="1" sz="4500">
                <a:solidFill>
                  <a:srgbClr val="008F00"/>
                </a:solidFill>
                <a:effectLst>
                  <a:outerShdw sx="100000" sy="100000" kx="0" ky="0" algn="b" rotWithShape="0" blurRad="12700" dist="12700" dir="2400000">
                    <a:srgbClr val="000000"/>
                  </a:outerShdw>
                </a:effectLst>
                <a:latin typeface="Georgia"/>
                <a:ea typeface="Georgia"/>
                <a:cs typeface="Georgia"/>
                <a:sym typeface="Georgia"/>
              </a:defRPr>
            </a:pPr>
            <a:r>
              <a:t>(Caldwell, 104; emphasis in the original - asd)</a:t>
            </a:r>
          </a:p>
        </p:txBody>
      </p:sp>
      <p:sp>
        <p:nvSpPr>
          <p:cNvPr id="224" name="So then…"/>
          <p:cNvSpPr txBox="1"/>
          <p:nvPr/>
        </p:nvSpPr>
        <p:spPr>
          <a:xfrm>
            <a:off x="3385942" y="442383"/>
            <a:ext cx="17612116" cy="1079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6400">
                <a:solidFill>
                  <a:srgbClr val="0433FF"/>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So then…</a:t>
            </a:r>
          </a:p>
        </p:txBody>
      </p:sp>
      <p:sp>
        <p:nvSpPr>
          <p:cNvPr id="225" name="19 So then you are no longer strangers and aliens, but you are fellow citizens with the saints and members of the household of God,…"/>
          <p:cNvSpPr txBox="1"/>
          <p:nvPr/>
        </p:nvSpPr>
        <p:spPr>
          <a:xfrm>
            <a:off x="526189" y="2343480"/>
            <a:ext cx="13443381" cy="107401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584200">
              <a:spcBef>
                <a:spcPts val="4200"/>
              </a:spcBef>
              <a:buClr>
                <a:srgbClr val="FF2600"/>
              </a:buClr>
              <a:defRPr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19</a:t>
            </a:r>
            <a:r>
              <a:t> So then you are no longer strangers and aliens, but you are fellow citizens with the saints and members of the household of God, </a:t>
            </a:r>
          </a:p>
          <a:p>
            <a:pPr algn="l" defTabSz="584200">
              <a:spcBef>
                <a:spcPts val="4200"/>
              </a:spcBef>
              <a:buClr>
                <a:srgbClr val="FF2600"/>
              </a:buClr>
              <a:defRPr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20</a:t>
            </a:r>
            <a:r>
              <a:t> built on the foundation of the apostles and prophets, Christ Jesus himself being the cornerstone, </a:t>
            </a:r>
          </a:p>
          <a:p>
            <a:pPr algn="l" defTabSz="584200">
              <a:spcBef>
                <a:spcPts val="4200"/>
              </a:spcBef>
              <a:buClr>
                <a:srgbClr val="FF2600"/>
              </a:buClr>
              <a:defRPr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21</a:t>
            </a:r>
            <a:r>
              <a:t> in whom the whole structure, </a:t>
            </a:r>
            <a:r>
              <a:rPr>
                <a:solidFill>
                  <a:srgbClr val="FF2600"/>
                </a:solidFill>
              </a:rPr>
              <a:t>being joined together</a:t>
            </a:r>
            <a:r>
              <a:t>, grows into a holy temple in the Lord. </a:t>
            </a:r>
          </a:p>
          <a:p>
            <a:pPr algn="l" defTabSz="584200">
              <a:spcBef>
                <a:spcPts val="4200"/>
              </a:spcBef>
              <a:buClr>
                <a:srgbClr val="FF2600"/>
              </a:buClr>
              <a:defRPr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22</a:t>
            </a:r>
            <a:r>
              <a:t> In him you also are being built together into a dwelling place for God by the Spirit.</a:t>
            </a:r>
          </a:p>
          <a:p>
            <a:pPr algn="l" defTabSz="584200">
              <a:spcBef>
                <a:spcPts val="4200"/>
              </a:spcBef>
              <a:buClr>
                <a:srgbClr val="FF2600"/>
              </a:buClr>
              <a:defRPr sz="4500">
                <a:solidFill>
                  <a:srgbClr val="0433FF"/>
                </a:solidFill>
                <a:effectLst>
                  <a:outerShdw sx="100000" sy="100000" kx="0" ky="0" algn="b" rotWithShape="0" blurRad="12700" dist="12700" dir="2400000">
                    <a:srgbClr val="000000"/>
                  </a:outerShdw>
                </a:effectLst>
                <a:latin typeface="Tahoma"/>
                <a:ea typeface="Tahoma"/>
                <a:cs typeface="Tahoma"/>
                <a:sym typeface="Tahoma"/>
              </a:defRPr>
            </a:pPr>
            <a:r>
              <a:t>— Ephesians 2:19–22; ESV</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 presetID="22" grpId="1" fill="hold">
                                  <p:stCondLst>
                                    <p:cond delay="0"/>
                                  </p:stCondLst>
                                  <p:iterate type="el" backwards="0">
                                    <p:tmAbs val="0"/>
                                  </p:iterate>
                                  <p:childTnLst>
                                    <p:set>
                                      <p:cBhvr>
                                        <p:cTn id="6" fill="hold"/>
                                        <p:tgtEl>
                                          <p:spTgt spid="225"/>
                                        </p:tgtEl>
                                        <p:attrNameLst>
                                          <p:attrName>style.visibility</p:attrName>
                                        </p:attrNameLst>
                                      </p:cBhvr>
                                      <p:to>
                                        <p:strVal val="visible"/>
                                      </p:to>
                                    </p:set>
                                    <p:animEffect filter="wipe(up)" transition="in">
                                      <p:cBhvr>
                                        <p:cTn id="7" dur="1500"/>
                                        <p:tgtEl>
                                          <p:spTgt spid="225"/>
                                        </p:tgtEl>
                                      </p:cBhvr>
                                    </p:animEffect>
                                  </p:childTnLst>
                                </p:cTn>
                              </p:par>
                            </p:childTnLst>
                          </p:cTn>
                        </p:par>
                        <p:par>
                          <p:cTn id="8" fill="hold">
                            <p:stCondLst>
                              <p:cond delay="1500"/>
                            </p:stCondLst>
                            <p:childTnLst>
                              <p:par>
                                <p:cTn id="9" presetClass="entr" nodeType="afterEffect" presetSubtype="1" presetID="22" grpId="2" fill="hold">
                                  <p:stCondLst>
                                    <p:cond delay="0"/>
                                  </p:stCondLst>
                                  <p:iterate type="el" backwards="0">
                                    <p:tmAbs val="0"/>
                                  </p:iterate>
                                  <p:childTnLst>
                                    <p:set>
                                      <p:cBhvr>
                                        <p:cTn id="10" fill="hold"/>
                                        <p:tgtEl>
                                          <p:spTgt spid="223"/>
                                        </p:tgtEl>
                                        <p:attrNameLst>
                                          <p:attrName>style.visibility</p:attrName>
                                        </p:attrNameLst>
                                      </p:cBhvr>
                                      <p:to>
                                        <p:strVal val="visible"/>
                                      </p:to>
                                    </p:set>
                                    <p:animEffect filter="wipe(up)" transition="in">
                                      <p:cBhvr>
                                        <p:cTn id="11" dur="1750"/>
                                        <p:tgtEl>
                                          <p:spTgt spid="2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3" grpId="2"/>
      <p:bldP build="whole" bldLvl="1" animBg="1" rev="0" advAuto="0" spid="225"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 The Connected Generation Report"/>
          <p:cNvSpPr txBox="1"/>
          <p:nvPr>
            <p:ph type="body" idx="13"/>
          </p:nvPr>
        </p:nvSpPr>
        <p:spPr>
          <a:xfrm>
            <a:off x="2381250" y="9224433"/>
            <a:ext cx="19621500" cy="585112"/>
          </a:xfrm>
          <a:prstGeom prst="rect">
            <a:avLst/>
          </a:prstGeom>
        </p:spPr>
        <p:txBody>
          <a:bodyPr/>
          <a:lstStyle>
            <a:lvl1pPr>
              <a:defRPr b="1">
                <a:solidFill>
                  <a:srgbClr val="941100"/>
                </a:solidFill>
              </a:defRPr>
            </a:lvl1pPr>
          </a:lstStyle>
          <a:p>
            <a:pPr/>
            <a:r>
              <a:t>– The Connected Generation Report</a:t>
            </a:r>
          </a:p>
        </p:txBody>
      </p:sp>
      <p:sp>
        <p:nvSpPr>
          <p:cNvPr id="122" name="“Despite being a hyper-connected and globally minded generation, many young adults say they feel lonely. Fifty-seven percent of 18–35-year-old respondents sense a connection to people around the world, but just one in three (33%) says they feel deeply cared for by those around them.”"/>
          <p:cNvSpPr txBox="1"/>
          <p:nvPr>
            <p:ph type="body" idx="14"/>
          </p:nvPr>
        </p:nvSpPr>
        <p:spPr>
          <a:xfrm>
            <a:off x="1971014" y="4302730"/>
            <a:ext cx="20441973" cy="4399340"/>
          </a:xfrm>
          <a:prstGeom prst="rect">
            <a:avLst/>
          </a:prstGeom>
        </p:spPr>
        <p:txBody>
          <a:bodyPr/>
          <a:lstStyle>
            <a:lvl1pPr>
              <a:defRPr sz="5500"/>
            </a:lvl1pPr>
          </a:lstStyle>
          <a:p>
            <a:pPr/>
            <a:r>
              <a:t>“Despite being a hyper-connected and globally minded generation, many young adults say they feel lonely. Fifty-seven percent of 18–35-year-old respondents sense a connection to people around the world, but just one in three (33%) says they feel deeply cared for by those around them.”</a:t>
            </a:r>
          </a:p>
        </p:txBody>
      </p:sp>
      <p:sp>
        <p:nvSpPr>
          <p:cNvPr id="123" name="Barna Group"/>
          <p:cNvSpPr txBox="1"/>
          <p:nvPr/>
        </p:nvSpPr>
        <p:spPr>
          <a:xfrm>
            <a:off x="732895" y="12792309"/>
            <a:ext cx="2428876" cy="560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008F00"/>
                </a:solidFill>
              </a:defRPr>
            </a:lvl1pPr>
          </a:lstStyle>
          <a:p>
            <a:pPr/>
            <a:r>
              <a:t>Barna Group</a:t>
            </a:r>
          </a:p>
        </p:txBody>
      </p:sp>
      <p:sp>
        <p:nvSpPr>
          <p:cNvPr id="124" name="The Connected Generation"/>
          <p:cNvSpPr txBox="1"/>
          <p:nvPr/>
        </p:nvSpPr>
        <p:spPr>
          <a:xfrm>
            <a:off x="5388151" y="1193800"/>
            <a:ext cx="13607698" cy="1219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7700">
                <a:solidFill>
                  <a:srgbClr val="0433FF"/>
                </a:solidFill>
                <a:effectLst>
                  <a:outerShdw sx="100000" sy="100000" kx="0" ky="0" algn="b" rotWithShape="0" blurRad="12700" dist="63500" dir="2400000">
                    <a:srgbClr val="000000"/>
                  </a:outerShdw>
                </a:effectLst>
                <a:latin typeface="Georgia"/>
                <a:ea typeface="Georgia"/>
                <a:cs typeface="Georgia"/>
                <a:sym typeface="Georgia"/>
              </a:defRPr>
            </a:lvl1pPr>
          </a:lstStyle>
          <a:p>
            <a:pPr/>
            <a:r>
              <a:t>The Connected Generation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124"/>
                                        </p:tgtEl>
                                        <p:attrNameLst>
                                          <p:attrName>style.visibility</p:attrName>
                                        </p:attrNameLst>
                                      </p:cBhvr>
                                      <p:to>
                                        <p:strVal val="visible"/>
                                      </p:to>
                                    </p:set>
                                    <p:animEffect filter="dissolve" transition="in">
                                      <p:cBhvr>
                                        <p:cTn id="7" dur="1500"/>
                                        <p:tgtEl>
                                          <p:spTgt spid="124"/>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16" presetID="23" grpId="2" fill="hold">
                                  <p:stCondLst>
                                    <p:cond delay="0"/>
                                  </p:stCondLst>
                                  <p:iterate type="el" backwards="0">
                                    <p:tmAbs val="0"/>
                                  </p:iterate>
                                  <p:childTnLst>
                                    <p:set>
                                      <p:cBhvr>
                                        <p:cTn id="11" fill="hold"/>
                                        <p:tgtEl>
                                          <p:spTgt spid="122"/>
                                        </p:tgtEl>
                                        <p:attrNameLst>
                                          <p:attrName>style.visibility</p:attrName>
                                        </p:attrNameLst>
                                      </p:cBhvr>
                                      <p:to>
                                        <p:strVal val="visible"/>
                                      </p:to>
                                    </p:set>
                                    <p:anim calcmode="lin" valueType="num">
                                      <p:cBhvr>
                                        <p:cTn id="12" dur="750" fill="hold"/>
                                        <p:tgtEl>
                                          <p:spTgt spid="122"/>
                                        </p:tgtEl>
                                        <p:attrNameLst>
                                          <p:attrName>ppt_w</p:attrName>
                                        </p:attrNameLst>
                                      </p:cBhvr>
                                      <p:tavLst>
                                        <p:tav tm="0">
                                          <p:val>
                                            <p:fltVal val="0"/>
                                          </p:val>
                                        </p:tav>
                                        <p:tav tm="100000">
                                          <p:val>
                                            <p:strVal val="#ppt_w"/>
                                          </p:val>
                                        </p:tav>
                                      </p:tavLst>
                                    </p:anim>
                                    <p:anim calcmode="lin" valueType="num">
                                      <p:cBhvr>
                                        <p:cTn id="13" dur="750" fill="hold"/>
                                        <p:tgtEl>
                                          <p:spTgt spid="122"/>
                                        </p:tgtEl>
                                        <p:attrNameLst>
                                          <p:attrName>ppt_h</p:attrName>
                                        </p:attrNameLst>
                                      </p:cBhvr>
                                      <p:tavLst>
                                        <p:tav tm="0">
                                          <p:val>
                                            <p:fltVal val="0"/>
                                          </p:val>
                                        </p:tav>
                                        <p:tav tm="100000">
                                          <p:val>
                                            <p:strVal val="#ppt_h"/>
                                          </p:val>
                                        </p:tav>
                                      </p:tavLst>
                                    </p:anim>
                                  </p:childTnLst>
                                </p:cTn>
                              </p:par>
                            </p:childTnLst>
                          </p:cTn>
                        </p:par>
                        <p:par>
                          <p:cTn id="14" fill="hold">
                            <p:stCondLst>
                              <p:cond delay="750"/>
                            </p:stCondLst>
                            <p:childTnLst>
                              <p:par>
                                <p:cTn id="15" presetClass="entr" nodeType="afterEffect" presetSubtype="8" presetID="22" grpId="3" fill="hold">
                                  <p:stCondLst>
                                    <p:cond delay="0"/>
                                  </p:stCondLst>
                                  <p:iterate type="el" backwards="0">
                                    <p:tmAbs val="0"/>
                                  </p:iterate>
                                  <p:childTnLst>
                                    <p:set>
                                      <p:cBhvr>
                                        <p:cTn id="16" fill="hold"/>
                                        <p:tgtEl>
                                          <p:spTgt spid="121"/>
                                        </p:tgtEl>
                                        <p:attrNameLst>
                                          <p:attrName>style.visibility</p:attrName>
                                        </p:attrNameLst>
                                      </p:cBhvr>
                                      <p:to>
                                        <p:strVal val="visible"/>
                                      </p:to>
                                    </p:set>
                                    <p:animEffect filter="wipe(left)" transition="in">
                                      <p:cBhvr>
                                        <p:cTn id="17" dur="1000"/>
                                        <p:tgtEl>
                                          <p:spTgt spid="1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2" grpId="2"/>
      <p:bldP build="whole" bldLvl="1" animBg="1" rev="0" advAuto="0" spid="124" grpId="1"/>
      <p:bldP build="whole" bldLvl="1" animBg="1" rev="0" advAuto="0" spid="121" grpId="3"/>
    </p:bldLst>
  </p:timing>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The new community, God’s fellowship of reconciliation, transcends all distinctions of race, status, and sex. Properly oriented to the one cornerstone, based on the foundation of the apostles and prophets, Gentile Christians, along with their fellow-believers of Jewish birth, belonged equally to God’s holy house. As the God of Israel had once taken up residence in the wilderness tabernacle and later in the Jerusalem temple by his name and his glory, so now by his Spirit he makes the fellowship of believers, Jewish and Gentile alike, his chosen dwelling-place. No privilege is bestowed on the people of God in which Gentiles do not enjoy an equal share.”…"/>
          <p:cNvSpPr txBox="1"/>
          <p:nvPr>
            <p:ph type="body" sz="half" idx="4294967295"/>
          </p:nvPr>
        </p:nvSpPr>
        <p:spPr>
          <a:xfrm>
            <a:off x="14283597" y="1773750"/>
            <a:ext cx="9874648" cy="11879627"/>
          </a:xfrm>
          <a:prstGeom prst="rect">
            <a:avLst/>
          </a:prstGeom>
        </p:spPr>
        <p:txBody>
          <a:bodyPr anchor="t">
            <a:noAutofit/>
          </a:bodyPr>
          <a:lstStyle/>
          <a:p>
            <a:pPr marL="0" indent="0" algn="ctr" defTabSz="584200">
              <a:spcBef>
                <a:spcPts val="800"/>
              </a:spcBef>
              <a:buClr>
                <a:srgbClr val="FF2600"/>
              </a:buClr>
              <a:buSzTx/>
              <a:buNone/>
              <a:defRPr sz="4200">
                <a:effectLst>
                  <a:outerShdw sx="100000" sy="100000" kx="0" ky="0" algn="b" rotWithShape="0" blurRad="12700" dist="12700" dir="2400000">
                    <a:srgbClr val="000000"/>
                  </a:outerShdw>
                </a:effectLst>
                <a:latin typeface="Georgia"/>
                <a:ea typeface="Georgia"/>
                <a:cs typeface="Georgia"/>
                <a:sym typeface="Georgia"/>
              </a:defRPr>
            </a:pPr>
            <a:r>
              <a:t>“The new community, God’s fellowship of reconciliation, transcends all distinctions of race, status, and sex. Properly oriented to the one cornerstone, based on the foundation of the apostles and prophets, Gentile Christians, along with their fellow-believers of Jewish birth, belonged equally to God’s holy house. As the God of Israel had once taken up residence in the wilderness tabernacle and later in the Jerusalem temple by his name and his glory, so now by his Spirit he makes the fellowship of believers, Jewish and Gentile alike, his chosen dwelling-place. </a:t>
            </a:r>
            <a:r>
              <a:rPr b="1">
                <a:solidFill>
                  <a:srgbClr val="941100"/>
                </a:solidFill>
              </a:rPr>
              <a:t>No privilege is bestowed on the people of God in which Gentiles do not enjoy an equal share.</a:t>
            </a:r>
            <a:r>
              <a:t>”  </a:t>
            </a:r>
          </a:p>
          <a:p>
            <a:pPr marL="0" indent="0" algn="ctr" defTabSz="584200">
              <a:spcBef>
                <a:spcPts val="800"/>
              </a:spcBef>
              <a:buClr>
                <a:srgbClr val="FF2600"/>
              </a:buClr>
              <a:buSzTx/>
              <a:buNone/>
              <a:defRPr b="1" sz="4200">
                <a:solidFill>
                  <a:srgbClr val="008F00"/>
                </a:solidFill>
                <a:effectLst>
                  <a:outerShdw sx="100000" sy="100000" kx="0" ky="0" algn="b" rotWithShape="0" blurRad="12700" dist="12700" dir="2400000">
                    <a:srgbClr val="000000"/>
                  </a:outerShdw>
                </a:effectLst>
                <a:latin typeface="Georgia"/>
                <a:ea typeface="Georgia"/>
                <a:cs typeface="Georgia"/>
                <a:sym typeface="Georgia"/>
              </a:defRPr>
            </a:pPr>
            <a:r>
              <a:t>(Bruce, 307)</a:t>
            </a:r>
          </a:p>
        </p:txBody>
      </p:sp>
      <p:sp>
        <p:nvSpPr>
          <p:cNvPr id="228" name="So then…"/>
          <p:cNvSpPr txBox="1"/>
          <p:nvPr/>
        </p:nvSpPr>
        <p:spPr>
          <a:xfrm>
            <a:off x="3385942" y="442383"/>
            <a:ext cx="17612116" cy="1079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6400">
                <a:solidFill>
                  <a:srgbClr val="0433FF"/>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So then…</a:t>
            </a:r>
          </a:p>
        </p:txBody>
      </p:sp>
      <p:sp>
        <p:nvSpPr>
          <p:cNvPr id="229" name="19 So then you are no longer strangers and aliens, but you are fellow citizens with the saints and members of the household of God,…"/>
          <p:cNvSpPr txBox="1"/>
          <p:nvPr/>
        </p:nvSpPr>
        <p:spPr>
          <a:xfrm>
            <a:off x="526189" y="2343480"/>
            <a:ext cx="13443381" cy="107401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584200">
              <a:spcBef>
                <a:spcPts val="4200"/>
              </a:spcBef>
              <a:buClr>
                <a:srgbClr val="FF2600"/>
              </a:buClr>
              <a:defRPr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19</a:t>
            </a:r>
            <a:r>
              <a:t> So then you are no longer strangers and aliens, but you are fellow citizens with the saints and members of the household of God, </a:t>
            </a:r>
          </a:p>
          <a:p>
            <a:pPr algn="l" defTabSz="584200">
              <a:spcBef>
                <a:spcPts val="4200"/>
              </a:spcBef>
              <a:buClr>
                <a:srgbClr val="FF2600"/>
              </a:buClr>
              <a:defRPr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20</a:t>
            </a:r>
            <a:r>
              <a:t> built on the foundation of the apostles and prophets, Christ Jesus himself being the cornerstone, </a:t>
            </a:r>
          </a:p>
          <a:p>
            <a:pPr algn="l" defTabSz="584200">
              <a:spcBef>
                <a:spcPts val="4200"/>
              </a:spcBef>
              <a:buClr>
                <a:srgbClr val="FF2600"/>
              </a:buClr>
              <a:defRPr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21</a:t>
            </a:r>
            <a:r>
              <a:t> in whom the whole structure, being joined together, grows into a holy temple in the Lord. </a:t>
            </a:r>
          </a:p>
          <a:p>
            <a:pPr algn="l" defTabSz="584200">
              <a:spcBef>
                <a:spcPts val="4200"/>
              </a:spcBef>
              <a:buClr>
                <a:srgbClr val="FF2600"/>
              </a:buClr>
              <a:defRPr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22</a:t>
            </a:r>
            <a:r>
              <a:t> In him you also are </a:t>
            </a:r>
            <a:r>
              <a:rPr>
                <a:solidFill>
                  <a:srgbClr val="FF2600"/>
                </a:solidFill>
              </a:rPr>
              <a:t>being built together into a dwelling place for God by the Spirit.</a:t>
            </a:r>
            <a:endParaRPr>
              <a:solidFill>
                <a:srgbClr val="FF2600"/>
              </a:solidFill>
            </a:endParaRPr>
          </a:p>
          <a:p>
            <a:pPr algn="l" defTabSz="584200">
              <a:spcBef>
                <a:spcPts val="4200"/>
              </a:spcBef>
              <a:buClr>
                <a:srgbClr val="FF2600"/>
              </a:buClr>
              <a:defRPr sz="4500">
                <a:solidFill>
                  <a:srgbClr val="0433FF"/>
                </a:solidFill>
                <a:effectLst>
                  <a:outerShdw sx="100000" sy="100000" kx="0" ky="0" algn="b" rotWithShape="0" blurRad="12700" dist="12700" dir="2400000">
                    <a:srgbClr val="000000"/>
                  </a:outerShdw>
                </a:effectLst>
                <a:latin typeface="Tahoma"/>
                <a:ea typeface="Tahoma"/>
                <a:cs typeface="Tahoma"/>
                <a:sym typeface="Tahoma"/>
              </a:defRPr>
            </a:pPr>
            <a:r>
              <a:t>— Ephesians 2:19–22; ESV</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 presetID="22" grpId="1" fill="hold">
                                  <p:stCondLst>
                                    <p:cond delay="0"/>
                                  </p:stCondLst>
                                  <p:iterate type="el" backwards="0">
                                    <p:tmAbs val="0"/>
                                  </p:iterate>
                                  <p:childTnLst>
                                    <p:set>
                                      <p:cBhvr>
                                        <p:cTn id="6" fill="hold"/>
                                        <p:tgtEl>
                                          <p:spTgt spid="227"/>
                                        </p:tgtEl>
                                        <p:attrNameLst>
                                          <p:attrName>style.visibility</p:attrName>
                                        </p:attrNameLst>
                                      </p:cBhvr>
                                      <p:to>
                                        <p:strVal val="visible"/>
                                      </p:to>
                                    </p:set>
                                    <p:animEffect filter="wipe(up)" transition="in">
                                      <p:cBhvr>
                                        <p:cTn id="7" dur="1000"/>
                                        <p:tgtEl>
                                          <p:spTgt spid="2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7"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6" name="url?sa=i&amp;rct=j&amp;q=&amp;esrc=s&amp;source=images&amp;cd=&amp;docid=T5TlEoB7w13ooM&amp;tbnid=m0V2esQxDCQkKM-&amp;ved=0CAUQjRw&amp;url=http%3A%2F%2Fwww.thecrucifixionofchrist.com%2Fbible-verses.html&amp;ei=NrrbUr7_PMaskAeZuIDYBQ&amp;bvm=bv..tiff" descr="url?sa=i&amp;rct=j&amp;q=&amp;esrc=s&amp;source=images&amp;cd=&amp;docid=T5TlEoB7w13ooM&amp;tbnid=m0V2esQxDCQkKM-&amp;ved=0CAUQjRw&amp;url=http%3A%2F%2Fwww.thecrucifixionofchrist.com%2Fbible-verses.html&amp;ei=NrrbUr7_PMaskAeZuIDYBQ&amp;bvm=bv..tiff"/>
          <p:cNvPicPr>
            <a:picLocks noChangeAspect="1"/>
          </p:cNvPicPr>
          <p:nvPr/>
        </p:nvPicPr>
        <p:blipFill>
          <a:blip r:embed="rId2">
            <a:extLst/>
          </a:blip>
          <a:stretch>
            <a:fillRect/>
          </a:stretch>
        </p:blipFill>
        <p:spPr>
          <a:xfrm>
            <a:off x="0" y="-1625600"/>
            <a:ext cx="24384000" cy="16179501"/>
          </a:xfrm>
          <a:prstGeom prst="rect">
            <a:avLst/>
          </a:prstGeom>
          <a:ln w="12700">
            <a:miter lim="400000"/>
          </a:ln>
        </p:spPr>
      </p:pic>
      <p:sp>
        <p:nvSpPr>
          <p:cNvPr id="127" name="Brought Near by Christ’s Blood"/>
          <p:cNvSpPr txBox="1"/>
          <p:nvPr>
            <p:ph type="title" idx="4294967295"/>
          </p:nvPr>
        </p:nvSpPr>
        <p:spPr>
          <a:xfrm>
            <a:off x="15676331" y="5387280"/>
            <a:ext cx="8346878" cy="5787546"/>
          </a:xfrm>
          <a:prstGeom prst="rect">
            <a:avLst/>
          </a:prstGeom>
          <a:effectLst>
            <a:outerShdw sx="100000" sy="100000" kx="0" ky="0" algn="b" rotWithShape="0" blurRad="25400" dist="38100" dir="2700000">
              <a:srgbClr val="000000">
                <a:alpha val="75000"/>
              </a:srgbClr>
            </a:outerShdw>
          </a:effectLst>
        </p:spPr>
        <p:txBody>
          <a:bodyPr anchor="t">
            <a:noAutofit/>
          </a:bodyPr>
          <a:lstStyle>
            <a:lvl1pPr defTabSz="584200">
              <a:defRPr sz="8900">
                <a:solidFill>
                  <a:srgbClr val="FFFB00"/>
                </a:solidFill>
                <a:effectLst>
                  <a:outerShdw sx="100000" sy="100000" kx="0" ky="0" algn="b" rotWithShape="0" blurRad="12700" dist="63500" dir="2400000">
                    <a:srgbClr val="000000"/>
                  </a:outerShdw>
                </a:effectLst>
                <a:latin typeface="Arial Black"/>
                <a:ea typeface="Arial Black"/>
                <a:cs typeface="Arial Black"/>
                <a:sym typeface="Arial Black"/>
              </a:defRPr>
            </a:lvl1pPr>
          </a:lstStyle>
          <a:p>
            <a:pPr/>
            <a:r>
              <a:t>Brought Near by Christ’s Blood</a:t>
            </a:r>
          </a:p>
        </p:txBody>
      </p:sp>
      <p:sp>
        <p:nvSpPr>
          <p:cNvPr id="128" name="Fellow Citizens and Members of God’s Family"/>
          <p:cNvSpPr txBox="1"/>
          <p:nvPr>
            <p:ph type="body" sz="quarter" idx="4294967295"/>
          </p:nvPr>
        </p:nvSpPr>
        <p:spPr>
          <a:xfrm>
            <a:off x="4445000" y="12615333"/>
            <a:ext cx="16495713" cy="1130301"/>
          </a:xfrm>
          <a:prstGeom prst="rect">
            <a:avLst/>
          </a:prstGeom>
        </p:spPr>
        <p:txBody>
          <a:bodyPr anchor="t">
            <a:noAutofit/>
          </a:bodyPr>
          <a:lstStyle>
            <a:lvl1pPr marL="0" indent="0" algn="ctr" defTabSz="584200">
              <a:spcBef>
                <a:spcPts val="0"/>
              </a:spcBef>
              <a:buSzTx/>
              <a:buNone/>
              <a:defRPr b="1" sz="5500">
                <a:solidFill>
                  <a:srgbClr val="00FDFF"/>
                </a:solidFill>
                <a:effectLst>
                  <a:outerShdw sx="100000" sy="100000" kx="0" ky="0" algn="b" rotWithShape="0" blurRad="25400" dist="38100" dir="2700000">
                    <a:srgbClr val="000000">
                      <a:alpha val="75000"/>
                    </a:srgbClr>
                  </a:outerShdw>
                </a:effectLst>
                <a:latin typeface="Gill Sans"/>
                <a:ea typeface="Gill Sans"/>
                <a:cs typeface="Gill Sans"/>
                <a:sym typeface="Gill Sans"/>
              </a:defRPr>
            </a:lvl1pPr>
          </a:lstStyle>
          <a:p>
            <a:pPr/>
            <a:r>
              <a:t>Fellow Citizens and Members of God’s Family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10" grpId="1" fill="hold">
                                  <p:stCondLst>
                                    <p:cond delay="0"/>
                                  </p:stCondLst>
                                  <p:iterate type="el" backwards="0">
                                    <p:tmAbs val="0"/>
                                  </p:iterate>
                                  <p:childTnLst>
                                    <p:set>
                                      <p:cBhvr>
                                        <p:cTn id="6" fill="hold"/>
                                        <p:tgtEl>
                                          <p:spTgt spid="126"/>
                                        </p:tgtEl>
                                        <p:attrNameLst>
                                          <p:attrName>style.visibility</p:attrName>
                                        </p:attrNameLst>
                                      </p:cBhvr>
                                      <p:to>
                                        <p:strVal val="visible"/>
                                      </p:to>
                                    </p:set>
                                    <p:animEffect filter="fade" transition="in">
                                      <p:cBhvr>
                                        <p:cTn id="7" dur="2000"/>
                                        <p:tgtEl>
                                          <p:spTgt spid="126"/>
                                        </p:tgtEl>
                                      </p:cBhvr>
                                    </p:animEffect>
                                  </p:childTnLst>
                                </p:cTn>
                              </p:par>
                            </p:childTnLst>
                          </p:cTn>
                        </p:par>
                        <p:par>
                          <p:cTn id="8" fill="hold">
                            <p:stCondLst>
                              <p:cond delay="2000"/>
                            </p:stCondLst>
                            <p:childTnLst>
                              <p:par>
                                <p:cTn id="9" presetClass="entr" nodeType="afterEffect" presetID="9" grpId="2" fill="hold">
                                  <p:stCondLst>
                                    <p:cond delay="0"/>
                                  </p:stCondLst>
                                  <p:iterate type="el" backwards="0">
                                    <p:tmAbs val="0"/>
                                  </p:iterate>
                                  <p:childTnLst>
                                    <p:set>
                                      <p:cBhvr>
                                        <p:cTn id="10" fill="hold"/>
                                        <p:tgtEl>
                                          <p:spTgt spid="127"/>
                                        </p:tgtEl>
                                        <p:attrNameLst>
                                          <p:attrName>style.visibility</p:attrName>
                                        </p:attrNameLst>
                                      </p:cBhvr>
                                      <p:to>
                                        <p:strVal val="visible"/>
                                      </p:to>
                                    </p:set>
                                    <p:animEffect filter="dissolve" transition="in">
                                      <p:cBhvr>
                                        <p:cTn id="11" dur="1750"/>
                                        <p:tgtEl>
                                          <p:spTgt spid="127"/>
                                        </p:tgtEl>
                                      </p:cBhvr>
                                    </p:animEffect>
                                  </p:childTnLst>
                                </p:cTn>
                              </p:par>
                            </p:childTnLst>
                          </p:cTn>
                        </p:par>
                        <p:par>
                          <p:cTn id="12" fill="hold">
                            <p:stCondLst>
                              <p:cond delay="3750"/>
                            </p:stCondLst>
                            <p:childTnLst>
                              <p:par>
                                <p:cTn id="13" presetClass="entr" nodeType="afterEffect" presetSubtype="8" presetID="22" grpId="3" fill="hold">
                                  <p:stCondLst>
                                    <p:cond delay="0"/>
                                  </p:stCondLst>
                                  <p:iterate type="el" backwards="0">
                                    <p:tmAbs val="0"/>
                                  </p:iterate>
                                  <p:childTnLst>
                                    <p:set>
                                      <p:cBhvr>
                                        <p:cTn id="14" fill="hold"/>
                                        <p:tgtEl>
                                          <p:spTgt spid="128"/>
                                        </p:tgtEl>
                                        <p:attrNameLst>
                                          <p:attrName>style.visibility</p:attrName>
                                        </p:attrNameLst>
                                      </p:cBhvr>
                                      <p:to>
                                        <p:strVal val="visible"/>
                                      </p:to>
                                    </p:set>
                                    <p:animEffect filter="wipe(left)" transition="in">
                                      <p:cBhvr>
                                        <p:cTn id="15" dur="1500"/>
                                        <p:tgtEl>
                                          <p:spTgt spid="1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6" grpId="1"/>
      <p:bldP build="whole" bldLvl="1" animBg="1" rev="0" advAuto="0" spid="127" grpId="2"/>
      <p:bldP build="whole" bldLvl="1" animBg="1" rev="0" advAuto="0" spid="128" grpId="3"/>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Study Synopsis"/>
          <p:cNvSpPr txBox="1"/>
          <p:nvPr>
            <p:ph type="title" idx="4294967295"/>
          </p:nvPr>
        </p:nvSpPr>
        <p:spPr>
          <a:xfrm>
            <a:off x="8863" y="535930"/>
            <a:ext cx="24366274" cy="1910226"/>
          </a:xfrm>
          <a:prstGeom prst="rect">
            <a:avLst/>
          </a:prstGeom>
          <a:effectLst>
            <a:outerShdw sx="100000" sy="100000" kx="0" ky="0" algn="b" rotWithShape="0" blurRad="25400" dist="38100" dir="2700000">
              <a:srgbClr val="000000">
                <a:alpha val="75000"/>
              </a:srgbClr>
            </a:outerShdw>
          </a:effectLst>
        </p:spPr>
        <p:txBody>
          <a:bodyPr>
            <a:noAutofit/>
          </a:bodyPr>
          <a:lstStyle>
            <a:lvl1pPr defTabSz="584200">
              <a:defRPr sz="9000">
                <a:solidFill>
                  <a:srgbClr val="941100"/>
                </a:solidFill>
                <a:latin typeface="Arial Black"/>
                <a:ea typeface="Arial Black"/>
                <a:cs typeface="Arial Black"/>
                <a:sym typeface="Arial Black"/>
              </a:defRPr>
            </a:lvl1pPr>
          </a:lstStyle>
          <a:p>
            <a:pPr/>
            <a:r>
              <a:t>Study Synopsis</a:t>
            </a:r>
          </a:p>
        </p:txBody>
      </p:sp>
      <p:sp>
        <p:nvSpPr>
          <p:cNvPr id="131" name="Jews and Gentiles were separated by the Law of Moses."/>
          <p:cNvSpPr txBox="1"/>
          <p:nvPr>
            <p:ph type="body" sz="quarter" idx="4294967295"/>
          </p:nvPr>
        </p:nvSpPr>
        <p:spPr>
          <a:xfrm>
            <a:off x="1117600" y="2565400"/>
            <a:ext cx="12012217" cy="1910226"/>
          </a:xfrm>
          <a:prstGeom prst="rect">
            <a:avLst/>
          </a:prstGeom>
        </p:spPr>
        <p:txBody>
          <a:bodyPr anchor="t">
            <a:noAutofit/>
          </a:bodyPr>
          <a:lstStyle>
            <a:lvl1pPr marL="571500" indent="-571500" defTabSz="584200">
              <a:spcBef>
                <a:spcPts val="800"/>
              </a:spcBef>
              <a:buClr>
                <a:srgbClr val="FF2600"/>
              </a:buClr>
              <a:buSzPct val="100000"/>
              <a:defRPr b="1" sz="5000">
                <a:effectLst>
                  <a:outerShdw sx="100000" sy="100000" kx="0" ky="0" algn="b" rotWithShape="0" blurRad="12700" dist="12700" dir="2400000">
                    <a:srgbClr val="000000"/>
                  </a:outerShdw>
                </a:effectLst>
                <a:latin typeface="Tahoma"/>
                <a:ea typeface="Tahoma"/>
                <a:cs typeface="Tahoma"/>
                <a:sym typeface="Tahoma"/>
              </a:defRPr>
            </a:lvl1pPr>
          </a:lstStyle>
          <a:p>
            <a:pPr/>
            <a:r>
              <a:t>Jews and Gentiles were separated by the Law of Moses.</a:t>
            </a:r>
          </a:p>
        </p:txBody>
      </p:sp>
      <p:sp>
        <p:nvSpPr>
          <p:cNvPr id="132" name="Text: Ephesians 2:11-22"/>
          <p:cNvSpPr txBox="1"/>
          <p:nvPr/>
        </p:nvSpPr>
        <p:spPr>
          <a:xfrm>
            <a:off x="297031" y="237066"/>
            <a:ext cx="6106974"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Text: Ephesians 2:11-22</a:t>
            </a:r>
          </a:p>
        </p:txBody>
      </p:sp>
      <p:sp>
        <p:nvSpPr>
          <p:cNvPr id="133" name="God the Father does for sinners what He did for Jesus Christ – raises them from the dead and seats them in the heavenly places."/>
          <p:cNvSpPr txBox="1"/>
          <p:nvPr/>
        </p:nvSpPr>
        <p:spPr>
          <a:xfrm>
            <a:off x="1100666" y="4594869"/>
            <a:ext cx="12341426" cy="323856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500" indent="-571500" algn="l" defTabSz="584200">
              <a:spcBef>
                <a:spcPts val="800"/>
              </a:spcBef>
              <a:buClr>
                <a:srgbClr val="FF2600"/>
              </a:buClr>
              <a:buSzPct val="100000"/>
              <a:buChar char="•"/>
              <a:defRPr sz="5000">
                <a:effectLst>
                  <a:outerShdw sx="100000" sy="100000" kx="0" ky="0" algn="b" rotWithShape="0" blurRad="12700" dist="12700" dir="2400000">
                    <a:srgbClr val="000000"/>
                  </a:outerShdw>
                </a:effectLst>
                <a:latin typeface="Tahoma"/>
                <a:ea typeface="Tahoma"/>
                <a:cs typeface="Tahoma"/>
                <a:sym typeface="Tahoma"/>
              </a:defRPr>
            </a:lvl1pPr>
          </a:lstStyle>
          <a:p>
            <a:pPr/>
            <a:r>
              <a:t>God the Father does for sinners what He did for Jesus Christ – raises them from the dead and seats them in the heavenly places.</a:t>
            </a:r>
          </a:p>
        </p:txBody>
      </p:sp>
      <p:sp>
        <p:nvSpPr>
          <p:cNvPr id="134" name="The sacrificial death of Jesus accomplished reconciliation, both vertical and horizontal."/>
          <p:cNvSpPr txBox="1"/>
          <p:nvPr/>
        </p:nvSpPr>
        <p:spPr>
          <a:xfrm>
            <a:off x="1155302" y="8203546"/>
            <a:ext cx="13364967" cy="241280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500" indent="-571500" algn="l" defTabSz="584200">
              <a:spcBef>
                <a:spcPts val="800"/>
              </a:spcBef>
              <a:buClr>
                <a:srgbClr val="FF2600"/>
              </a:buClr>
              <a:buSzPct val="100000"/>
              <a:buChar char="•"/>
              <a:defRPr sz="5000">
                <a:effectLst>
                  <a:outerShdw sx="100000" sy="100000" kx="0" ky="0" algn="b" rotWithShape="0" blurRad="12700" dist="12700" dir="2400000">
                    <a:srgbClr val="000000"/>
                  </a:outerShdw>
                </a:effectLst>
                <a:latin typeface="Tahoma"/>
                <a:ea typeface="Tahoma"/>
                <a:cs typeface="Tahoma"/>
                <a:sym typeface="Tahoma"/>
              </a:defRPr>
            </a:lvl1pPr>
          </a:lstStyle>
          <a:p>
            <a:pPr/>
            <a:r>
              <a:t>The sacrificial death of Jesus accomplished reconciliation, both vertical and horizontal.</a:t>
            </a:r>
          </a:p>
        </p:txBody>
      </p:sp>
      <p:sp>
        <p:nvSpPr>
          <p:cNvPr id="135" name="Strangers and aliens in the past, Gentile Christians now enjoy the same blessings as Jewish Christians."/>
          <p:cNvSpPr txBox="1"/>
          <p:nvPr/>
        </p:nvSpPr>
        <p:spPr>
          <a:xfrm>
            <a:off x="1134533" y="10986459"/>
            <a:ext cx="12940706" cy="241280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500" indent="-571500" algn="l" defTabSz="584200">
              <a:spcBef>
                <a:spcPts val="800"/>
              </a:spcBef>
              <a:buClr>
                <a:srgbClr val="FF2600"/>
              </a:buClr>
              <a:buSzPct val="100000"/>
              <a:buChar char="•"/>
              <a:defRPr sz="5000">
                <a:effectLst>
                  <a:outerShdw sx="100000" sy="100000" kx="0" ky="0" algn="b" rotWithShape="0" blurRad="12700" dist="12700" dir="2400000">
                    <a:srgbClr val="000000"/>
                  </a:outerShdw>
                </a:effectLst>
                <a:latin typeface="Tahoma"/>
                <a:ea typeface="Tahoma"/>
                <a:cs typeface="Tahoma"/>
                <a:sym typeface="Tahoma"/>
              </a:defRPr>
            </a:lvl1pPr>
          </a:lstStyle>
          <a:p>
            <a:pPr/>
            <a:r>
              <a:t>Strangers and aliens in the past, Gentile Christians now enjoy the same blessings as Jewish Christians.</a:t>
            </a:r>
          </a:p>
        </p:txBody>
      </p:sp>
      <p:sp>
        <p:nvSpPr>
          <p:cNvPr id="136" name="Division of the text:…"/>
          <p:cNvSpPr txBox="1"/>
          <p:nvPr/>
        </p:nvSpPr>
        <p:spPr>
          <a:xfrm>
            <a:off x="14830310" y="4468283"/>
            <a:ext cx="9099249" cy="5524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5300">
                <a:solidFill>
                  <a:srgbClr val="0433FF"/>
                </a:solidFill>
                <a:effectLst>
                  <a:outerShdw sx="100000" sy="100000" kx="0" ky="0" algn="b" rotWithShape="0" blurRad="12700" dist="25400" dir="2400000">
                    <a:srgbClr val="000000"/>
                  </a:outerShdw>
                </a:effectLst>
                <a:latin typeface="Georgia"/>
                <a:ea typeface="Georgia"/>
                <a:cs typeface="Georgia"/>
                <a:sym typeface="Georgia"/>
              </a:defRPr>
            </a:pPr>
            <a:r>
              <a:t>Division of the text:</a:t>
            </a:r>
          </a:p>
          <a:p>
            <a:pPr algn="l">
              <a:defRPr sz="5300">
                <a:effectLst>
                  <a:outerShdw sx="100000" sy="100000" kx="0" ky="0" algn="b" rotWithShape="0" blurRad="12700" dist="25400" dir="2400000">
                    <a:srgbClr val="000000"/>
                  </a:outerShdw>
                </a:effectLst>
                <a:latin typeface="Georgia"/>
                <a:ea typeface="Georgia"/>
                <a:cs typeface="Georgia"/>
                <a:sym typeface="Georgia"/>
              </a:defRPr>
            </a:pPr>
          </a:p>
          <a:p>
            <a:pPr algn="l">
              <a:defRPr sz="5300">
                <a:effectLst>
                  <a:outerShdw sx="100000" sy="100000" kx="0" ky="0" algn="b" rotWithShape="0" blurRad="12700" dist="25400" dir="2400000">
                    <a:srgbClr val="000000"/>
                  </a:outerShdw>
                </a:effectLst>
                <a:latin typeface="Georgia"/>
                <a:ea typeface="Georgia"/>
                <a:cs typeface="Georgia"/>
                <a:sym typeface="Georgia"/>
              </a:defRPr>
            </a:pPr>
            <a:r>
              <a:rPr>
                <a:solidFill>
                  <a:srgbClr val="941100"/>
                </a:solidFill>
              </a:rPr>
              <a:t>2:11-12</a:t>
            </a:r>
            <a:r>
              <a:t>        </a:t>
            </a:r>
            <a:r>
              <a:rPr>
                <a:solidFill>
                  <a:srgbClr val="008F00"/>
                </a:solidFill>
              </a:rPr>
              <a:t>“At one time”</a:t>
            </a:r>
          </a:p>
          <a:p>
            <a:pPr algn="l">
              <a:defRPr sz="5300">
                <a:effectLst>
                  <a:outerShdw sx="100000" sy="100000" kx="0" ky="0" algn="b" rotWithShape="0" blurRad="12700" dist="25400" dir="2400000">
                    <a:srgbClr val="000000"/>
                  </a:outerShdw>
                </a:effectLst>
                <a:latin typeface="Georgia"/>
                <a:ea typeface="Georgia"/>
                <a:cs typeface="Georgia"/>
                <a:sym typeface="Georgia"/>
              </a:defRPr>
            </a:pPr>
          </a:p>
          <a:p>
            <a:pPr algn="l">
              <a:defRPr sz="5300">
                <a:effectLst>
                  <a:outerShdw sx="100000" sy="100000" kx="0" ky="0" algn="b" rotWithShape="0" blurRad="12700" dist="25400" dir="2400000">
                    <a:srgbClr val="000000"/>
                  </a:outerShdw>
                </a:effectLst>
                <a:latin typeface="Georgia"/>
                <a:ea typeface="Georgia"/>
                <a:cs typeface="Georgia"/>
                <a:sym typeface="Georgia"/>
              </a:defRPr>
            </a:pPr>
            <a:r>
              <a:rPr>
                <a:solidFill>
                  <a:srgbClr val="941100"/>
                </a:solidFill>
              </a:rPr>
              <a:t>2:13-18 </a:t>
            </a:r>
            <a:r>
              <a:t>       </a:t>
            </a:r>
            <a:r>
              <a:rPr>
                <a:solidFill>
                  <a:srgbClr val="008F00"/>
                </a:solidFill>
              </a:rPr>
              <a:t>“But now”</a:t>
            </a:r>
            <a:endParaRPr>
              <a:solidFill>
                <a:srgbClr val="008F00"/>
              </a:solidFill>
            </a:endParaRPr>
          </a:p>
          <a:p>
            <a:pPr algn="l">
              <a:defRPr sz="5300">
                <a:effectLst>
                  <a:outerShdw sx="100000" sy="100000" kx="0" ky="0" algn="b" rotWithShape="0" blurRad="12700" dist="25400" dir="2400000">
                    <a:srgbClr val="000000"/>
                  </a:outerShdw>
                </a:effectLst>
                <a:latin typeface="Georgia"/>
                <a:ea typeface="Georgia"/>
                <a:cs typeface="Georgia"/>
                <a:sym typeface="Georgia"/>
              </a:defRPr>
            </a:pPr>
          </a:p>
          <a:p>
            <a:pPr algn="l">
              <a:defRPr sz="5300">
                <a:effectLst>
                  <a:outerShdw sx="100000" sy="100000" kx="0" ky="0" algn="b" rotWithShape="0" blurRad="12700" dist="25400" dir="2400000">
                    <a:srgbClr val="000000"/>
                  </a:outerShdw>
                </a:effectLst>
                <a:latin typeface="Georgia"/>
                <a:ea typeface="Georgia"/>
                <a:cs typeface="Georgia"/>
                <a:sym typeface="Georgia"/>
              </a:defRPr>
            </a:pPr>
            <a:r>
              <a:rPr>
                <a:solidFill>
                  <a:srgbClr val="941100"/>
                </a:solidFill>
              </a:rPr>
              <a:t>2:19-22 </a:t>
            </a:r>
            <a:r>
              <a:t>       </a:t>
            </a:r>
            <a:r>
              <a:rPr>
                <a:solidFill>
                  <a:srgbClr val="008F00"/>
                </a:solidFill>
              </a:rPr>
              <a:t>“So then”</a:t>
            </a:r>
          </a:p>
        </p:txBody>
      </p:sp>
      <p:sp>
        <p:nvSpPr>
          <p:cNvPr id="137" name="Line"/>
          <p:cNvSpPr/>
          <p:nvPr/>
        </p:nvSpPr>
        <p:spPr>
          <a:xfrm flipV="1">
            <a:off x="14130622" y="3144638"/>
            <a:ext cx="11159" cy="10002442"/>
          </a:xfrm>
          <a:prstGeom prst="line">
            <a:avLst/>
          </a:prstGeom>
          <a:ln w="127000">
            <a:solidFill>
              <a:srgbClr val="945200"/>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0" presetID="19" grpId="1" fill="hold">
                                  <p:stCondLst>
                                    <p:cond delay="0"/>
                                  </p:stCondLst>
                                  <p:iterate type="lt" backwards="0">
                                    <p:tmAbs val="0"/>
                                  </p:iterate>
                                  <p:childTnLst>
                                    <p:set>
                                      <p:cBhvr>
                                        <p:cTn id="6" fill="hold"/>
                                        <p:tgtEl>
                                          <p:spTgt spid="130"/>
                                        </p:tgtEl>
                                        <p:attrNameLst>
                                          <p:attrName>style.visibility</p:attrName>
                                        </p:attrNameLst>
                                      </p:cBhvr>
                                      <p:to>
                                        <p:strVal val="visible"/>
                                      </p:to>
                                    </p:set>
                                    <p:anim calcmode="lin" valueType="num">
                                      <p:cBhvr>
                                        <p:cTn id="7" dur="1500" fill="hold"/>
                                        <p:tgtEl>
                                          <p:spTgt spid="130"/>
                                        </p:tgtEl>
                                        <p:attrNameLst>
                                          <p:attrName>ppt_w</p:attrName>
                                        </p:attrNameLst>
                                      </p:cBhvr>
                                      <p:tavLst>
                                        <p:tav tm="0" fmla="#ppt_w*sin(2.5*pi*$)">
                                          <p:val>
                                            <p:fltVal val="0"/>
                                          </p:val>
                                        </p:tav>
                                        <p:tav tm="100000">
                                          <p:val>
                                            <p:fltVal val="1"/>
                                          </p:val>
                                        </p:tav>
                                      </p:tavLst>
                                    </p:anim>
                                    <p:anim calcmode="lin" valueType="num">
                                      <p:cBhvr>
                                        <p:cTn id="8" dur="1500" fill="hold"/>
                                        <p:tgtEl>
                                          <p:spTgt spid="130"/>
                                        </p:tgtEl>
                                        <p:attrNameLst>
                                          <p:attrName>ppt_h</p:attrName>
                                        </p:attrNameLst>
                                      </p:cBhvr>
                                      <p:tavLst>
                                        <p:tav tm="0">
                                          <p:val>
                                            <p:strVal val="#ppt_h"/>
                                          </p:val>
                                        </p:tav>
                                        <p:tav tm="100000">
                                          <p:val>
                                            <p:strVal val="#ppt_h"/>
                                          </p:val>
                                        </p:tav>
                                      </p:tavLst>
                                    </p:anim>
                                  </p:childTnLst>
                                </p:cTn>
                              </p:par>
                            </p:childTnLst>
                          </p:cTn>
                        </p:par>
                        <p:par>
                          <p:cTn id="9" fill="hold">
                            <p:stCondLst>
                              <p:cond delay="1500"/>
                            </p:stCondLst>
                            <p:childTnLst>
                              <p:par>
                                <p:cTn id="10" presetClass="entr" nodeType="afterEffect" presetSubtype="8" presetID="22" grpId="2" fill="hold">
                                  <p:stCondLst>
                                    <p:cond delay="0"/>
                                  </p:stCondLst>
                                  <p:iterate type="el" backwards="0">
                                    <p:tmAbs val="0"/>
                                  </p:iterate>
                                  <p:childTnLst>
                                    <p:set>
                                      <p:cBhvr>
                                        <p:cTn id="11" fill="hold"/>
                                        <p:tgtEl>
                                          <p:spTgt spid="132"/>
                                        </p:tgtEl>
                                        <p:attrNameLst>
                                          <p:attrName>style.visibility</p:attrName>
                                        </p:attrNameLst>
                                      </p:cBhvr>
                                      <p:to>
                                        <p:strVal val="visible"/>
                                      </p:to>
                                    </p:set>
                                    <p:animEffect filter="wipe(left)" transition="in">
                                      <p:cBhvr>
                                        <p:cTn id="12" dur="1000"/>
                                        <p:tgtEl>
                                          <p:spTgt spid="132"/>
                                        </p:tgtEl>
                                      </p:cBhvr>
                                    </p:animEffect>
                                  </p:childTnLst>
                                </p:cTn>
                              </p:par>
                            </p:childTnLst>
                          </p:cTn>
                        </p:par>
                        <p:par>
                          <p:cTn id="13" fill="hold">
                            <p:stCondLst>
                              <p:cond delay="2500"/>
                            </p:stCondLst>
                            <p:childTnLst>
                              <p:par>
                                <p:cTn id="14" presetClass="entr" nodeType="afterEffect" presetSubtype="8" presetID="22" grpId="3" fill="hold">
                                  <p:stCondLst>
                                    <p:cond delay="0"/>
                                  </p:stCondLst>
                                  <p:iterate type="el" backwards="0">
                                    <p:tmAbs val="0"/>
                                  </p:iterate>
                                  <p:childTnLst>
                                    <p:set>
                                      <p:cBhvr>
                                        <p:cTn id="15" fill="hold"/>
                                        <p:tgtEl>
                                          <p:spTgt spid="131">
                                            <p:bg/>
                                          </p:spTgt>
                                        </p:tgtEl>
                                        <p:attrNameLst>
                                          <p:attrName>style.visibility</p:attrName>
                                        </p:attrNameLst>
                                      </p:cBhvr>
                                      <p:to>
                                        <p:strVal val="visible"/>
                                      </p:to>
                                    </p:set>
                                    <p:animEffect filter="wipe(left)" transition="in">
                                      <p:cBhvr>
                                        <p:cTn id="16" dur="500"/>
                                        <p:tgtEl>
                                          <p:spTgt spid="131">
                                            <p:bg/>
                                          </p:spTgt>
                                        </p:tgtEl>
                                      </p:cBhvr>
                                    </p:animEffect>
                                  </p:childTnLst>
                                </p:cTn>
                              </p:par>
                              <p:par>
                                <p:cTn id="17" presetClass="entr" nodeType="withEffect" presetSubtype="8" presetID="22" grpId="3" fill="hold">
                                  <p:stCondLst>
                                    <p:cond delay="0"/>
                                  </p:stCondLst>
                                  <p:iterate type="el" backwards="0">
                                    <p:tmAbs val="0"/>
                                  </p:iterate>
                                  <p:childTnLst>
                                    <p:set>
                                      <p:cBhvr>
                                        <p:cTn id="18" fill="hold"/>
                                        <p:tgtEl>
                                          <p:spTgt spid="131">
                                            <p:txEl>
                                              <p:pRg st="0" end="0"/>
                                            </p:txEl>
                                          </p:spTgt>
                                        </p:tgtEl>
                                        <p:attrNameLst>
                                          <p:attrName>style.visibility</p:attrName>
                                        </p:attrNameLst>
                                      </p:cBhvr>
                                      <p:to>
                                        <p:strVal val="visible"/>
                                      </p:to>
                                    </p:set>
                                    <p:animEffect filter="wipe(left)" transition="in">
                                      <p:cBhvr>
                                        <p:cTn id="19" dur="500"/>
                                        <p:tgtEl>
                                          <p:spTgt spid="131">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Class="entr" nodeType="clickEffect" presetSubtype="8" presetID="22" grpId="4" fill="hold">
                                  <p:stCondLst>
                                    <p:cond delay="0"/>
                                  </p:stCondLst>
                                  <p:iterate type="el" backwards="0">
                                    <p:tmAbs val="0"/>
                                  </p:iterate>
                                  <p:childTnLst>
                                    <p:set>
                                      <p:cBhvr>
                                        <p:cTn id="23" fill="hold"/>
                                        <p:tgtEl>
                                          <p:spTgt spid="133">
                                            <p:bg/>
                                          </p:spTgt>
                                        </p:tgtEl>
                                        <p:attrNameLst>
                                          <p:attrName>style.visibility</p:attrName>
                                        </p:attrNameLst>
                                      </p:cBhvr>
                                      <p:to>
                                        <p:strVal val="visible"/>
                                      </p:to>
                                    </p:set>
                                    <p:animEffect filter="wipe(left)" transition="in">
                                      <p:cBhvr>
                                        <p:cTn id="24" dur="500"/>
                                        <p:tgtEl>
                                          <p:spTgt spid="133">
                                            <p:bg/>
                                          </p:spTgt>
                                        </p:tgtEl>
                                      </p:cBhvr>
                                    </p:animEffect>
                                  </p:childTnLst>
                                </p:cTn>
                              </p:par>
                              <p:par>
                                <p:cTn id="25" presetClass="entr" nodeType="withEffect" presetSubtype="8" presetID="22" grpId="4" fill="hold">
                                  <p:stCondLst>
                                    <p:cond delay="0"/>
                                  </p:stCondLst>
                                  <p:iterate type="el" backwards="0">
                                    <p:tmAbs val="0"/>
                                  </p:iterate>
                                  <p:childTnLst>
                                    <p:set>
                                      <p:cBhvr>
                                        <p:cTn id="26" fill="hold"/>
                                        <p:tgtEl>
                                          <p:spTgt spid="133">
                                            <p:txEl>
                                              <p:pRg st="0" end="0"/>
                                            </p:txEl>
                                          </p:spTgt>
                                        </p:tgtEl>
                                        <p:attrNameLst>
                                          <p:attrName>style.visibility</p:attrName>
                                        </p:attrNameLst>
                                      </p:cBhvr>
                                      <p:to>
                                        <p:strVal val="visible"/>
                                      </p:to>
                                    </p:set>
                                    <p:animEffect filter="wipe(left)" transition="in">
                                      <p:cBhvr>
                                        <p:cTn id="27" dur="500"/>
                                        <p:tgtEl>
                                          <p:spTgt spid="13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Class="entr" nodeType="clickEffect" presetSubtype="8" presetID="22" grpId="5" fill="hold">
                                  <p:stCondLst>
                                    <p:cond delay="0"/>
                                  </p:stCondLst>
                                  <p:iterate type="el" backwards="0">
                                    <p:tmAbs val="0"/>
                                  </p:iterate>
                                  <p:childTnLst>
                                    <p:set>
                                      <p:cBhvr>
                                        <p:cTn id="31" fill="hold"/>
                                        <p:tgtEl>
                                          <p:spTgt spid="134">
                                            <p:bg/>
                                          </p:spTgt>
                                        </p:tgtEl>
                                        <p:attrNameLst>
                                          <p:attrName>style.visibility</p:attrName>
                                        </p:attrNameLst>
                                      </p:cBhvr>
                                      <p:to>
                                        <p:strVal val="visible"/>
                                      </p:to>
                                    </p:set>
                                    <p:animEffect filter="wipe(left)" transition="in">
                                      <p:cBhvr>
                                        <p:cTn id="32" dur="500"/>
                                        <p:tgtEl>
                                          <p:spTgt spid="134">
                                            <p:bg/>
                                          </p:spTgt>
                                        </p:tgtEl>
                                      </p:cBhvr>
                                    </p:animEffect>
                                  </p:childTnLst>
                                </p:cTn>
                              </p:par>
                              <p:par>
                                <p:cTn id="33" presetClass="entr" nodeType="withEffect" presetSubtype="8" presetID="22" grpId="5" fill="hold">
                                  <p:stCondLst>
                                    <p:cond delay="0"/>
                                  </p:stCondLst>
                                  <p:iterate type="el" backwards="0">
                                    <p:tmAbs val="0"/>
                                  </p:iterate>
                                  <p:childTnLst>
                                    <p:set>
                                      <p:cBhvr>
                                        <p:cTn id="34" fill="hold"/>
                                        <p:tgtEl>
                                          <p:spTgt spid="134">
                                            <p:txEl>
                                              <p:pRg st="0" end="0"/>
                                            </p:txEl>
                                          </p:spTgt>
                                        </p:tgtEl>
                                        <p:attrNameLst>
                                          <p:attrName>style.visibility</p:attrName>
                                        </p:attrNameLst>
                                      </p:cBhvr>
                                      <p:to>
                                        <p:strVal val="visible"/>
                                      </p:to>
                                    </p:set>
                                    <p:animEffect filter="wipe(left)" transition="in">
                                      <p:cBhvr>
                                        <p:cTn id="35" dur="500"/>
                                        <p:tgtEl>
                                          <p:spTgt spid="134">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8" presetID="22" grpId="6" fill="hold">
                                  <p:stCondLst>
                                    <p:cond delay="0"/>
                                  </p:stCondLst>
                                  <p:iterate type="el" backwards="0">
                                    <p:tmAbs val="0"/>
                                  </p:iterate>
                                  <p:childTnLst>
                                    <p:set>
                                      <p:cBhvr>
                                        <p:cTn id="39" fill="hold"/>
                                        <p:tgtEl>
                                          <p:spTgt spid="135">
                                            <p:bg/>
                                          </p:spTgt>
                                        </p:tgtEl>
                                        <p:attrNameLst>
                                          <p:attrName>style.visibility</p:attrName>
                                        </p:attrNameLst>
                                      </p:cBhvr>
                                      <p:to>
                                        <p:strVal val="visible"/>
                                      </p:to>
                                    </p:set>
                                    <p:animEffect filter="wipe(left)" transition="in">
                                      <p:cBhvr>
                                        <p:cTn id="40" dur="500"/>
                                        <p:tgtEl>
                                          <p:spTgt spid="135">
                                            <p:bg/>
                                          </p:spTgt>
                                        </p:tgtEl>
                                      </p:cBhvr>
                                    </p:animEffect>
                                  </p:childTnLst>
                                </p:cTn>
                              </p:par>
                              <p:par>
                                <p:cTn id="41" presetClass="entr" nodeType="withEffect" presetSubtype="8" presetID="22" grpId="6" fill="hold">
                                  <p:stCondLst>
                                    <p:cond delay="0"/>
                                  </p:stCondLst>
                                  <p:iterate type="el" backwards="0">
                                    <p:tmAbs val="0"/>
                                  </p:iterate>
                                  <p:childTnLst>
                                    <p:set>
                                      <p:cBhvr>
                                        <p:cTn id="42" fill="hold"/>
                                        <p:tgtEl>
                                          <p:spTgt spid="135">
                                            <p:txEl>
                                              <p:pRg st="0" end="0"/>
                                            </p:txEl>
                                          </p:spTgt>
                                        </p:tgtEl>
                                        <p:attrNameLst>
                                          <p:attrName>style.visibility</p:attrName>
                                        </p:attrNameLst>
                                      </p:cBhvr>
                                      <p:to>
                                        <p:strVal val="visible"/>
                                      </p:to>
                                    </p:set>
                                    <p:animEffect filter="wipe(left)" transition="in">
                                      <p:cBhvr>
                                        <p:cTn id="43" dur="500"/>
                                        <p:tgtEl>
                                          <p:spTgt spid="135">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Class="entr" nodeType="clickEffect" presetSubtype="1" presetID="22" grpId="7" fill="hold">
                                  <p:stCondLst>
                                    <p:cond delay="0"/>
                                  </p:stCondLst>
                                  <p:iterate type="el" backwards="0">
                                    <p:tmAbs val="0"/>
                                  </p:iterate>
                                  <p:childTnLst>
                                    <p:set>
                                      <p:cBhvr>
                                        <p:cTn id="47" fill="hold"/>
                                        <p:tgtEl>
                                          <p:spTgt spid="137"/>
                                        </p:tgtEl>
                                        <p:attrNameLst>
                                          <p:attrName>style.visibility</p:attrName>
                                        </p:attrNameLst>
                                      </p:cBhvr>
                                      <p:to>
                                        <p:strVal val="visible"/>
                                      </p:to>
                                    </p:set>
                                    <p:animEffect filter="wipe(up)" transition="in">
                                      <p:cBhvr>
                                        <p:cTn id="48" dur="1000"/>
                                        <p:tgtEl>
                                          <p:spTgt spid="137"/>
                                        </p:tgtEl>
                                      </p:cBhvr>
                                    </p:animEffect>
                                  </p:childTnLst>
                                </p:cTn>
                              </p:par>
                            </p:childTnLst>
                          </p:cTn>
                        </p:par>
                        <p:par>
                          <p:cTn id="49" fill="hold">
                            <p:stCondLst>
                              <p:cond delay="1000"/>
                            </p:stCondLst>
                            <p:childTnLst>
                              <p:par>
                                <p:cTn id="50" presetClass="entr" nodeType="afterEffect" presetSubtype="16" presetID="23" grpId="8" fill="hold">
                                  <p:stCondLst>
                                    <p:cond delay="0"/>
                                  </p:stCondLst>
                                  <p:iterate type="el" backwards="0">
                                    <p:tmAbs val="0"/>
                                  </p:iterate>
                                  <p:childTnLst>
                                    <p:set>
                                      <p:cBhvr>
                                        <p:cTn id="51" fill="hold"/>
                                        <p:tgtEl>
                                          <p:spTgt spid="136"/>
                                        </p:tgtEl>
                                        <p:attrNameLst>
                                          <p:attrName>style.visibility</p:attrName>
                                        </p:attrNameLst>
                                      </p:cBhvr>
                                      <p:to>
                                        <p:strVal val="visible"/>
                                      </p:to>
                                    </p:set>
                                    <p:anim calcmode="lin" valueType="num">
                                      <p:cBhvr>
                                        <p:cTn id="52" dur="750" fill="hold"/>
                                        <p:tgtEl>
                                          <p:spTgt spid="136"/>
                                        </p:tgtEl>
                                        <p:attrNameLst>
                                          <p:attrName>ppt_w</p:attrName>
                                        </p:attrNameLst>
                                      </p:cBhvr>
                                      <p:tavLst>
                                        <p:tav tm="0">
                                          <p:val>
                                            <p:fltVal val="0"/>
                                          </p:val>
                                        </p:tav>
                                        <p:tav tm="100000">
                                          <p:val>
                                            <p:strVal val="#ppt_w"/>
                                          </p:val>
                                        </p:tav>
                                      </p:tavLst>
                                    </p:anim>
                                    <p:anim calcmode="lin" valueType="num">
                                      <p:cBhvr>
                                        <p:cTn id="53" dur="750" fill="hold"/>
                                        <p:tgtEl>
                                          <p:spTgt spid="13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5" grpId="6"/>
      <p:bldP build="p" bldLvl="5" animBg="1" rev="0" advAuto="0" spid="131" grpId="3"/>
      <p:bldP build="p" bldLvl="5" animBg="1" rev="0" advAuto="0" spid="133" grpId="4"/>
      <p:bldP build="whole" bldLvl="1" animBg="1" rev="0" advAuto="0" spid="132" grpId="2"/>
      <p:bldP build="whole" bldLvl="1" animBg="1" rev="0" advAuto="0" spid="137" grpId="7"/>
      <p:bldP build="p" bldLvl="5" animBg="1" rev="0" advAuto="0" spid="134" grpId="5"/>
      <p:bldP build="whole" bldLvl="1" animBg="1" rev="0" advAuto="0" spid="130" grpId="1"/>
      <p:bldP build="whole" bldLvl="1" animBg="1" rev="0" advAuto="0" spid="136" grpId="8"/>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3 Blessed be the God and Father of our Lord Jesus Christ, who has blessed us in Christ with every spiritual blessing in the heavenly places, 4 even as he chose us in him before the foundation of the world, that we should be holy and blameless before him. In love 5 he predestined us for adoption to himself as sons through Jesus Christ, according to the purpose of his will, 6 to the praise of his glorious grace, with which he has blessed us in the Beloved. 7 In him we have redemption through his blood, the forgiveness of our trespasses, according to the riches of his grace, 8 which he lavished upon us, in all wisdom and insight 9 making known to us the mystery of his will, according to his purpose, which he set forth in Christ 10 as a plan for the fullness of time, to unite all things in him, things in heaven and things on earth. 11 In him we have obtained an inheritance, having been predestined according to the purpose of him who works all things according to the counsel of his will, 12 so that we who were the first to hope in Christ might be to the praise of his glory.…"/>
          <p:cNvSpPr txBox="1"/>
          <p:nvPr>
            <p:ph type="body" idx="4294967295"/>
          </p:nvPr>
        </p:nvSpPr>
        <p:spPr>
          <a:xfrm>
            <a:off x="688478" y="2516419"/>
            <a:ext cx="23397569" cy="10791495"/>
          </a:xfrm>
          <a:prstGeom prst="rect">
            <a:avLst/>
          </a:prstGeom>
        </p:spPr>
        <p:txBody>
          <a:bodyPr anchor="t">
            <a:noAutofit/>
          </a:bodyPr>
          <a:lstStyle/>
          <a:p>
            <a:pPr marL="0" indent="0" algn="ctr" defTabSz="584200">
              <a:spcBef>
                <a:spcPts val="800"/>
              </a:spcBef>
              <a:buClr>
                <a:srgbClr val="FF2600"/>
              </a:buClr>
              <a:buSzTx/>
              <a:buNone/>
              <a:defRPr b="1" sz="45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3</a:t>
            </a:r>
            <a:r>
              <a:t> Blessed be the God and Father of our Lord Jesus Christ, who has blessed </a:t>
            </a:r>
            <a:r>
              <a:rPr u="sng">
                <a:solidFill>
                  <a:srgbClr val="941100"/>
                </a:solidFill>
              </a:rPr>
              <a:t>us</a:t>
            </a:r>
            <a:r>
              <a:t> in Christ with every spiritual blessing in the heavenly places, </a:t>
            </a:r>
            <a:r>
              <a:rPr baseline="31999">
                <a:solidFill>
                  <a:srgbClr val="0433FF"/>
                </a:solidFill>
              </a:rPr>
              <a:t>4</a:t>
            </a:r>
            <a:r>
              <a:t> even as he chose </a:t>
            </a:r>
            <a:r>
              <a:rPr u="sng">
                <a:solidFill>
                  <a:srgbClr val="941100"/>
                </a:solidFill>
              </a:rPr>
              <a:t>us</a:t>
            </a:r>
            <a:r>
              <a:t> in him before the foundation of the world, that </a:t>
            </a:r>
            <a:r>
              <a:rPr u="sng">
                <a:solidFill>
                  <a:srgbClr val="941100"/>
                </a:solidFill>
              </a:rPr>
              <a:t>we</a:t>
            </a:r>
            <a:r>
              <a:t> should be holy and blameless before him. In love </a:t>
            </a:r>
            <a:r>
              <a:rPr baseline="31999">
                <a:solidFill>
                  <a:srgbClr val="0433FF"/>
                </a:solidFill>
              </a:rPr>
              <a:t>5</a:t>
            </a:r>
            <a:r>
              <a:t> he predestined </a:t>
            </a:r>
            <a:r>
              <a:rPr u="sng">
                <a:solidFill>
                  <a:srgbClr val="941100"/>
                </a:solidFill>
              </a:rPr>
              <a:t>us</a:t>
            </a:r>
            <a:r>
              <a:t> for adoption to himself as sons through Jesus Christ, according to the purpose of his will, </a:t>
            </a:r>
            <a:r>
              <a:rPr baseline="31999">
                <a:solidFill>
                  <a:srgbClr val="0433FF"/>
                </a:solidFill>
              </a:rPr>
              <a:t>6</a:t>
            </a:r>
            <a:r>
              <a:t> to the praise of his glorious grace, with which he has blessed </a:t>
            </a:r>
            <a:r>
              <a:rPr u="sng">
                <a:solidFill>
                  <a:srgbClr val="941100"/>
                </a:solidFill>
              </a:rPr>
              <a:t>us</a:t>
            </a:r>
            <a:r>
              <a:t> in the Beloved. </a:t>
            </a:r>
            <a:r>
              <a:rPr baseline="31999">
                <a:solidFill>
                  <a:srgbClr val="0433FF"/>
                </a:solidFill>
              </a:rPr>
              <a:t>7</a:t>
            </a:r>
            <a:r>
              <a:t> In him </a:t>
            </a:r>
            <a:r>
              <a:rPr u="sng">
                <a:solidFill>
                  <a:srgbClr val="941100"/>
                </a:solidFill>
              </a:rPr>
              <a:t>we</a:t>
            </a:r>
            <a:r>
              <a:t> have redemption through his blood, the forgiveness of our trespasses, according to the riches of his grace, </a:t>
            </a:r>
            <a:r>
              <a:rPr baseline="31999">
                <a:solidFill>
                  <a:srgbClr val="0433FF"/>
                </a:solidFill>
              </a:rPr>
              <a:t>8</a:t>
            </a:r>
            <a:r>
              <a:t> which he lavished upon </a:t>
            </a:r>
            <a:r>
              <a:rPr u="sng">
                <a:solidFill>
                  <a:srgbClr val="941100"/>
                </a:solidFill>
              </a:rPr>
              <a:t>us</a:t>
            </a:r>
            <a:r>
              <a:t>, in all wisdom and insight </a:t>
            </a:r>
            <a:r>
              <a:rPr baseline="31999">
                <a:solidFill>
                  <a:srgbClr val="0433FF"/>
                </a:solidFill>
              </a:rPr>
              <a:t>9</a:t>
            </a:r>
            <a:r>
              <a:t> making known to </a:t>
            </a:r>
            <a:r>
              <a:rPr u="sng">
                <a:solidFill>
                  <a:srgbClr val="941100"/>
                </a:solidFill>
              </a:rPr>
              <a:t>us</a:t>
            </a:r>
            <a:r>
              <a:t> the mystery of his will, according to his purpose, which he set forth in Christ </a:t>
            </a:r>
            <a:r>
              <a:rPr baseline="31999">
                <a:solidFill>
                  <a:srgbClr val="0433FF"/>
                </a:solidFill>
              </a:rPr>
              <a:t>10</a:t>
            </a:r>
            <a:r>
              <a:t> as a plan for the fullness of time, to unite all things in him, things in heaven and things on earth. </a:t>
            </a:r>
            <a:r>
              <a:rPr baseline="31999">
                <a:solidFill>
                  <a:srgbClr val="0433FF"/>
                </a:solidFill>
              </a:rPr>
              <a:t>11</a:t>
            </a:r>
            <a:r>
              <a:t> In him </a:t>
            </a:r>
            <a:r>
              <a:rPr u="sng">
                <a:solidFill>
                  <a:srgbClr val="941100"/>
                </a:solidFill>
              </a:rPr>
              <a:t>we</a:t>
            </a:r>
            <a:r>
              <a:t> have obtained an inheritance, having been predestined according to the purpose of him who works all things according to the counsel of his will, </a:t>
            </a:r>
            <a:r>
              <a:rPr baseline="31999">
                <a:solidFill>
                  <a:srgbClr val="0433FF"/>
                </a:solidFill>
              </a:rPr>
              <a:t>12</a:t>
            </a:r>
            <a:r>
              <a:t> so that </a:t>
            </a:r>
            <a:r>
              <a:rPr u="sng">
                <a:solidFill>
                  <a:srgbClr val="941100"/>
                </a:solidFill>
              </a:rPr>
              <a:t>we</a:t>
            </a:r>
            <a:r>
              <a:t> who were the first to hope in Christ might be to the praise of his glory.</a:t>
            </a:r>
          </a:p>
          <a:p>
            <a:pPr marL="0" indent="0" algn="ctr" defTabSz="584200">
              <a:spcBef>
                <a:spcPts val="800"/>
              </a:spcBef>
              <a:buClr>
                <a:srgbClr val="FF2600"/>
              </a:buClr>
              <a:buSzTx/>
              <a:buNone/>
              <a:defRPr b="1" sz="4500">
                <a:solidFill>
                  <a:srgbClr val="0433FF"/>
                </a:solidFill>
                <a:effectLst>
                  <a:outerShdw sx="100000" sy="100000" kx="0" ky="0" algn="b" rotWithShape="0" blurRad="12700" dist="12700" dir="2400000">
                    <a:srgbClr val="000000"/>
                  </a:outerShdw>
                </a:effectLst>
                <a:latin typeface="Tahoma"/>
                <a:ea typeface="Tahoma"/>
                <a:cs typeface="Tahoma"/>
                <a:sym typeface="Tahoma"/>
              </a:defRPr>
            </a:pPr>
            <a:r>
              <a:t>— Ephesians 1:3–12; ESV</a:t>
            </a:r>
          </a:p>
        </p:txBody>
      </p:sp>
      <p:sp>
        <p:nvSpPr>
          <p:cNvPr id="140" name="First-person Pronouns"/>
          <p:cNvSpPr txBox="1"/>
          <p:nvPr>
            <p:ph type="title" idx="4294967295"/>
          </p:nvPr>
        </p:nvSpPr>
        <p:spPr>
          <a:xfrm>
            <a:off x="8863" y="82054"/>
            <a:ext cx="24366274" cy="1910226"/>
          </a:xfrm>
          <a:prstGeom prst="rect">
            <a:avLst/>
          </a:prstGeom>
          <a:effectLst>
            <a:outerShdw sx="100000" sy="100000" kx="0" ky="0" algn="b" rotWithShape="0" blurRad="25400" dist="38100" dir="2700000">
              <a:srgbClr val="000000">
                <a:alpha val="75000"/>
              </a:srgbClr>
            </a:outerShdw>
          </a:effectLst>
        </p:spPr>
        <p:txBody>
          <a:bodyPr>
            <a:noAutofit/>
          </a:bodyPr>
          <a:lstStyle>
            <a:lvl1pPr defTabSz="584200">
              <a:defRPr sz="9000">
                <a:solidFill>
                  <a:srgbClr val="941100"/>
                </a:solidFill>
                <a:latin typeface="Arial Black"/>
                <a:ea typeface="Arial Black"/>
                <a:cs typeface="Arial Black"/>
                <a:sym typeface="Arial Black"/>
              </a:defRPr>
            </a:lvl1pPr>
          </a:lstStyle>
          <a:p>
            <a:pPr/>
            <a:r>
              <a:t>First-person Pronouns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140"/>
                                        </p:tgtEl>
                                        <p:attrNameLst>
                                          <p:attrName>style.visibility</p:attrName>
                                        </p:attrNameLst>
                                      </p:cBhvr>
                                      <p:to>
                                        <p:strVal val="visible"/>
                                      </p:to>
                                    </p:set>
                                    <p:anim calcmode="lin" valueType="num">
                                      <p:cBhvr>
                                        <p:cTn id="7" dur="1500" fill="hold"/>
                                        <p:tgtEl>
                                          <p:spTgt spid="140"/>
                                        </p:tgtEl>
                                        <p:attrNameLst>
                                          <p:attrName>ppt_w</p:attrName>
                                        </p:attrNameLst>
                                      </p:cBhvr>
                                      <p:tavLst>
                                        <p:tav tm="0">
                                          <p:val>
                                            <p:fltVal val="0"/>
                                          </p:val>
                                        </p:tav>
                                        <p:tav tm="100000">
                                          <p:val>
                                            <p:strVal val="#ppt_w"/>
                                          </p:val>
                                        </p:tav>
                                      </p:tavLst>
                                    </p:anim>
                                    <p:anim calcmode="lin" valueType="num">
                                      <p:cBhvr>
                                        <p:cTn id="8" dur="1500" fill="hold"/>
                                        <p:tgtEl>
                                          <p:spTgt spid="140"/>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Class="entr" nodeType="afterEffect" presetSubtype="1" presetID="22" grpId="2" fill="hold">
                                  <p:stCondLst>
                                    <p:cond delay="0"/>
                                  </p:stCondLst>
                                  <p:iterate type="el" backwards="0">
                                    <p:tmAbs val="0"/>
                                  </p:iterate>
                                  <p:childTnLst>
                                    <p:set>
                                      <p:cBhvr>
                                        <p:cTn id="11" fill="hold"/>
                                        <p:tgtEl>
                                          <p:spTgt spid="139"/>
                                        </p:tgtEl>
                                        <p:attrNameLst>
                                          <p:attrName>style.visibility</p:attrName>
                                        </p:attrNameLst>
                                      </p:cBhvr>
                                      <p:to>
                                        <p:strVal val="visible"/>
                                      </p:to>
                                    </p:set>
                                    <p:animEffect filter="wipe(up)" transition="in">
                                      <p:cBhvr>
                                        <p:cTn id="12" dur="175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9" grpId="2"/>
      <p:bldP build="whole" bldLvl="1" animBg="1" rev="0" advAuto="0" spid="140"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13 In him you also, when you heard the word of truth, the gospel of your salvation, and believed in him, were sealed with the promised Holy Spirit, 14 who is the guarantee of our inheritance until we acquire possession of it, to the praise of his glory. 15 For this reason, because I have heard of your faith in the Lord Jesus and your love toward all the saints, 16 I do not cease to give thanks for you, remembering you in my prayers, 17 that the God of our Lord Jesus Christ, the Father of glory, may give you the Spirit of wisdom and of revelation in the knowledge of him, 18 having the eyes of your hearts enlightened, that you may know what is the hope to which he has called you, what are the riches of his glorious inheritance in the saints,…"/>
          <p:cNvSpPr txBox="1"/>
          <p:nvPr>
            <p:ph type="body" idx="4294967295"/>
          </p:nvPr>
        </p:nvSpPr>
        <p:spPr>
          <a:xfrm>
            <a:off x="493216" y="2847181"/>
            <a:ext cx="23397568" cy="9957925"/>
          </a:xfrm>
          <a:prstGeom prst="rect">
            <a:avLst/>
          </a:prstGeom>
        </p:spPr>
        <p:txBody>
          <a:bodyPr anchor="t">
            <a:noAutofit/>
          </a:bodyPr>
          <a:lstStyle/>
          <a:p>
            <a:pPr marL="0" indent="0" algn="ctr" defTabSz="584200">
              <a:spcBef>
                <a:spcPts val="800"/>
              </a:spcBef>
              <a:buClr>
                <a:srgbClr val="FF2600"/>
              </a:buClr>
              <a:buSzTx/>
              <a:buNone/>
              <a:defRPr b="1" sz="50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13</a:t>
            </a:r>
            <a:r>
              <a:t> In him </a:t>
            </a:r>
            <a:r>
              <a:rPr u="sng">
                <a:solidFill>
                  <a:srgbClr val="008F00"/>
                </a:solidFill>
              </a:rPr>
              <a:t>you</a:t>
            </a:r>
            <a:r>
              <a:t> also, when you heard the word of truth, the gospel of </a:t>
            </a:r>
            <a:r>
              <a:rPr u="sng">
                <a:solidFill>
                  <a:srgbClr val="008F00"/>
                </a:solidFill>
              </a:rPr>
              <a:t>your</a:t>
            </a:r>
            <a:r>
              <a:t> salvation, and believed in him, were sealed with the promised Holy Spirit, </a:t>
            </a:r>
            <a:r>
              <a:rPr baseline="31999">
                <a:solidFill>
                  <a:srgbClr val="0433FF"/>
                </a:solidFill>
              </a:rPr>
              <a:t>14</a:t>
            </a:r>
            <a:r>
              <a:t> who is the guarantee of </a:t>
            </a:r>
            <a:r>
              <a:rPr u="sng">
                <a:solidFill>
                  <a:srgbClr val="941100"/>
                </a:solidFill>
              </a:rPr>
              <a:t>our</a:t>
            </a:r>
            <a:r>
              <a:t> inheritance until </a:t>
            </a:r>
            <a:r>
              <a:rPr u="sng">
                <a:solidFill>
                  <a:srgbClr val="941100"/>
                </a:solidFill>
              </a:rPr>
              <a:t>we</a:t>
            </a:r>
            <a:r>
              <a:t> acquire possession of it, to the praise of his glory. </a:t>
            </a:r>
            <a:r>
              <a:rPr baseline="31999">
                <a:solidFill>
                  <a:srgbClr val="0433FF"/>
                </a:solidFill>
              </a:rPr>
              <a:t>15</a:t>
            </a:r>
            <a:r>
              <a:t> For this reason, because I have heard of </a:t>
            </a:r>
            <a:r>
              <a:rPr u="sng">
                <a:solidFill>
                  <a:srgbClr val="008F00"/>
                </a:solidFill>
              </a:rPr>
              <a:t>your</a:t>
            </a:r>
            <a:r>
              <a:t> faith in the Lord Jesus and </a:t>
            </a:r>
            <a:r>
              <a:rPr u="sng">
                <a:solidFill>
                  <a:srgbClr val="008F00"/>
                </a:solidFill>
              </a:rPr>
              <a:t>your</a:t>
            </a:r>
            <a:r>
              <a:t> love toward all the saints, </a:t>
            </a:r>
            <a:r>
              <a:rPr baseline="31999">
                <a:solidFill>
                  <a:srgbClr val="0433FF"/>
                </a:solidFill>
              </a:rPr>
              <a:t>16</a:t>
            </a:r>
            <a:r>
              <a:t> I do not cease to give thanks for </a:t>
            </a:r>
            <a:r>
              <a:rPr u="sng">
                <a:solidFill>
                  <a:srgbClr val="008F00"/>
                </a:solidFill>
              </a:rPr>
              <a:t>you</a:t>
            </a:r>
            <a:r>
              <a:t>, remembering </a:t>
            </a:r>
            <a:r>
              <a:rPr u="sng">
                <a:solidFill>
                  <a:srgbClr val="008F00"/>
                </a:solidFill>
              </a:rPr>
              <a:t>you</a:t>
            </a:r>
            <a:r>
              <a:t> in my prayers, </a:t>
            </a:r>
            <a:r>
              <a:rPr baseline="31999">
                <a:solidFill>
                  <a:srgbClr val="0433FF"/>
                </a:solidFill>
              </a:rPr>
              <a:t>17</a:t>
            </a:r>
            <a:r>
              <a:t> that the God of our Lord Jesus Christ, the Father of glory, may give </a:t>
            </a:r>
            <a:r>
              <a:rPr u="sng">
                <a:solidFill>
                  <a:srgbClr val="008F00"/>
                </a:solidFill>
              </a:rPr>
              <a:t>you</a:t>
            </a:r>
            <a:r>
              <a:t> the Spirit of wisdom and of revelation in the knowledge of him, </a:t>
            </a:r>
            <a:r>
              <a:rPr baseline="31999">
                <a:solidFill>
                  <a:srgbClr val="0433FF"/>
                </a:solidFill>
              </a:rPr>
              <a:t>18</a:t>
            </a:r>
            <a:r>
              <a:t> having the eyes of </a:t>
            </a:r>
            <a:r>
              <a:rPr u="sng">
                <a:solidFill>
                  <a:srgbClr val="008F00"/>
                </a:solidFill>
              </a:rPr>
              <a:t>your</a:t>
            </a:r>
            <a:r>
              <a:t> hearts enlightened, that </a:t>
            </a:r>
            <a:r>
              <a:rPr u="sng">
                <a:solidFill>
                  <a:srgbClr val="008F00"/>
                </a:solidFill>
              </a:rPr>
              <a:t>you</a:t>
            </a:r>
            <a:r>
              <a:t> may know what is the hope to which he has called </a:t>
            </a:r>
            <a:r>
              <a:rPr u="sng">
                <a:solidFill>
                  <a:srgbClr val="008F00"/>
                </a:solidFill>
              </a:rPr>
              <a:t>you</a:t>
            </a:r>
            <a:r>
              <a:t>, what are the riches of his glorious inheritance in the saints,</a:t>
            </a:r>
          </a:p>
          <a:p>
            <a:pPr marL="0" indent="0" algn="ctr" defTabSz="584200">
              <a:spcBef>
                <a:spcPts val="800"/>
              </a:spcBef>
              <a:buClr>
                <a:srgbClr val="FF2600"/>
              </a:buClr>
              <a:buSzTx/>
              <a:buNone/>
              <a:defRPr b="1" sz="5000">
                <a:solidFill>
                  <a:srgbClr val="0433FF"/>
                </a:solidFill>
                <a:effectLst>
                  <a:outerShdw sx="100000" sy="100000" kx="0" ky="0" algn="b" rotWithShape="0" blurRad="12700" dist="12700" dir="2400000">
                    <a:srgbClr val="000000"/>
                  </a:outerShdw>
                </a:effectLst>
                <a:latin typeface="Tahoma"/>
                <a:ea typeface="Tahoma"/>
                <a:cs typeface="Tahoma"/>
                <a:sym typeface="Tahoma"/>
              </a:defRPr>
            </a:pPr>
            <a:r>
              <a:t>— Ephesians 1:13–18; ESV</a:t>
            </a:r>
          </a:p>
        </p:txBody>
      </p:sp>
      <p:sp>
        <p:nvSpPr>
          <p:cNvPr id="143" name="Therefore remember that at one time you Gentiles in the flesh, called “the uncircumcision” by what is called the circumcision, which is made in the flesh by hands—…"/>
          <p:cNvSpPr txBox="1"/>
          <p:nvPr/>
        </p:nvSpPr>
        <p:spPr>
          <a:xfrm>
            <a:off x="2831355" y="4678461"/>
            <a:ext cx="18721290" cy="4879976"/>
          </a:xfrm>
          <a:prstGeom prst="rect">
            <a:avLst/>
          </a:prstGeom>
          <a:solidFill>
            <a:srgbClr val="FFD479"/>
          </a:solidFill>
          <a:ln w="12700">
            <a:miter lim="400000"/>
          </a:ln>
          <a:effectLst>
            <a:outerShdw sx="100000" sy="100000" kx="0" ky="0" algn="b" rotWithShape="0" blurRad="50800" dist="203200" dir="2700000">
              <a:srgbClr val="000000"/>
            </a:outerShdw>
          </a:effectLst>
          <a:extLst>
            <a:ext uri="{C572A759-6A51-4108-AA02-DFA0A04FC94B}">
              <ma14:wrappingTextBoxFlag xmlns:ma14="http://schemas.microsoft.com/office/mac/drawingml/2011/main" val="1"/>
            </a:ext>
          </a:extLst>
        </p:spPr>
        <p:txBody>
          <a:bodyPr lIns="50800" tIns="50800" rIns="50800" bIns="50800"/>
          <a:lstStyle/>
          <a:p>
            <a:pPr defTabSz="584200">
              <a:spcBef>
                <a:spcPts val="800"/>
              </a:spcBef>
              <a:buClr>
                <a:srgbClr val="FF2600"/>
              </a:buClr>
              <a:defRPr sz="5900">
                <a:effectLst>
                  <a:outerShdw sx="100000" sy="100000" kx="0" ky="0" algn="b" rotWithShape="0" blurRad="12700" dist="12700" dir="2400000">
                    <a:srgbClr val="000000"/>
                  </a:outerShdw>
                </a:effectLst>
                <a:latin typeface="Tahoma"/>
                <a:ea typeface="Tahoma"/>
                <a:cs typeface="Tahoma"/>
                <a:sym typeface="Tahoma"/>
              </a:defRPr>
            </a:pPr>
            <a:r>
              <a:t>Therefore remember that at one time </a:t>
            </a:r>
            <a:r>
              <a:rPr u="sng">
                <a:solidFill>
                  <a:srgbClr val="008F00"/>
                </a:solidFill>
              </a:rPr>
              <a:t>you Gentiles in the flesh</a:t>
            </a:r>
            <a:r>
              <a:t>, called “the uncircumcision” by what is called the circumcision, which is made in the flesh by hands—</a:t>
            </a:r>
          </a:p>
          <a:p>
            <a:pPr defTabSz="584200">
              <a:spcBef>
                <a:spcPts val="800"/>
              </a:spcBef>
              <a:buClr>
                <a:srgbClr val="FF2600"/>
              </a:buClr>
              <a:defRPr sz="5900">
                <a:solidFill>
                  <a:srgbClr val="0433FF"/>
                </a:solidFill>
                <a:effectLst>
                  <a:outerShdw sx="100000" sy="100000" kx="0" ky="0" algn="b" rotWithShape="0" blurRad="12700" dist="12700" dir="2400000">
                    <a:srgbClr val="000000"/>
                  </a:outerShdw>
                </a:effectLst>
                <a:latin typeface="Tahoma"/>
                <a:ea typeface="Tahoma"/>
                <a:cs typeface="Tahoma"/>
                <a:sym typeface="Tahoma"/>
              </a:defRPr>
            </a:pPr>
            <a:r>
              <a:t>— Ephesians 2:11; ESV</a:t>
            </a:r>
          </a:p>
        </p:txBody>
      </p:sp>
      <p:sp>
        <p:nvSpPr>
          <p:cNvPr id="144" name="Second-person Pronouns"/>
          <p:cNvSpPr txBox="1"/>
          <p:nvPr>
            <p:ph type="title" idx="4294967295"/>
          </p:nvPr>
        </p:nvSpPr>
        <p:spPr>
          <a:xfrm>
            <a:off x="8863" y="82054"/>
            <a:ext cx="24366274" cy="1910226"/>
          </a:xfrm>
          <a:prstGeom prst="rect">
            <a:avLst/>
          </a:prstGeom>
          <a:effectLst>
            <a:outerShdw sx="100000" sy="100000" kx="0" ky="0" algn="b" rotWithShape="0" blurRad="25400" dist="38100" dir="2700000">
              <a:srgbClr val="000000">
                <a:alpha val="75000"/>
              </a:srgbClr>
            </a:outerShdw>
          </a:effectLst>
        </p:spPr>
        <p:txBody>
          <a:bodyPr>
            <a:noAutofit/>
          </a:bodyPr>
          <a:lstStyle>
            <a:lvl1pPr defTabSz="584200">
              <a:defRPr sz="9000">
                <a:solidFill>
                  <a:srgbClr val="941100"/>
                </a:solidFill>
                <a:latin typeface="Arial Black"/>
                <a:ea typeface="Arial Black"/>
                <a:cs typeface="Arial Black"/>
                <a:sym typeface="Arial Black"/>
              </a:defRPr>
            </a:lvl1pPr>
          </a:lstStyle>
          <a:p>
            <a:pPr/>
            <a:r>
              <a:t>Second-person Pronouns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144"/>
                                        </p:tgtEl>
                                        <p:attrNameLst>
                                          <p:attrName>style.visibility</p:attrName>
                                        </p:attrNameLst>
                                      </p:cBhvr>
                                      <p:to>
                                        <p:strVal val="visible"/>
                                      </p:to>
                                    </p:set>
                                    <p:anim calcmode="lin" valueType="num">
                                      <p:cBhvr>
                                        <p:cTn id="7" dur="1500" fill="hold"/>
                                        <p:tgtEl>
                                          <p:spTgt spid="144"/>
                                        </p:tgtEl>
                                        <p:attrNameLst>
                                          <p:attrName>ppt_w</p:attrName>
                                        </p:attrNameLst>
                                      </p:cBhvr>
                                      <p:tavLst>
                                        <p:tav tm="0">
                                          <p:val>
                                            <p:fltVal val="0"/>
                                          </p:val>
                                        </p:tav>
                                        <p:tav tm="100000">
                                          <p:val>
                                            <p:strVal val="#ppt_w"/>
                                          </p:val>
                                        </p:tav>
                                      </p:tavLst>
                                    </p:anim>
                                    <p:anim calcmode="lin" valueType="num">
                                      <p:cBhvr>
                                        <p:cTn id="8" dur="1500" fill="hold"/>
                                        <p:tgtEl>
                                          <p:spTgt spid="144"/>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Class="entr" nodeType="afterEffect" presetSubtype="1" presetID="22" grpId="2" fill="hold">
                                  <p:stCondLst>
                                    <p:cond delay="0"/>
                                  </p:stCondLst>
                                  <p:iterate type="el" backwards="0">
                                    <p:tmAbs val="0"/>
                                  </p:iterate>
                                  <p:childTnLst>
                                    <p:set>
                                      <p:cBhvr>
                                        <p:cTn id="11" fill="hold"/>
                                        <p:tgtEl>
                                          <p:spTgt spid="142"/>
                                        </p:tgtEl>
                                        <p:attrNameLst>
                                          <p:attrName>style.visibility</p:attrName>
                                        </p:attrNameLst>
                                      </p:cBhvr>
                                      <p:to>
                                        <p:strVal val="visible"/>
                                      </p:to>
                                    </p:set>
                                    <p:animEffect filter="wipe(up)" transition="in">
                                      <p:cBhvr>
                                        <p:cTn id="12" dur="1000"/>
                                        <p:tgtEl>
                                          <p:spTgt spid="142"/>
                                        </p:tgtEl>
                                      </p:cBhvr>
                                    </p:animEffect>
                                  </p:childTnLst>
                                </p:cTn>
                              </p:par>
                            </p:childTnLst>
                          </p:cTn>
                        </p:par>
                      </p:childTnLst>
                    </p:cTn>
                  </p:par>
                  <p:par>
                    <p:cTn id="13" fill="hold">
                      <p:stCondLst>
                        <p:cond delay="indefinite"/>
                      </p:stCondLst>
                      <p:childTnLst>
                        <p:par>
                          <p:cTn id="14" fill="hold">
                            <p:stCondLst>
                              <p:cond delay="0"/>
                            </p:stCondLst>
                            <p:childTnLst>
                              <p:par>
                                <p:cTn id="15" presetClass="emph" nodeType="clickEffect" presetID="9" grpId="3" fill="hold">
                                  <p:stCondLst>
                                    <p:cond delay="0"/>
                                  </p:stCondLst>
                                  <p:childTnLst>
                                    <p:set>
                                      <p:cBhvr>
                                        <p:cTn id="16" dur="indefinite" fill="hold"/>
                                        <p:tgtEl>
                                          <p:spTgt spid="142"/>
                                        </p:tgtEl>
                                        <p:attrNameLst>
                                          <p:attrName>style.opacity</p:attrName>
                                        </p:attrNameLst>
                                      </p:cBhvr>
                                      <p:to>
                                        <p:strVal val="0.33"/>
                                      </p:to>
                                    </p:set>
                                    <p:animEffect filter="image" prLst="opacity: 0.33; ">
                                      <p:cBhvr>
                                        <p:cTn id="17" dur="indefinite" fill="hold"/>
                                        <p:tgtEl>
                                          <p:spTgt spid="142"/>
                                        </p:tgtEl>
                                      </p:cBhvr>
                                    </p:animEffect>
                                  </p:childTnLst>
                                </p:cTn>
                              </p:par>
                            </p:childTnLst>
                          </p:cTn>
                        </p:par>
                        <p:par>
                          <p:cTn id="18" fill="hold">
                            <p:stCondLst>
                              <p:cond delay="2250"/>
                            </p:stCondLst>
                            <p:childTnLst>
                              <p:par>
                                <p:cTn id="19" presetClass="entr" nodeType="afterEffect" presetSubtype="1" presetID="22" grpId="4" fill="hold">
                                  <p:stCondLst>
                                    <p:cond delay="0"/>
                                  </p:stCondLst>
                                  <p:iterate type="el" backwards="0">
                                    <p:tmAbs val="0"/>
                                  </p:iterate>
                                  <p:childTnLst>
                                    <p:set>
                                      <p:cBhvr>
                                        <p:cTn id="20" fill="hold"/>
                                        <p:tgtEl>
                                          <p:spTgt spid="143"/>
                                        </p:tgtEl>
                                        <p:attrNameLst>
                                          <p:attrName>style.visibility</p:attrName>
                                        </p:attrNameLst>
                                      </p:cBhvr>
                                      <p:to>
                                        <p:strVal val="visible"/>
                                      </p:to>
                                    </p:set>
                                    <p:animEffect filter="wipe(up)" transition="in">
                                      <p:cBhvr>
                                        <p:cTn id="21" dur="1000"/>
                                        <p:tgtEl>
                                          <p:spTgt spid="14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2" grpId="2"/>
      <p:bldP build="whole" bldLvl="1" animBg="1" rev="0" advAuto="0" spid="142" grpId="3"/>
      <p:bldP build="whole" bldLvl="1" animBg="1" rev="0" advAuto="0" spid="143" grpId="4"/>
      <p:bldP build="whole" bldLvl="1" animBg="1" rev="0" advAuto="0" spid="144"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Rectangle"/>
          <p:cNvSpPr/>
          <p:nvPr/>
        </p:nvSpPr>
        <p:spPr>
          <a:xfrm>
            <a:off x="3203475" y="2957909"/>
            <a:ext cx="1192710" cy="648891"/>
          </a:xfrm>
          <a:prstGeom prst="rect">
            <a:avLst/>
          </a:prstGeom>
          <a:solidFill>
            <a:srgbClr val="00FDFF"/>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47" name="A Mix of Pronouns"/>
          <p:cNvSpPr txBox="1"/>
          <p:nvPr>
            <p:ph type="title" idx="4294967295"/>
          </p:nvPr>
        </p:nvSpPr>
        <p:spPr>
          <a:xfrm>
            <a:off x="8863" y="82054"/>
            <a:ext cx="24366274" cy="1910226"/>
          </a:xfrm>
          <a:prstGeom prst="rect">
            <a:avLst/>
          </a:prstGeom>
          <a:effectLst>
            <a:outerShdw sx="100000" sy="100000" kx="0" ky="0" algn="b" rotWithShape="0" blurRad="25400" dist="38100" dir="2700000">
              <a:srgbClr val="000000">
                <a:alpha val="75000"/>
              </a:srgbClr>
            </a:outerShdw>
          </a:effectLst>
        </p:spPr>
        <p:txBody>
          <a:bodyPr>
            <a:noAutofit/>
          </a:bodyPr>
          <a:lstStyle>
            <a:lvl1pPr defTabSz="584200">
              <a:defRPr sz="9000">
                <a:solidFill>
                  <a:srgbClr val="941100"/>
                </a:solidFill>
                <a:latin typeface="Arial Black"/>
                <a:ea typeface="Arial Black"/>
                <a:cs typeface="Arial Black"/>
                <a:sym typeface="Arial Black"/>
              </a:defRPr>
            </a:lvl1pPr>
          </a:lstStyle>
          <a:p>
            <a:pPr/>
            <a:r>
              <a:t>A Mix of Pronouns</a:t>
            </a:r>
          </a:p>
        </p:txBody>
      </p:sp>
      <p:sp>
        <p:nvSpPr>
          <p:cNvPr id="148" name="Rectangle"/>
          <p:cNvSpPr/>
          <p:nvPr/>
        </p:nvSpPr>
        <p:spPr>
          <a:xfrm>
            <a:off x="17808475" y="2957909"/>
            <a:ext cx="1192710" cy="648891"/>
          </a:xfrm>
          <a:prstGeom prst="rect">
            <a:avLst/>
          </a:prstGeom>
          <a:solidFill>
            <a:srgbClr val="00FDFF"/>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49" name="Rectangle"/>
          <p:cNvSpPr/>
          <p:nvPr/>
        </p:nvSpPr>
        <p:spPr>
          <a:xfrm>
            <a:off x="22609075" y="7047309"/>
            <a:ext cx="1192710" cy="648891"/>
          </a:xfrm>
          <a:prstGeom prst="rect">
            <a:avLst/>
          </a:prstGeom>
          <a:solidFill>
            <a:srgbClr val="00FDFF"/>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50" name="Rectangle"/>
          <p:cNvSpPr/>
          <p:nvPr/>
        </p:nvSpPr>
        <p:spPr>
          <a:xfrm>
            <a:off x="16741675" y="9714309"/>
            <a:ext cx="1370510" cy="648891"/>
          </a:xfrm>
          <a:prstGeom prst="rect">
            <a:avLst/>
          </a:prstGeom>
          <a:solidFill>
            <a:srgbClr val="00FDFF"/>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51" name="Rectangle"/>
          <p:cNvSpPr/>
          <p:nvPr/>
        </p:nvSpPr>
        <p:spPr>
          <a:xfrm>
            <a:off x="2441475" y="9714309"/>
            <a:ext cx="1192710" cy="648891"/>
          </a:xfrm>
          <a:prstGeom prst="rect">
            <a:avLst/>
          </a:prstGeom>
          <a:solidFill>
            <a:srgbClr val="00FDFF"/>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52" name="Rectangle"/>
          <p:cNvSpPr/>
          <p:nvPr/>
        </p:nvSpPr>
        <p:spPr>
          <a:xfrm>
            <a:off x="638075" y="7047309"/>
            <a:ext cx="961233" cy="648891"/>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53" name="Rectangle"/>
          <p:cNvSpPr/>
          <p:nvPr/>
        </p:nvSpPr>
        <p:spPr>
          <a:xfrm>
            <a:off x="5438675" y="7047309"/>
            <a:ext cx="1090911" cy="648891"/>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54" name="Rectangle"/>
          <p:cNvSpPr/>
          <p:nvPr/>
        </p:nvSpPr>
        <p:spPr>
          <a:xfrm>
            <a:off x="11646544" y="7047309"/>
            <a:ext cx="665065" cy="648891"/>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55" name="Rectangle"/>
          <p:cNvSpPr/>
          <p:nvPr/>
        </p:nvSpPr>
        <p:spPr>
          <a:xfrm>
            <a:off x="10249544" y="7707709"/>
            <a:ext cx="773412" cy="648891"/>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56" name="Rectangle"/>
          <p:cNvSpPr/>
          <p:nvPr/>
        </p:nvSpPr>
        <p:spPr>
          <a:xfrm>
            <a:off x="17742544" y="7707709"/>
            <a:ext cx="773412" cy="648891"/>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57" name="Rectangle"/>
          <p:cNvSpPr/>
          <p:nvPr/>
        </p:nvSpPr>
        <p:spPr>
          <a:xfrm>
            <a:off x="15913744" y="9053909"/>
            <a:ext cx="773412" cy="648891"/>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58" name="Rectangle"/>
          <p:cNvSpPr/>
          <p:nvPr/>
        </p:nvSpPr>
        <p:spPr>
          <a:xfrm>
            <a:off x="20130144" y="10349309"/>
            <a:ext cx="961233" cy="648891"/>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59" name="Rectangle"/>
          <p:cNvSpPr/>
          <p:nvPr/>
        </p:nvSpPr>
        <p:spPr>
          <a:xfrm>
            <a:off x="11138544" y="11746309"/>
            <a:ext cx="961233" cy="648891"/>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60" name="Rectangle"/>
          <p:cNvSpPr/>
          <p:nvPr/>
        </p:nvSpPr>
        <p:spPr>
          <a:xfrm>
            <a:off x="19241144" y="6285309"/>
            <a:ext cx="961233" cy="648891"/>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61" name="1 And you were dead in the trespasses and sins 2 in which you once walked, following the course of this world, following the prince of the power of the air, the spirit that is now at work in the sons of disobedience— 3 among whom we all once lived in the passions of our flesh, carrying out the desires of the body and the mind, and were by nature children of wrath, like the rest of mankind. 4 But God, being rich in mercy, because of the great love with which he loved us, 5 even when we were dead in our trespasses, made us alive together with Christ—by grace you have been saved— 6 and raised us up with him and seated us with him in the heavenly places in Christ Jesus, 7 so that in the coming ages he might show the immeasurable riches of his grace in kindness toward us in Christ Jesus. 8 For by grace you have been saved through faith. And this is not your own doing; it is the gift of God, 9 not a result of works, so that no one may boast. 10 For we are his workmanship, created in Christ Jesus for good works, which God prepared beforehand, that we should walk in them.…"/>
          <p:cNvSpPr txBox="1"/>
          <p:nvPr>
            <p:ph type="body" idx="4294967295"/>
          </p:nvPr>
        </p:nvSpPr>
        <p:spPr>
          <a:xfrm>
            <a:off x="493216" y="2856969"/>
            <a:ext cx="23397568" cy="13161965"/>
          </a:xfrm>
          <a:prstGeom prst="rect">
            <a:avLst/>
          </a:prstGeom>
        </p:spPr>
        <p:txBody>
          <a:bodyPr anchor="t">
            <a:noAutofit/>
          </a:bodyPr>
          <a:lstStyle/>
          <a:p>
            <a:pPr marL="0" indent="0" algn="ctr" defTabSz="584200">
              <a:spcBef>
                <a:spcPts val="800"/>
              </a:spcBef>
              <a:buClr>
                <a:srgbClr val="FF2600"/>
              </a:buClr>
              <a:buSzTx/>
              <a:buNone/>
              <a:defRPr b="1" sz="44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a:t>
            </a:r>
            <a:r>
              <a:t> And </a:t>
            </a:r>
            <a:r>
              <a:rPr>
                <a:solidFill>
                  <a:srgbClr val="008F00"/>
                </a:solidFill>
              </a:rPr>
              <a:t>you</a:t>
            </a:r>
            <a:r>
              <a:t> were dead in the trespasses and sins </a:t>
            </a:r>
            <a:r>
              <a:rPr baseline="31999">
                <a:solidFill>
                  <a:srgbClr val="0433FF"/>
                </a:solidFill>
              </a:rPr>
              <a:t>2</a:t>
            </a:r>
            <a:r>
              <a:t> in which </a:t>
            </a:r>
            <a:r>
              <a:rPr>
                <a:solidFill>
                  <a:srgbClr val="008F00"/>
                </a:solidFill>
              </a:rPr>
              <a:t>you</a:t>
            </a:r>
            <a:r>
              <a:t> once walked, following the course of this world, following the prince of the power of the air, the spirit that is now at work in the sons of disobedience— </a:t>
            </a:r>
            <a:r>
              <a:rPr baseline="31999">
                <a:solidFill>
                  <a:srgbClr val="0433FF"/>
                </a:solidFill>
              </a:rPr>
              <a:t>3</a:t>
            </a:r>
            <a:r>
              <a:t> among whom </a:t>
            </a:r>
            <a:r>
              <a:rPr>
                <a:solidFill>
                  <a:srgbClr val="FF2600"/>
                </a:solidFill>
              </a:rPr>
              <a:t>we all</a:t>
            </a:r>
            <a:r>
              <a:t> once lived in the passions of our flesh, carrying out the desires of the body and the mind, and were by nature children of wrath, like the rest of mankind. </a:t>
            </a:r>
            <a:r>
              <a:rPr baseline="31999">
                <a:solidFill>
                  <a:srgbClr val="0433FF"/>
                </a:solidFill>
              </a:rPr>
              <a:t>4</a:t>
            </a:r>
            <a:r>
              <a:t> But God, being rich in mercy, because of the great love with which he loved </a:t>
            </a:r>
            <a:r>
              <a:rPr>
                <a:solidFill>
                  <a:srgbClr val="941100"/>
                </a:solidFill>
              </a:rPr>
              <a:t>us</a:t>
            </a:r>
            <a:r>
              <a:t>, </a:t>
            </a:r>
            <a:r>
              <a:rPr baseline="31999">
                <a:solidFill>
                  <a:srgbClr val="0433FF"/>
                </a:solidFill>
              </a:rPr>
              <a:t>5</a:t>
            </a:r>
            <a:r>
              <a:t> even when </a:t>
            </a:r>
            <a:r>
              <a:rPr>
                <a:solidFill>
                  <a:srgbClr val="941100"/>
                </a:solidFill>
              </a:rPr>
              <a:t>we</a:t>
            </a:r>
            <a:r>
              <a:t> were dead in </a:t>
            </a:r>
            <a:r>
              <a:rPr>
                <a:solidFill>
                  <a:srgbClr val="941100"/>
                </a:solidFill>
              </a:rPr>
              <a:t>our</a:t>
            </a:r>
            <a:r>
              <a:t> trespasses, made </a:t>
            </a:r>
            <a:r>
              <a:rPr>
                <a:solidFill>
                  <a:srgbClr val="941100"/>
                </a:solidFill>
              </a:rPr>
              <a:t>us</a:t>
            </a:r>
            <a:r>
              <a:t> alive together with Christ—by grace </a:t>
            </a:r>
            <a:r>
              <a:rPr>
                <a:solidFill>
                  <a:srgbClr val="008F00"/>
                </a:solidFill>
              </a:rPr>
              <a:t>you</a:t>
            </a:r>
            <a:r>
              <a:t> have been saved— </a:t>
            </a:r>
            <a:r>
              <a:rPr baseline="31999">
                <a:solidFill>
                  <a:srgbClr val="0433FF"/>
                </a:solidFill>
              </a:rPr>
              <a:t>6</a:t>
            </a:r>
            <a:r>
              <a:t> and raised </a:t>
            </a:r>
            <a:r>
              <a:rPr>
                <a:solidFill>
                  <a:srgbClr val="941100"/>
                </a:solidFill>
              </a:rPr>
              <a:t>us</a:t>
            </a:r>
            <a:r>
              <a:t> up with him and seated </a:t>
            </a:r>
            <a:r>
              <a:rPr>
                <a:solidFill>
                  <a:srgbClr val="941100"/>
                </a:solidFill>
              </a:rPr>
              <a:t>us</a:t>
            </a:r>
            <a:r>
              <a:t> with him in the heavenly places in Christ Jesus, </a:t>
            </a:r>
            <a:r>
              <a:rPr baseline="31999">
                <a:solidFill>
                  <a:srgbClr val="0433FF"/>
                </a:solidFill>
              </a:rPr>
              <a:t>7</a:t>
            </a:r>
            <a:r>
              <a:t> so that in the coming ages he might show the immeasurable riches of his grace in kindness toward </a:t>
            </a:r>
            <a:r>
              <a:rPr>
                <a:solidFill>
                  <a:srgbClr val="941100"/>
                </a:solidFill>
              </a:rPr>
              <a:t>us</a:t>
            </a:r>
            <a:r>
              <a:t> in Christ Jesus. </a:t>
            </a:r>
            <a:r>
              <a:rPr baseline="31999">
                <a:solidFill>
                  <a:srgbClr val="0433FF"/>
                </a:solidFill>
              </a:rPr>
              <a:t>8</a:t>
            </a:r>
            <a:r>
              <a:t> For by grace </a:t>
            </a:r>
            <a:r>
              <a:rPr>
                <a:solidFill>
                  <a:srgbClr val="008F00"/>
                </a:solidFill>
              </a:rPr>
              <a:t>you</a:t>
            </a:r>
            <a:r>
              <a:t> have been saved through faith. And this is not </a:t>
            </a:r>
            <a:r>
              <a:rPr>
                <a:solidFill>
                  <a:srgbClr val="008F00"/>
                </a:solidFill>
              </a:rPr>
              <a:t>your</a:t>
            </a:r>
            <a:r>
              <a:t> own doing; it is the gift of God, </a:t>
            </a:r>
            <a:r>
              <a:rPr baseline="31999">
                <a:solidFill>
                  <a:srgbClr val="0433FF"/>
                </a:solidFill>
              </a:rPr>
              <a:t>9</a:t>
            </a:r>
            <a:r>
              <a:t> not a result of works, so that no one may boast. </a:t>
            </a:r>
            <a:r>
              <a:rPr baseline="31999">
                <a:solidFill>
                  <a:srgbClr val="0433FF"/>
                </a:solidFill>
              </a:rPr>
              <a:t>10</a:t>
            </a:r>
            <a:r>
              <a:t> For </a:t>
            </a:r>
            <a:r>
              <a:rPr>
                <a:solidFill>
                  <a:srgbClr val="941100"/>
                </a:solidFill>
              </a:rPr>
              <a:t>we</a:t>
            </a:r>
            <a:r>
              <a:t> are his workmanship, created in Christ Jesus for good works, which God prepared beforehand, that </a:t>
            </a:r>
            <a:r>
              <a:rPr>
                <a:solidFill>
                  <a:srgbClr val="941100"/>
                </a:solidFill>
              </a:rPr>
              <a:t>we</a:t>
            </a:r>
            <a:r>
              <a:t> should walk in them.</a:t>
            </a:r>
          </a:p>
          <a:p>
            <a:pPr marL="0" indent="0" algn="ctr" defTabSz="584200">
              <a:spcBef>
                <a:spcPts val="800"/>
              </a:spcBef>
              <a:buClr>
                <a:srgbClr val="FF2600"/>
              </a:buClr>
              <a:buSzTx/>
              <a:buNone/>
              <a:defRPr b="1" sz="4400">
                <a:solidFill>
                  <a:srgbClr val="0433FF"/>
                </a:solidFill>
                <a:effectLst>
                  <a:outerShdw sx="100000" sy="100000" kx="0" ky="0" algn="b" rotWithShape="0" blurRad="12700" dist="12700" dir="2400000">
                    <a:srgbClr val="000000"/>
                  </a:outerShdw>
                </a:effectLst>
                <a:latin typeface="Tahoma"/>
                <a:ea typeface="Tahoma"/>
                <a:cs typeface="Tahoma"/>
                <a:sym typeface="Tahoma"/>
              </a:defRPr>
            </a:pPr>
            <a:r>
              <a:t>— Ephesians 2:1–10; ESV</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147"/>
                                        </p:tgtEl>
                                        <p:attrNameLst>
                                          <p:attrName>style.visibility</p:attrName>
                                        </p:attrNameLst>
                                      </p:cBhvr>
                                      <p:to>
                                        <p:strVal val="visible"/>
                                      </p:to>
                                    </p:set>
                                    <p:anim calcmode="lin" valueType="num">
                                      <p:cBhvr>
                                        <p:cTn id="7" dur="1500" fill="hold"/>
                                        <p:tgtEl>
                                          <p:spTgt spid="147"/>
                                        </p:tgtEl>
                                        <p:attrNameLst>
                                          <p:attrName>ppt_w</p:attrName>
                                        </p:attrNameLst>
                                      </p:cBhvr>
                                      <p:tavLst>
                                        <p:tav tm="0">
                                          <p:val>
                                            <p:fltVal val="0"/>
                                          </p:val>
                                        </p:tav>
                                        <p:tav tm="100000">
                                          <p:val>
                                            <p:strVal val="#ppt_w"/>
                                          </p:val>
                                        </p:tav>
                                      </p:tavLst>
                                    </p:anim>
                                    <p:anim calcmode="lin" valueType="num">
                                      <p:cBhvr>
                                        <p:cTn id="8" dur="1500" fill="hold"/>
                                        <p:tgtEl>
                                          <p:spTgt spid="147"/>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Class="entr" nodeType="afterEffect" presetSubtype="1" presetID="22" grpId="2" fill="hold">
                                  <p:stCondLst>
                                    <p:cond delay="0"/>
                                  </p:stCondLst>
                                  <p:iterate type="el" backwards="0">
                                    <p:tmAbs val="0"/>
                                  </p:iterate>
                                  <p:childTnLst>
                                    <p:set>
                                      <p:cBhvr>
                                        <p:cTn id="11" fill="hold"/>
                                        <p:tgtEl>
                                          <p:spTgt spid="161"/>
                                        </p:tgtEl>
                                        <p:attrNameLst>
                                          <p:attrName>style.visibility</p:attrName>
                                        </p:attrNameLst>
                                      </p:cBhvr>
                                      <p:to>
                                        <p:strVal val="visible"/>
                                      </p:to>
                                    </p:set>
                                    <p:animEffect filter="wipe(up)" transition="in">
                                      <p:cBhvr>
                                        <p:cTn id="12" dur="1750"/>
                                        <p:tgtEl>
                                          <p:spTgt spid="161"/>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2" grpId="3" fill="hold">
                                  <p:stCondLst>
                                    <p:cond delay="0"/>
                                  </p:stCondLst>
                                  <p:iterate type="el" backwards="0">
                                    <p:tmAbs val="0"/>
                                  </p:iterate>
                                  <p:childTnLst>
                                    <p:set>
                                      <p:cBhvr>
                                        <p:cTn id="16" fill="hold"/>
                                        <p:tgtEl>
                                          <p:spTgt spid="146"/>
                                        </p:tgtEl>
                                        <p:attrNameLst>
                                          <p:attrName>style.visibility</p:attrName>
                                        </p:attrNameLst>
                                      </p:cBhvr>
                                      <p:to>
                                        <p:strVal val="visible"/>
                                      </p:to>
                                    </p:set>
                                    <p:animEffect filter="wipe(left)" transition="in">
                                      <p:cBhvr>
                                        <p:cTn id="17" dur="1000"/>
                                        <p:tgtEl>
                                          <p:spTgt spid="146"/>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8" presetID="22" grpId="4" fill="hold">
                                  <p:stCondLst>
                                    <p:cond delay="0"/>
                                  </p:stCondLst>
                                  <p:iterate type="el" backwards="0">
                                    <p:tmAbs val="0"/>
                                  </p:iterate>
                                  <p:childTnLst>
                                    <p:set>
                                      <p:cBhvr>
                                        <p:cTn id="21" fill="hold"/>
                                        <p:tgtEl>
                                          <p:spTgt spid="148"/>
                                        </p:tgtEl>
                                        <p:attrNameLst>
                                          <p:attrName>style.visibility</p:attrName>
                                        </p:attrNameLst>
                                      </p:cBhvr>
                                      <p:to>
                                        <p:strVal val="visible"/>
                                      </p:to>
                                    </p:set>
                                    <p:animEffect filter="wipe(left)" transition="in">
                                      <p:cBhvr>
                                        <p:cTn id="22" dur="1000"/>
                                        <p:tgtEl>
                                          <p:spTgt spid="148"/>
                                        </p:tgtEl>
                                      </p:cBhvr>
                                    </p:animEffec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8" presetID="22" grpId="5" fill="hold">
                                  <p:stCondLst>
                                    <p:cond delay="0"/>
                                  </p:stCondLst>
                                  <p:iterate type="el" backwards="0">
                                    <p:tmAbs val="0"/>
                                  </p:iterate>
                                  <p:childTnLst>
                                    <p:set>
                                      <p:cBhvr>
                                        <p:cTn id="26" fill="hold"/>
                                        <p:tgtEl>
                                          <p:spTgt spid="149"/>
                                        </p:tgtEl>
                                        <p:attrNameLst>
                                          <p:attrName>style.visibility</p:attrName>
                                        </p:attrNameLst>
                                      </p:cBhvr>
                                      <p:to>
                                        <p:strVal val="visible"/>
                                      </p:to>
                                    </p:set>
                                    <p:animEffect filter="wipe(left)" transition="in">
                                      <p:cBhvr>
                                        <p:cTn id="27" dur="1000"/>
                                        <p:tgtEl>
                                          <p:spTgt spid="149"/>
                                        </p:tgtEl>
                                      </p:cBhvr>
                                    </p:animEffect>
                                  </p:childTnLst>
                                </p:cTn>
                              </p:par>
                            </p:childTnLst>
                          </p:cTn>
                        </p:par>
                      </p:childTnLst>
                    </p:cTn>
                  </p:par>
                  <p:par>
                    <p:cTn id="28" fill="hold">
                      <p:stCondLst>
                        <p:cond delay="indefinite"/>
                      </p:stCondLst>
                      <p:childTnLst>
                        <p:par>
                          <p:cTn id="29" fill="hold">
                            <p:stCondLst>
                              <p:cond delay="0"/>
                            </p:stCondLst>
                            <p:childTnLst>
                              <p:par>
                                <p:cTn id="30" presetClass="entr" nodeType="clickEffect" presetSubtype="8" presetID="22" grpId="6" fill="hold">
                                  <p:stCondLst>
                                    <p:cond delay="0"/>
                                  </p:stCondLst>
                                  <p:iterate type="el" backwards="0">
                                    <p:tmAbs val="0"/>
                                  </p:iterate>
                                  <p:childTnLst>
                                    <p:set>
                                      <p:cBhvr>
                                        <p:cTn id="31" fill="hold"/>
                                        <p:tgtEl>
                                          <p:spTgt spid="150"/>
                                        </p:tgtEl>
                                        <p:attrNameLst>
                                          <p:attrName>style.visibility</p:attrName>
                                        </p:attrNameLst>
                                      </p:cBhvr>
                                      <p:to>
                                        <p:strVal val="visible"/>
                                      </p:to>
                                    </p:set>
                                    <p:animEffect filter="wipe(left)" transition="in">
                                      <p:cBhvr>
                                        <p:cTn id="32" dur="1000"/>
                                        <p:tgtEl>
                                          <p:spTgt spid="150"/>
                                        </p:tgtEl>
                                      </p:cBhvr>
                                    </p:animEffec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8" presetID="22" grpId="7" fill="hold">
                                  <p:stCondLst>
                                    <p:cond delay="0"/>
                                  </p:stCondLst>
                                  <p:iterate type="el" backwards="0">
                                    <p:tmAbs val="0"/>
                                  </p:iterate>
                                  <p:childTnLst>
                                    <p:set>
                                      <p:cBhvr>
                                        <p:cTn id="36" fill="hold"/>
                                        <p:tgtEl>
                                          <p:spTgt spid="151"/>
                                        </p:tgtEl>
                                        <p:attrNameLst>
                                          <p:attrName>style.visibility</p:attrName>
                                        </p:attrNameLst>
                                      </p:cBhvr>
                                      <p:to>
                                        <p:strVal val="visible"/>
                                      </p:to>
                                    </p:set>
                                    <p:animEffect filter="wipe(left)" transition="in">
                                      <p:cBhvr>
                                        <p:cTn id="37" dur="1000"/>
                                        <p:tgtEl>
                                          <p:spTgt spid="151"/>
                                        </p:tgtEl>
                                      </p:cBhvr>
                                    </p:animEffect>
                                  </p:childTnLst>
                                </p:cTn>
                              </p:par>
                            </p:childTnLst>
                          </p:cTn>
                        </p:par>
                      </p:childTnLst>
                    </p:cTn>
                  </p:par>
                  <p:par>
                    <p:cTn id="38" fill="hold">
                      <p:stCondLst>
                        <p:cond delay="indefinite"/>
                      </p:stCondLst>
                      <p:childTnLst>
                        <p:par>
                          <p:cTn id="39" fill="hold">
                            <p:stCondLst>
                              <p:cond delay="0"/>
                            </p:stCondLst>
                            <p:childTnLst>
                              <p:par>
                                <p:cTn id="40" presetClass="entr" nodeType="clickEffect" presetSubtype="8" presetID="22" grpId="8" fill="hold">
                                  <p:stCondLst>
                                    <p:cond delay="0"/>
                                  </p:stCondLst>
                                  <p:iterate type="el" backwards="0">
                                    <p:tmAbs val="0"/>
                                  </p:iterate>
                                  <p:childTnLst>
                                    <p:set>
                                      <p:cBhvr>
                                        <p:cTn id="41" fill="hold"/>
                                        <p:tgtEl>
                                          <p:spTgt spid="152"/>
                                        </p:tgtEl>
                                        <p:attrNameLst>
                                          <p:attrName>style.visibility</p:attrName>
                                        </p:attrNameLst>
                                      </p:cBhvr>
                                      <p:to>
                                        <p:strVal val="visible"/>
                                      </p:to>
                                    </p:set>
                                    <p:animEffect filter="wipe(left)" transition="in">
                                      <p:cBhvr>
                                        <p:cTn id="42" dur="1000"/>
                                        <p:tgtEl>
                                          <p:spTgt spid="152"/>
                                        </p:tgtEl>
                                      </p:cBhvr>
                                    </p:animEffec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8" presetID="22" grpId="9" fill="hold">
                                  <p:stCondLst>
                                    <p:cond delay="0"/>
                                  </p:stCondLst>
                                  <p:iterate type="el" backwards="0">
                                    <p:tmAbs val="0"/>
                                  </p:iterate>
                                  <p:childTnLst>
                                    <p:set>
                                      <p:cBhvr>
                                        <p:cTn id="46" fill="hold"/>
                                        <p:tgtEl>
                                          <p:spTgt spid="153"/>
                                        </p:tgtEl>
                                        <p:attrNameLst>
                                          <p:attrName>style.visibility</p:attrName>
                                        </p:attrNameLst>
                                      </p:cBhvr>
                                      <p:to>
                                        <p:strVal val="visible"/>
                                      </p:to>
                                    </p:set>
                                    <p:animEffect filter="wipe(left)" transition="in">
                                      <p:cBhvr>
                                        <p:cTn id="47" dur="1000"/>
                                        <p:tgtEl>
                                          <p:spTgt spid="153"/>
                                        </p:tgtEl>
                                      </p:cBhvr>
                                    </p:animEffect>
                                  </p:childTnLst>
                                </p:cTn>
                              </p:par>
                            </p:childTnLst>
                          </p:cTn>
                        </p:par>
                      </p:childTnLst>
                    </p:cTn>
                  </p:par>
                  <p:par>
                    <p:cTn id="48" fill="hold">
                      <p:stCondLst>
                        <p:cond delay="indefinite"/>
                      </p:stCondLst>
                      <p:childTnLst>
                        <p:par>
                          <p:cTn id="49" fill="hold">
                            <p:stCondLst>
                              <p:cond delay="0"/>
                            </p:stCondLst>
                            <p:childTnLst>
                              <p:par>
                                <p:cTn id="50" presetClass="entr" nodeType="clickEffect" presetSubtype="8" presetID="22" grpId="10" fill="hold">
                                  <p:stCondLst>
                                    <p:cond delay="0"/>
                                  </p:stCondLst>
                                  <p:iterate type="el" backwards="0">
                                    <p:tmAbs val="0"/>
                                  </p:iterate>
                                  <p:childTnLst>
                                    <p:set>
                                      <p:cBhvr>
                                        <p:cTn id="51" fill="hold"/>
                                        <p:tgtEl>
                                          <p:spTgt spid="154"/>
                                        </p:tgtEl>
                                        <p:attrNameLst>
                                          <p:attrName>style.visibility</p:attrName>
                                        </p:attrNameLst>
                                      </p:cBhvr>
                                      <p:to>
                                        <p:strVal val="visible"/>
                                      </p:to>
                                    </p:set>
                                    <p:animEffect filter="wipe(left)" transition="in">
                                      <p:cBhvr>
                                        <p:cTn id="52" dur="1000"/>
                                        <p:tgtEl>
                                          <p:spTgt spid="154"/>
                                        </p:tgtEl>
                                      </p:cBhvr>
                                    </p:animEffect>
                                  </p:childTnLst>
                                </p:cTn>
                              </p:par>
                            </p:childTnLst>
                          </p:cTn>
                        </p:par>
                      </p:childTnLst>
                    </p:cTn>
                  </p:par>
                  <p:par>
                    <p:cTn id="53" fill="hold">
                      <p:stCondLst>
                        <p:cond delay="indefinite"/>
                      </p:stCondLst>
                      <p:childTnLst>
                        <p:par>
                          <p:cTn id="54" fill="hold">
                            <p:stCondLst>
                              <p:cond delay="0"/>
                            </p:stCondLst>
                            <p:childTnLst>
                              <p:par>
                                <p:cTn id="55" presetClass="entr" nodeType="clickEffect" presetSubtype="8" presetID="22" grpId="11" fill="hold">
                                  <p:stCondLst>
                                    <p:cond delay="0"/>
                                  </p:stCondLst>
                                  <p:iterate type="el" backwards="0">
                                    <p:tmAbs val="0"/>
                                  </p:iterate>
                                  <p:childTnLst>
                                    <p:set>
                                      <p:cBhvr>
                                        <p:cTn id="56" fill="hold"/>
                                        <p:tgtEl>
                                          <p:spTgt spid="155"/>
                                        </p:tgtEl>
                                        <p:attrNameLst>
                                          <p:attrName>style.visibility</p:attrName>
                                        </p:attrNameLst>
                                      </p:cBhvr>
                                      <p:to>
                                        <p:strVal val="visible"/>
                                      </p:to>
                                    </p:set>
                                    <p:animEffect filter="wipe(left)" transition="in">
                                      <p:cBhvr>
                                        <p:cTn id="57" dur="1000"/>
                                        <p:tgtEl>
                                          <p:spTgt spid="155"/>
                                        </p:tgtEl>
                                      </p:cBhvr>
                                    </p:animEffect>
                                  </p:childTnLst>
                                </p:cTn>
                              </p:par>
                            </p:childTnLst>
                          </p:cTn>
                        </p:par>
                      </p:childTnLst>
                    </p:cTn>
                  </p:par>
                  <p:par>
                    <p:cTn id="58" fill="hold">
                      <p:stCondLst>
                        <p:cond delay="indefinite"/>
                      </p:stCondLst>
                      <p:childTnLst>
                        <p:par>
                          <p:cTn id="59" fill="hold">
                            <p:stCondLst>
                              <p:cond delay="0"/>
                            </p:stCondLst>
                            <p:childTnLst>
                              <p:par>
                                <p:cTn id="60" presetClass="entr" nodeType="clickEffect" presetSubtype="8" presetID="22" grpId="12" fill="hold">
                                  <p:stCondLst>
                                    <p:cond delay="0"/>
                                  </p:stCondLst>
                                  <p:iterate type="el" backwards="0">
                                    <p:tmAbs val="0"/>
                                  </p:iterate>
                                  <p:childTnLst>
                                    <p:set>
                                      <p:cBhvr>
                                        <p:cTn id="61" fill="hold"/>
                                        <p:tgtEl>
                                          <p:spTgt spid="156"/>
                                        </p:tgtEl>
                                        <p:attrNameLst>
                                          <p:attrName>style.visibility</p:attrName>
                                        </p:attrNameLst>
                                      </p:cBhvr>
                                      <p:to>
                                        <p:strVal val="visible"/>
                                      </p:to>
                                    </p:set>
                                    <p:animEffect filter="wipe(left)" transition="in">
                                      <p:cBhvr>
                                        <p:cTn id="62" dur="1000"/>
                                        <p:tgtEl>
                                          <p:spTgt spid="156"/>
                                        </p:tgtEl>
                                      </p:cBhvr>
                                    </p:animEffect>
                                  </p:childTnLst>
                                </p:cTn>
                              </p:par>
                            </p:childTnLst>
                          </p:cTn>
                        </p:par>
                      </p:childTnLst>
                    </p:cTn>
                  </p:par>
                  <p:par>
                    <p:cTn id="63" fill="hold">
                      <p:stCondLst>
                        <p:cond delay="indefinite"/>
                      </p:stCondLst>
                      <p:childTnLst>
                        <p:par>
                          <p:cTn id="64" fill="hold">
                            <p:stCondLst>
                              <p:cond delay="0"/>
                            </p:stCondLst>
                            <p:childTnLst>
                              <p:par>
                                <p:cTn id="65" presetClass="entr" nodeType="clickEffect" presetSubtype="8" presetID="22" grpId="13" fill="hold">
                                  <p:stCondLst>
                                    <p:cond delay="0"/>
                                  </p:stCondLst>
                                  <p:iterate type="el" backwards="0">
                                    <p:tmAbs val="0"/>
                                  </p:iterate>
                                  <p:childTnLst>
                                    <p:set>
                                      <p:cBhvr>
                                        <p:cTn id="66" fill="hold"/>
                                        <p:tgtEl>
                                          <p:spTgt spid="157"/>
                                        </p:tgtEl>
                                        <p:attrNameLst>
                                          <p:attrName>style.visibility</p:attrName>
                                        </p:attrNameLst>
                                      </p:cBhvr>
                                      <p:to>
                                        <p:strVal val="visible"/>
                                      </p:to>
                                    </p:set>
                                    <p:animEffect filter="wipe(left)" transition="in">
                                      <p:cBhvr>
                                        <p:cTn id="67" dur="1000"/>
                                        <p:tgtEl>
                                          <p:spTgt spid="157"/>
                                        </p:tgtEl>
                                      </p:cBhvr>
                                    </p:animEffect>
                                  </p:childTnLst>
                                </p:cTn>
                              </p:par>
                            </p:childTnLst>
                          </p:cTn>
                        </p:par>
                      </p:childTnLst>
                    </p:cTn>
                  </p:par>
                  <p:par>
                    <p:cTn id="68" fill="hold">
                      <p:stCondLst>
                        <p:cond delay="indefinite"/>
                      </p:stCondLst>
                      <p:childTnLst>
                        <p:par>
                          <p:cTn id="69" fill="hold">
                            <p:stCondLst>
                              <p:cond delay="0"/>
                            </p:stCondLst>
                            <p:childTnLst>
                              <p:par>
                                <p:cTn id="70" presetClass="entr" nodeType="clickEffect" presetSubtype="8" presetID="22" grpId="14" fill="hold">
                                  <p:stCondLst>
                                    <p:cond delay="0"/>
                                  </p:stCondLst>
                                  <p:iterate type="el" backwards="0">
                                    <p:tmAbs val="0"/>
                                  </p:iterate>
                                  <p:childTnLst>
                                    <p:set>
                                      <p:cBhvr>
                                        <p:cTn id="71" fill="hold"/>
                                        <p:tgtEl>
                                          <p:spTgt spid="158"/>
                                        </p:tgtEl>
                                        <p:attrNameLst>
                                          <p:attrName>style.visibility</p:attrName>
                                        </p:attrNameLst>
                                      </p:cBhvr>
                                      <p:to>
                                        <p:strVal val="visible"/>
                                      </p:to>
                                    </p:set>
                                    <p:animEffect filter="wipe(left)" transition="in">
                                      <p:cBhvr>
                                        <p:cTn id="72" dur="1000"/>
                                        <p:tgtEl>
                                          <p:spTgt spid="158"/>
                                        </p:tgtEl>
                                      </p:cBhvr>
                                    </p:animEffect>
                                  </p:childTnLst>
                                </p:cTn>
                              </p:par>
                            </p:childTnLst>
                          </p:cTn>
                        </p:par>
                      </p:childTnLst>
                    </p:cTn>
                  </p:par>
                  <p:par>
                    <p:cTn id="73" fill="hold">
                      <p:stCondLst>
                        <p:cond delay="indefinite"/>
                      </p:stCondLst>
                      <p:childTnLst>
                        <p:par>
                          <p:cTn id="74" fill="hold">
                            <p:stCondLst>
                              <p:cond delay="0"/>
                            </p:stCondLst>
                            <p:childTnLst>
                              <p:par>
                                <p:cTn id="75" presetClass="entr" nodeType="clickEffect" presetSubtype="8" presetID="22" grpId="15" fill="hold">
                                  <p:stCondLst>
                                    <p:cond delay="0"/>
                                  </p:stCondLst>
                                  <p:iterate type="el" backwards="0">
                                    <p:tmAbs val="0"/>
                                  </p:iterate>
                                  <p:childTnLst>
                                    <p:set>
                                      <p:cBhvr>
                                        <p:cTn id="76" fill="hold"/>
                                        <p:tgtEl>
                                          <p:spTgt spid="159"/>
                                        </p:tgtEl>
                                        <p:attrNameLst>
                                          <p:attrName>style.visibility</p:attrName>
                                        </p:attrNameLst>
                                      </p:cBhvr>
                                      <p:to>
                                        <p:strVal val="visible"/>
                                      </p:to>
                                    </p:set>
                                    <p:animEffect filter="wipe(left)" transition="in">
                                      <p:cBhvr>
                                        <p:cTn id="77" dur="1000"/>
                                        <p:tgtEl>
                                          <p:spTgt spid="159"/>
                                        </p:tgtEl>
                                      </p:cBhvr>
                                    </p:animEffect>
                                  </p:childTnLst>
                                </p:cTn>
                              </p:par>
                            </p:childTnLst>
                          </p:cTn>
                        </p:par>
                      </p:childTnLst>
                    </p:cTn>
                  </p:par>
                  <p:par>
                    <p:cTn id="78" fill="hold">
                      <p:stCondLst>
                        <p:cond delay="indefinite"/>
                      </p:stCondLst>
                      <p:childTnLst>
                        <p:par>
                          <p:cTn id="79" fill="hold">
                            <p:stCondLst>
                              <p:cond delay="0"/>
                            </p:stCondLst>
                            <p:childTnLst>
                              <p:par>
                                <p:cTn id="80" presetClass="entr" nodeType="clickEffect" presetSubtype="8" presetID="22" grpId="16" fill="hold">
                                  <p:stCondLst>
                                    <p:cond delay="0"/>
                                  </p:stCondLst>
                                  <p:iterate type="el" backwards="0">
                                    <p:tmAbs val="0"/>
                                  </p:iterate>
                                  <p:childTnLst>
                                    <p:set>
                                      <p:cBhvr>
                                        <p:cTn id="81" fill="hold"/>
                                        <p:tgtEl>
                                          <p:spTgt spid="160"/>
                                        </p:tgtEl>
                                        <p:attrNameLst>
                                          <p:attrName>style.visibility</p:attrName>
                                        </p:attrNameLst>
                                      </p:cBhvr>
                                      <p:to>
                                        <p:strVal val="visible"/>
                                      </p:to>
                                    </p:set>
                                    <p:animEffect filter="wipe(left)" transition="in">
                                      <p:cBhvr>
                                        <p:cTn id="82" dur="1000"/>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8" grpId="4"/>
      <p:bldP build="whole" bldLvl="1" animBg="1" rev="0" advAuto="0" spid="159" grpId="15"/>
      <p:bldP build="whole" bldLvl="1" animBg="1" rev="0" advAuto="0" spid="151" grpId="7"/>
      <p:bldP build="whole" bldLvl="1" animBg="1" rev="0" advAuto="0" spid="152" grpId="8"/>
      <p:bldP build="whole" bldLvl="1" animBg="1" rev="0" advAuto="0" spid="160" grpId="16"/>
      <p:bldP build="whole" bldLvl="1" animBg="1" rev="0" advAuto="0" spid="156" grpId="12"/>
      <p:bldP build="whole" bldLvl="1" animBg="1" rev="0" advAuto="0" spid="161" grpId="2"/>
      <p:bldP build="whole" bldLvl="1" animBg="1" rev="0" advAuto="0" spid="157" grpId="13"/>
      <p:bldP build="whole" bldLvl="1" animBg="1" rev="0" advAuto="0" spid="147" grpId="1"/>
      <p:bldP build="whole" bldLvl="1" animBg="1" rev="0" advAuto="0" spid="158" grpId="14"/>
      <p:bldP build="whole" bldLvl="1" animBg="1" rev="0" advAuto="0" spid="155" grpId="11"/>
      <p:bldP build="whole" bldLvl="1" animBg="1" rev="0" advAuto="0" spid="154" grpId="10"/>
      <p:bldP build="whole" bldLvl="1" animBg="1" rev="0" advAuto="0" spid="153" grpId="9"/>
      <p:bldP build="whole" bldLvl="1" animBg="1" rev="0" advAuto="0" spid="146" grpId="3"/>
      <p:bldP build="whole" bldLvl="1" animBg="1" rev="0" advAuto="0" spid="149" grpId="5"/>
      <p:bldP build="whole" bldLvl="1" animBg="1" rev="0" advAuto="0" spid="150" grpId="6"/>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14 For he himself is our peace, who has made us both one and has broken down in his flesh the dividing wall of hostility 15 by abolishing the law of commandments expressed in ordinances, that he might create in himself one new man in place of the two, so making peace, 16 and might reconcile us both to God in one body through the cross, thereby killing the hostility. 17 And he came and preached peace to you who were far off and peace to those who were near. 18 For through him we both have access in one Spirit to the Father. 19 So then you are no longer strangers and aliens, but you are fellow citizens with the saints and members of the household of God, 20 built on the foundation of the apostles and prophets, Christ Jesus himself being the cornerstone, 21 in whom the whole structure, being joined together, grows into a holy temple in the Lord. 22 In him you also are being built together into a dwelling place for God by the Spirit.…"/>
          <p:cNvSpPr txBox="1"/>
          <p:nvPr>
            <p:ph type="body" idx="4294967295"/>
          </p:nvPr>
        </p:nvSpPr>
        <p:spPr>
          <a:xfrm>
            <a:off x="493216" y="1976436"/>
            <a:ext cx="23397568" cy="11776739"/>
          </a:xfrm>
          <a:prstGeom prst="rect">
            <a:avLst/>
          </a:prstGeom>
        </p:spPr>
        <p:txBody>
          <a:bodyPr anchor="t">
            <a:noAutofit/>
          </a:bodyPr>
          <a:lstStyle/>
          <a:p>
            <a:pPr marL="0" indent="0" algn="ctr" defTabSz="584200">
              <a:spcBef>
                <a:spcPts val="800"/>
              </a:spcBef>
              <a:buClr>
                <a:srgbClr val="FF2600"/>
              </a:buClr>
              <a:buSzTx/>
              <a:buNone/>
              <a:defRPr b="1" sz="50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14</a:t>
            </a:r>
            <a:r>
              <a:t> For he himself is our peace, who has made </a:t>
            </a:r>
            <a:r>
              <a:rPr>
                <a:solidFill>
                  <a:srgbClr val="FF2600"/>
                </a:solidFill>
              </a:rPr>
              <a:t>us both</a:t>
            </a:r>
            <a:r>
              <a:t> one and has broken down in his flesh the dividing wall of hostility </a:t>
            </a:r>
            <a:r>
              <a:rPr baseline="31999">
                <a:solidFill>
                  <a:srgbClr val="0433FF"/>
                </a:solidFill>
              </a:rPr>
              <a:t>15</a:t>
            </a:r>
            <a:r>
              <a:t> by abolishing the law of commandments expressed in ordinances, that he might create in himself one new man in place of the two, so making peace, </a:t>
            </a:r>
            <a:r>
              <a:rPr baseline="31999">
                <a:solidFill>
                  <a:srgbClr val="0433FF"/>
                </a:solidFill>
              </a:rPr>
              <a:t>16</a:t>
            </a:r>
            <a:r>
              <a:t> and might reconcile </a:t>
            </a:r>
            <a:r>
              <a:rPr>
                <a:solidFill>
                  <a:srgbClr val="FF2600"/>
                </a:solidFill>
              </a:rPr>
              <a:t>us both</a:t>
            </a:r>
            <a:r>
              <a:t> to God in one body through the cross, thereby killing the hostility. </a:t>
            </a:r>
            <a:r>
              <a:rPr baseline="31999">
                <a:solidFill>
                  <a:srgbClr val="0433FF"/>
                </a:solidFill>
              </a:rPr>
              <a:t>17</a:t>
            </a:r>
            <a:r>
              <a:t> And he came and preached peace to you who were far off and peace to those who were near. </a:t>
            </a:r>
            <a:r>
              <a:rPr baseline="31999">
                <a:solidFill>
                  <a:srgbClr val="0433FF"/>
                </a:solidFill>
              </a:rPr>
              <a:t>18</a:t>
            </a:r>
            <a:r>
              <a:t> For through him </a:t>
            </a:r>
            <a:r>
              <a:rPr>
                <a:solidFill>
                  <a:srgbClr val="FF2600"/>
                </a:solidFill>
              </a:rPr>
              <a:t>we both</a:t>
            </a:r>
            <a:r>
              <a:t> have access in one Spirit to the Father. </a:t>
            </a:r>
            <a:r>
              <a:rPr baseline="31999">
                <a:solidFill>
                  <a:srgbClr val="0433FF"/>
                </a:solidFill>
              </a:rPr>
              <a:t>19</a:t>
            </a:r>
            <a:r>
              <a:t> So then you are no longer strangers and aliens, but you are fellow citizens with the saints and members of the household of God, </a:t>
            </a:r>
            <a:r>
              <a:rPr baseline="31999">
                <a:solidFill>
                  <a:srgbClr val="0433FF"/>
                </a:solidFill>
              </a:rPr>
              <a:t>20</a:t>
            </a:r>
            <a:r>
              <a:t> built on the foundation of the apostles and prophets, Christ Jesus himself being the cornerstone, </a:t>
            </a:r>
            <a:r>
              <a:rPr baseline="31999">
                <a:solidFill>
                  <a:srgbClr val="0433FF"/>
                </a:solidFill>
              </a:rPr>
              <a:t>21</a:t>
            </a:r>
            <a:r>
              <a:t> in whom the whole structure, being joined together, grows into a holy temple in the Lord. </a:t>
            </a:r>
            <a:r>
              <a:rPr baseline="31999">
                <a:solidFill>
                  <a:srgbClr val="0433FF"/>
                </a:solidFill>
              </a:rPr>
              <a:t>22</a:t>
            </a:r>
            <a:r>
              <a:t> In him </a:t>
            </a:r>
            <a:r>
              <a:rPr>
                <a:solidFill>
                  <a:srgbClr val="FF2600"/>
                </a:solidFill>
              </a:rPr>
              <a:t>you also</a:t>
            </a:r>
            <a:r>
              <a:t> are being built together into a dwelling place for God by the Spirit.</a:t>
            </a:r>
          </a:p>
          <a:p>
            <a:pPr marL="0" indent="0" algn="ctr" defTabSz="584200">
              <a:spcBef>
                <a:spcPts val="800"/>
              </a:spcBef>
              <a:buClr>
                <a:srgbClr val="FF2600"/>
              </a:buClr>
              <a:buSzTx/>
              <a:buNone/>
              <a:defRPr b="1" sz="5000">
                <a:solidFill>
                  <a:srgbClr val="0433FF"/>
                </a:solidFill>
                <a:effectLst>
                  <a:outerShdw sx="100000" sy="100000" kx="0" ky="0" algn="b" rotWithShape="0" blurRad="12700" dist="12700" dir="2400000">
                    <a:srgbClr val="000000"/>
                  </a:outerShdw>
                </a:effectLst>
                <a:latin typeface="Tahoma"/>
                <a:ea typeface="Tahoma"/>
                <a:cs typeface="Tahoma"/>
                <a:sym typeface="Tahoma"/>
              </a:defRPr>
            </a:pPr>
            <a:r>
              <a:t>— Ephesians 2:14–22; ESV</a:t>
            </a:r>
          </a:p>
        </p:txBody>
      </p:sp>
      <p:sp>
        <p:nvSpPr>
          <p:cNvPr id="164" name="Jew &amp; Gentile"/>
          <p:cNvSpPr txBox="1"/>
          <p:nvPr>
            <p:ph type="title" idx="4294967295"/>
          </p:nvPr>
        </p:nvSpPr>
        <p:spPr>
          <a:xfrm>
            <a:off x="8863" y="82054"/>
            <a:ext cx="24366274" cy="1910226"/>
          </a:xfrm>
          <a:prstGeom prst="rect">
            <a:avLst/>
          </a:prstGeom>
          <a:effectLst>
            <a:outerShdw sx="100000" sy="100000" kx="0" ky="0" algn="b" rotWithShape="0" blurRad="25400" dist="38100" dir="2700000">
              <a:srgbClr val="000000">
                <a:alpha val="75000"/>
              </a:srgbClr>
            </a:outerShdw>
          </a:effectLst>
        </p:spPr>
        <p:txBody>
          <a:bodyPr>
            <a:noAutofit/>
          </a:bodyPr>
          <a:lstStyle>
            <a:lvl1pPr defTabSz="584200">
              <a:defRPr sz="9000">
                <a:solidFill>
                  <a:srgbClr val="941100"/>
                </a:solidFill>
                <a:latin typeface="Arial Black"/>
                <a:ea typeface="Arial Black"/>
                <a:cs typeface="Arial Black"/>
                <a:sym typeface="Arial Black"/>
              </a:defRPr>
            </a:lvl1pPr>
          </a:lstStyle>
          <a:p>
            <a:pPr/>
            <a:r>
              <a:t>Jew &amp; Gentile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164"/>
                                        </p:tgtEl>
                                        <p:attrNameLst>
                                          <p:attrName>style.visibility</p:attrName>
                                        </p:attrNameLst>
                                      </p:cBhvr>
                                      <p:to>
                                        <p:strVal val="visible"/>
                                      </p:to>
                                    </p:set>
                                    <p:anim calcmode="lin" valueType="num">
                                      <p:cBhvr>
                                        <p:cTn id="7" dur="1500" fill="hold"/>
                                        <p:tgtEl>
                                          <p:spTgt spid="164"/>
                                        </p:tgtEl>
                                        <p:attrNameLst>
                                          <p:attrName>ppt_w</p:attrName>
                                        </p:attrNameLst>
                                      </p:cBhvr>
                                      <p:tavLst>
                                        <p:tav tm="0">
                                          <p:val>
                                            <p:fltVal val="0"/>
                                          </p:val>
                                        </p:tav>
                                        <p:tav tm="100000">
                                          <p:val>
                                            <p:strVal val="#ppt_w"/>
                                          </p:val>
                                        </p:tav>
                                      </p:tavLst>
                                    </p:anim>
                                    <p:anim calcmode="lin" valueType="num">
                                      <p:cBhvr>
                                        <p:cTn id="8" dur="1500" fill="hold"/>
                                        <p:tgtEl>
                                          <p:spTgt spid="164"/>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Class="entr" nodeType="afterEffect" presetSubtype="1" presetID="22" grpId="2" fill="hold">
                                  <p:stCondLst>
                                    <p:cond delay="0"/>
                                  </p:stCondLst>
                                  <p:iterate type="el" backwards="0">
                                    <p:tmAbs val="0"/>
                                  </p:iterate>
                                  <p:childTnLst>
                                    <p:set>
                                      <p:cBhvr>
                                        <p:cTn id="11" fill="hold"/>
                                        <p:tgtEl>
                                          <p:spTgt spid="163"/>
                                        </p:tgtEl>
                                        <p:attrNameLst>
                                          <p:attrName>style.visibility</p:attrName>
                                        </p:attrNameLst>
                                      </p:cBhvr>
                                      <p:to>
                                        <p:strVal val="visible"/>
                                      </p:to>
                                    </p:set>
                                    <p:animEffect filter="wipe(up)" transition="in">
                                      <p:cBhvr>
                                        <p:cTn id="12" dur="1000"/>
                                        <p:tgtEl>
                                          <p:spTgt spid="16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4" grpId="1"/>
      <p:bldP build="whole" bldLvl="1" animBg="1" rev="0" advAuto="0" spid="163" grpId="2"/>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Rectangle"/>
          <p:cNvSpPr/>
          <p:nvPr/>
        </p:nvSpPr>
        <p:spPr>
          <a:xfrm>
            <a:off x="7059414" y="4977672"/>
            <a:ext cx="3782617" cy="571699"/>
          </a:xfrm>
          <a:prstGeom prst="rect">
            <a:avLst/>
          </a:prstGeom>
          <a:solidFill>
            <a:srgbClr val="FFFB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67" name="15 For this reason, because I have heard of your faith in the Lord Jesus and your love toward all the saints, 16 I do not cease to give thanks for you, remembering you in my prayers, 17 that the God of our Lord Jesus Christ, the Father of glory, may give you the Spirit of wisdom and of revelation in the knowledge of him, 18 having the eyes of your hearts enlightened, that you may know what is the hope to which he has called you, what are the riches of his glorious inheritance in the saints, 19 and what is the immeasurable greatness of his power toward us who believe, according to the working of his great might 20 that he worked in Christ when he raised him from the dead and seated him at his right hand in the heavenly places, 21 far above all rule and authority and power and dominion, and above every name that is named, not only in this age but also in the one to come.…"/>
          <p:cNvSpPr txBox="1"/>
          <p:nvPr>
            <p:ph type="body" idx="4294967295"/>
          </p:nvPr>
        </p:nvSpPr>
        <p:spPr>
          <a:xfrm>
            <a:off x="502509" y="0"/>
            <a:ext cx="11984701" cy="13716001"/>
          </a:xfrm>
          <a:prstGeom prst="rect">
            <a:avLst/>
          </a:prstGeom>
        </p:spPr>
        <p:txBody>
          <a:bodyPr anchor="t">
            <a:noAutofit/>
          </a:bodyPr>
          <a:lstStyle/>
          <a:p>
            <a:pPr marL="0" indent="0" algn="ctr" defTabSz="584200">
              <a:spcBef>
                <a:spcPts val="800"/>
              </a:spcBef>
              <a:buClr>
                <a:srgbClr val="FF2600"/>
              </a:buClr>
              <a:buSzTx/>
              <a:buNone/>
              <a:defRPr b="1" sz="4000">
                <a:effectLst>
                  <a:outerShdw sx="100000" sy="100000" kx="0" ky="0" algn="b" rotWithShape="0" blurRad="12700" dist="12700" dir="2400000">
                    <a:srgbClr val="000000"/>
                  </a:outerShdw>
                </a:effectLst>
                <a:latin typeface="Tahoma"/>
                <a:ea typeface="Tahoma"/>
                <a:cs typeface="Tahoma"/>
                <a:sym typeface="Tahoma"/>
              </a:defRPr>
            </a:pPr>
            <a:r>
              <a:rPr baseline="31999">
                <a:solidFill>
                  <a:srgbClr val="0433FF"/>
                </a:solidFill>
              </a:rPr>
              <a:t>15</a:t>
            </a:r>
            <a:r>
              <a:t> For this reason, because I have heard of your faith in the Lord Jesus and your love toward all the saints, </a:t>
            </a:r>
            <a:r>
              <a:rPr baseline="31999">
                <a:solidFill>
                  <a:srgbClr val="0433FF"/>
                </a:solidFill>
              </a:rPr>
              <a:t>16</a:t>
            </a:r>
            <a:r>
              <a:t> I do not cease to give thanks for you, remembering you in my prayers, </a:t>
            </a:r>
            <a:r>
              <a:rPr baseline="31999">
                <a:solidFill>
                  <a:srgbClr val="0433FF"/>
                </a:solidFill>
              </a:rPr>
              <a:t>17</a:t>
            </a:r>
            <a:r>
              <a:t> that the God of our Lord Jesus Christ, the Father of glory, may give you the Spirit of wisdom and of revelation in the knowledge of him, </a:t>
            </a:r>
            <a:r>
              <a:rPr baseline="31999">
                <a:solidFill>
                  <a:srgbClr val="0433FF"/>
                </a:solidFill>
              </a:rPr>
              <a:t>18</a:t>
            </a:r>
            <a:r>
              <a:t> having the eyes of your hearts enlightened, that </a:t>
            </a:r>
            <a:r>
              <a:rPr>
                <a:solidFill>
                  <a:srgbClr val="941100"/>
                </a:solidFill>
              </a:rPr>
              <a:t>you may know</a:t>
            </a:r>
            <a:r>
              <a:t> </a:t>
            </a:r>
            <a:r>
              <a:rPr>
                <a:solidFill>
                  <a:srgbClr val="942193"/>
                </a:solidFill>
              </a:rPr>
              <a:t>what</a:t>
            </a:r>
            <a:r>
              <a:t> is the hope to which he has called you, </a:t>
            </a:r>
            <a:r>
              <a:rPr>
                <a:solidFill>
                  <a:srgbClr val="942193"/>
                </a:solidFill>
              </a:rPr>
              <a:t>what</a:t>
            </a:r>
            <a:r>
              <a:t> are the riches of his glorious inheritance in the saints, </a:t>
            </a:r>
            <a:r>
              <a:rPr baseline="31999">
                <a:solidFill>
                  <a:srgbClr val="0433FF"/>
                </a:solidFill>
              </a:rPr>
              <a:t>19</a:t>
            </a:r>
            <a:r>
              <a:t> and </a:t>
            </a:r>
            <a:r>
              <a:rPr>
                <a:solidFill>
                  <a:srgbClr val="942193"/>
                </a:solidFill>
              </a:rPr>
              <a:t>what</a:t>
            </a:r>
            <a:r>
              <a:rPr>
                <a:solidFill>
                  <a:srgbClr val="941100"/>
                </a:solidFill>
              </a:rPr>
              <a:t> is the immeasurable greatness of his power toward us who believe, according to the working of his great might</a:t>
            </a:r>
            <a:r>
              <a:t> </a:t>
            </a:r>
            <a:r>
              <a:rPr baseline="31999">
                <a:solidFill>
                  <a:srgbClr val="0433FF"/>
                </a:solidFill>
              </a:rPr>
              <a:t>20</a:t>
            </a:r>
            <a:r>
              <a:t> </a:t>
            </a:r>
            <a:r>
              <a:rPr>
                <a:solidFill>
                  <a:srgbClr val="008F00"/>
                </a:solidFill>
              </a:rPr>
              <a:t>that he worked in Christ when he raised him from the dead and seated him at his right hand in the heavenly places,</a:t>
            </a:r>
            <a:r>
              <a:t> </a:t>
            </a:r>
            <a:r>
              <a:rPr baseline="31999">
                <a:solidFill>
                  <a:srgbClr val="0433FF"/>
                </a:solidFill>
              </a:rPr>
              <a:t>21</a:t>
            </a:r>
            <a:r>
              <a:t> far above all rule and authority and power and dominion, and above every name that is named, not only in this age but also in the one to come.</a:t>
            </a:r>
          </a:p>
          <a:p>
            <a:pPr marL="0" indent="0" algn="ctr" defTabSz="584200">
              <a:spcBef>
                <a:spcPts val="800"/>
              </a:spcBef>
              <a:buClr>
                <a:srgbClr val="FF2600"/>
              </a:buClr>
              <a:buSzTx/>
              <a:buNone/>
              <a:defRPr b="1" sz="4000">
                <a:solidFill>
                  <a:srgbClr val="0433FF"/>
                </a:solidFill>
                <a:effectLst>
                  <a:outerShdw sx="100000" sy="100000" kx="0" ky="0" algn="b" rotWithShape="0" blurRad="12700" dist="12700" dir="2400000">
                    <a:srgbClr val="000000"/>
                  </a:outerShdw>
                </a:effectLst>
                <a:latin typeface="Tahoma"/>
                <a:ea typeface="Tahoma"/>
                <a:cs typeface="Tahoma"/>
                <a:sym typeface="Tahoma"/>
              </a:defRPr>
            </a:pPr>
            <a:r>
              <a:t>— Ephesians 1:15–21; ESV</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 presetID="22" grpId="1" fill="hold">
                                  <p:stCondLst>
                                    <p:cond delay="0"/>
                                  </p:stCondLst>
                                  <p:iterate type="el" backwards="0">
                                    <p:tmAbs val="0"/>
                                  </p:iterate>
                                  <p:childTnLst>
                                    <p:set>
                                      <p:cBhvr>
                                        <p:cTn id="6" fill="hold"/>
                                        <p:tgtEl>
                                          <p:spTgt spid="167"/>
                                        </p:tgtEl>
                                        <p:attrNameLst>
                                          <p:attrName>style.visibility</p:attrName>
                                        </p:attrNameLst>
                                      </p:cBhvr>
                                      <p:to>
                                        <p:strVal val="visible"/>
                                      </p:to>
                                    </p:set>
                                    <p:animEffect filter="wipe(up)" transition="in">
                                      <p:cBhvr>
                                        <p:cTn id="7" dur="1000"/>
                                        <p:tgtEl>
                                          <p:spTgt spid="1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7" grpId="1"/>
    </p:bldLst>
  </p:timing>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