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60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7737"/>
            <a:ext cx="9144000" cy="17319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anchor="ctr"/>
          <a:lstStyle>
            <a:lvl1pPr>
              <a:defRPr sz="6000" b="1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67862"/>
            <a:ext cx="9144000" cy="8936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89357"/>
            <a:ext cx="7745505" cy="4336806"/>
          </a:xfrm>
        </p:spPr>
        <p:txBody>
          <a:bodyPr/>
          <a:lstStyle>
            <a:lvl1pPr marL="458788" indent="-458788">
              <a:defRPr/>
            </a:lvl1pPr>
            <a:lvl2pPr marL="850900" indent="-439738">
              <a:defRPr/>
            </a:lvl2pPr>
            <a:lvl3pPr marL="1204913" indent="-427038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60327"/>
            <a:ext cx="6779110" cy="923330"/>
            <a:chOff x="1172584" y="104956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04956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5937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59076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528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146907"/>
            <a:ext cx="6779110" cy="923330"/>
            <a:chOff x="1172584" y="113614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13614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68031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67734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62521"/>
            <a:ext cx="3803904" cy="41548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962521"/>
            <a:ext cx="3803904" cy="41548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528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1911096"/>
            <a:ext cx="3794759" cy="65836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569464"/>
            <a:ext cx="3803904" cy="35510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911096"/>
            <a:ext cx="3804568" cy="65836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solidFill>
                  <a:srgbClr val="67461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66237"/>
            <a:ext cx="3799728" cy="35510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13247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8918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247" y="310411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1659485"/>
            <a:ext cx="7745505" cy="4466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057EC13-891C-3B48-90C5-3684AB721CDA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F49F33-AF3D-9D4E-B28F-69AE5FB89C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61963" indent="-46196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09638" indent="-49847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55713" indent="-47783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“Book” of Jeremiah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Jeremiah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u"/>
      </p:transition>
    </mc:Choice>
    <mc:Fallback xmlns="">
      <p:transition xmlns:p14="http://schemas.microsoft.com/office/powerpoint/2010/main" spd="slow">
        <p:pull dir="r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607502"/>
            <a:ext cx="7745505" cy="50636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Shunned social norms – </a:t>
            </a:r>
            <a:r>
              <a:rPr lang="en-US" dirty="0" err="1" smtClean="0"/>
              <a:t>Jer</a:t>
            </a:r>
            <a:r>
              <a:rPr lang="en-US" dirty="0" smtClean="0"/>
              <a:t> 16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Ruined waistband – </a:t>
            </a:r>
            <a:r>
              <a:rPr lang="en-US" dirty="0" err="1" smtClean="0"/>
              <a:t>Jer</a:t>
            </a:r>
            <a:r>
              <a:rPr lang="en-US" dirty="0" smtClean="0"/>
              <a:t> 13.1-11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Clay pots – </a:t>
            </a:r>
            <a:r>
              <a:rPr lang="en-US" dirty="0" err="1" smtClean="0"/>
              <a:t>Jer</a:t>
            </a:r>
            <a:r>
              <a:rPr lang="en-US" dirty="0" smtClean="0"/>
              <a:t> 18-19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Ox yoke – </a:t>
            </a:r>
            <a:r>
              <a:rPr lang="en-US" dirty="0" err="1" smtClean="0"/>
              <a:t>Jer</a:t>
            </a:r>
            <a:r>
              <a:rPr lang="en-US" dirty="0" smtClean="0"/>
              <a:t> 27-28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Letters – </a:t>
            </a:r>
            <a:r>
              <a:rPr lang="en-US" dirty="0" err="1" smtClean="0"/>
              <a:t>Jer</a:t>
            </a:r>
            <a:r>
              <a:rPr lang="en-US" dirty="0" smtClean="0"/>
              <a:t> 29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Real estate purchase – </a:t>
            </a:r>
            <a:r>
              <a:rPr lang="en-US" dirty="0" err="1" smtClean="0"/>
              <a:t>Jer</a:t>
            </a:r>
            <a:r>
              <a:rPr lang="en-US" dirty="0" smtClean="0"/>
              <a:t> 32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Wine banquet – </a:t>
            </a:r>
            <a:r>
              <a:rPr lang="en-US" dirty="0" err="1" smtClean="0"/>
              <a:t>Jer</a:t>
            </a:r>
            <a:r>
              <a:rPr lang="en-US" dirty="0" smtClean="0"/>
              <a:t> 35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Scrolls – </a:t>
            </a:r>
            <a:r>
              <a:rPr lang="en-US" dirty="0" err="1" smtClean="0"/>
              <a:t>Jer</a:t>
            </a:r>
            <a:r>
              <a:rPr lang="en-US" dirty="0" smtClean="0"/>
              <a:t> 36; 51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Stones – </a:t>
            </a:r>
            <a:r>
              <a:rPr lang="en-US" dirty="0" err="1" smtClean="0"/>
              <a:t>Jer</a:t>
            </a:r>
            <a:r>
              <a:rPr lang="en-US" dirty="0" smtClean="0"/>
              <a:t> 43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310411"/>
            <a:ext cx="9139792" cy="1054250"/>
          </a:xfrm>
        </p:spPr>
        <p:txBody>
          <a:bodyPr/>
          <a:lstStyle/>
          <a:p>
            <a:r>
              <a:rPr lang="en-US" sz="4400" b="1" dirty="0" smtClean="0"/>
              <a:t>Jeremiah’s “Sermon Illustrations”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53739" y="6273224"/>
            <a:ext cx="1890261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3-4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1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u"/>
      </p:transition>
    </mc:Choice>
    <mc:Fallback xmlns="">
      <p:transition xmlns:p14="http://schemas.microsoft.com/office/powerpoint/2010/main" spd="slow">
        <p:pull dir="r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Hometown &amp; family – </a:t>
            </a:r>
            <a:r>
              <a:rPr lang="en-US" dirty="0" err="1" smtClean="0"/>
              <a:t>Jer</a:t>
            </a:r>
            <a:r>
              <a:rPr lang="en-US" dirty="0" smtClean="0"/>
              <a:t> 11-12</a:t>
            </a:r>
          </a:p>
          <a:p>
            <a:r>
              <a:rPr lang="en-US" dirty="0" smtClean="0"/>
              <a:t>False prophets – </a:t>
            </a:r>
            <a:r>
              <a:rPr lang="en-US" dirty="0" err="1" smtClean="0"/>
              <a:t>Jer</a:t>
            </a:r>
            <a:r>
              <a:rPr lang="en-US" dirty="0" smtClean="0"/>
              <a:t> 20</a:t>
            </a:r>
          </a:p>
          <a:p>
            <a:r>
              <a:rPr lang="en-US" dirty="0" smtClean="0"/>
              <a:t>Angry worshippers – </a:t>
            </a:r>
            <a:r>
              <a:rPr lang="en-US" dirty="0" err="1" smtClean="0"/>
              <a:t>Jer</a:t>
            </a:r>
            <a:r>
              <a:rPr lang="en-US" dirty="0" smtClean="0"/>
              <a:t> 26</a:t>
            </a:r>
          </a:p>
          <a:p>
            <a:r>
              <a:rPr lang="en-US" dirty="0" smtClean="0"/>
              <a:t>Kings – </a:t>
            </a:r>
            <a:r>
              <a:rPr lang="en-US" dirty="0" err="1" smtClean="0"/>
              <a:t>Jer</a:t>
            </a:r>
            <a:r>
              <a:rPr lang="en-US" dirty="0" smtClean="0"/>
              <a:t> 36, 38</a:t>
            </a:r>
          </a:p>
          <a:p>
            <a:r>
              <a:rPr lang="en-US" dirty="0" smtClean="0"/>
              <a:t>Various officials – </a:t>
            </a:r>
            <a:r>
              <a:rPr lang="en-US" dirty="0" err="1" smtClean="0"/>
              <a:t>Jer</a:t>
            </a:r>
            <a:r>
              <a:rPr lang="en-US" dirty="0" smtClean="0"/>
              <a:t> 37</a:t>
            </a:r>
          </a:p>
          <a:p>
            <a:r>
              <a:rPr lang="en-US" dirty="0" smtClean="0"/>
              <a:t>Refugees – </a:t>
            </a:r>
            <a:r>
              <a:rPr lang="en-US" dirty="0" err="1" smtClean="0"/>
              <a:t>Jer</a:t>
            </a:r>
            <a:r>
              <a:rPr lang="en-US" dirty="0" smtClean="0"/>
              <a:t> 43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310411"/>
            <a:ext cx="9144000" cy="1054250"/>
          </a:xfrm>
        </p:spPr>
        <p:txBody>
          <a:bodyPr/>
          <a:lstStyle/>
          <a:p>
            <a:r>
              <a:rPr lang="en-US" dirty="0" smtClean="0"/>
              <a:t>Jeremiah’s Enemies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9608" y="6265091"/>
            <a:ext cx="137028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 4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99771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789356"/>
            <a:ext cx="7745505" cy="4721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“They [fundamentalists] attach this view to the belief that the Bible is inspired by God, a belief which they also base on a few texts within it. They cite particular verses about ‘inspired scripture’ which they interpret to suit their own views and extend them as a description of the entire Bible, as if the Bible is proven to be inspired because </a:t>
            </a:r>
            <a:r>
              <a:rPr 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one bit of it (arguably) says so</a:t>
            </a:r>
            <a:r>
              <a:rPr lang="en-US" dirty="0"/>
              <a:t>.” </a:t>
            </a:r>
            <a:r>
              <a:rPr lang="en-US" dirty="0" smtClean="0"/>
              <a:t>(Robin Lane Fox)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310411"/>
            <a:ext cx="9144000" cy="1054250"/>
          </a:xfrm>
        </p:spPr>
        <p:txBody>
          <a:bodyPr/>
          <a:lstStyle/>
          <a:p>
            <a:r>
              <a:rPr lang="en-US" dirty="0" smtClean="0"/>
              <a:t>Skeptics &amp; Inspiration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3714" y="6273224"/>
            <a:ext cx="137028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 5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4085871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Destroy the message – </a:t>
            </a:r>
            <a:r>
              <a:rPr lang="en-US" dirty="0" err="1" smtClean="0"/>
              <a:t>Jer</a:t>
            </a:r>
            <a:r>
              <a:rPr lang="en-US" dirty="0" smtClean="0"/>
              <a:t> 36</a:t>
            </a:r>
          </a:p>
          <a:p>
            <a:r>
              <a:rPr lang="en-US" dirty="0" smtClean="0"/>
              <a:t>Destroy the messenger – </a:t>
            </a:r>
            <a:r>
              <a:rPr lang="en-US" dirty="0" err="1" smtClean="0"/>
              <a:t>Jer</a:t>
            </a:r>
            <a:r>
              <a:rPr lang="en-US" dirty="0" smtClean="0"/>
              <a:t> 20; 37-38</a:t>
            </a:r>
          </a:p>
          <a:p>
            <a:r>
              <a:rPr lang="en-US" dirty="0" smtClean="0"/>
              <a:t>Decide before hearing – </a:t>
            </a:r>
            <a:r>
              <a:rPr lang="en-US" dirty="0" err="1" smtClean="0"/>
              <a:t>Jer</a:t>
            </a:r>
            <a:r>
              <a:rPr lang="en-US" dirty="0" smtClean="0"/>
              <a:t> 42-43</a:t>
            </a:r>
          </a:p>
          <a:p>
            <a:r>
              <a:rPr lang="en-US" dirty="0" smtClean="0"/>
              <a:t>Disagree after hearing – </a:t>
            </a:r>
            <a:r>
              <a:rPr lang="en-US" dirty="0" err="1" smtClean="0"/>
              <a:t>Jer</a:t>
            </a:r>
            <a:r>
              <a:rPr lang="en-US" dirty="0" smtClean="0"/>
              <a:t> 27-28</a:t>
            </a:r>
          </a:p>
          <a:p>
            <a:r>
              <a:rPr lang="en-US" dirty="0" smtClean="0"/>
              <a:t>Seek God’s blessings without obedience – </a:t>
            </a:r>
            <a:r>
              <a:rPr lang="en-US" dirty="0" err="1" smtClean="0"/>
              <a:t>Jer</a:t>
            </a:r>
            <a:r>
              <a:rPr lang="en-US" dirty="0" smtClean="0"/>
              <a:t> 21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Jeremiah’s Skeptics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7948" y="6265091"/>
            <a:ext cx="1886053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5-6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2003336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Nebuchadnezzar’s protection of Jeremiah (</a:t>
            </a:r>
            <a:r>
              <a:rPr lang="en-US" dirty="0" err="1" smtClean="0"/>
              <a:t>Jer</a:t>
            </a:r>
            <a:r>
              <a:rPr lang="en-US" dirty="0" smtClean="0"/>
              <a:t> 40.1-6)</a:t>
            </a:r>
          </a:p>
          <a:p>
            <a:r>
              <a:rPr lang="en-US" dirty="0" smtClean="0"/>
              <a:t>People identified Jeremiah with Jesus (Mt 16.13f)</a:t>
            </a:r>
          </a:p>
          <a:p>
            <a:r>
              <a:rPr lang="en-US" dirty="0" smtClean="0"/>
              <a:t>Paul identified himself with Jeremiah (2 Co 10.8; 13.10)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310411"/>
            <a:ext cx="9144000" cy="1054250"/>
          </a:xfrm>
        </p:spPr>
        <p:txBody>
          <a:bodyPr/>
          <a:lstStyle/>
          <a:p>
            <a:r>
              <a:rPr lang="en-US" dirty="0" smtClean="0"/>
              <a:t>Jeremiah’s Legacy &amp; Influence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2764" y="6260929"/>
            <a:ext cx="209123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9-10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911371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of Assyria</a:t>
            </a:r>
          </a:p>
          <a:p>
            <a:r>
              <a:rPr lang="en-US" dirty="0" smtClean="0"/>
              <a:t>Rise of Babylon</a:t>
            </a:r>
          </a:p>
          <a:p>
            <a:r>
              <a:rPr lang="en-US" dirty="0" smtClean="0"/>
              <a:t>Decline of Egypt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Political Setting of Jeremiah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0220" y="6273224"/>
            <a:ext cx="227378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10-11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1070179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Corrupt citizens</a:t>
            </a:r>
          </a:p>
          <a:p>
            <a:r>
              <a:rPr lang="en-US" dirty="0" smtClean="0"/>
              <a:t>Corrupt priests &amp; prophets</a:t>
            </a:r>
          </a:p>
          <a:p>
            <a:r>
              <a:rPr lang="en-US" dirty="0" smtClean="0"/>
              <a:t>Corrupt political leaders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Spiritual Setting of Jeremiah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0220" y="6273224"/>
            <a:ext cx="227378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11-12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545585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Dates (p. 12f)</a:t>
            </a:r>
          </a:p>
          <a:p>
            <a:r>
              <a:rPr lang="en-US" dirty="0" smtClean="0"/>
              <a:t>Synchronisms (p. 13)</a:t>
            </a:r>
          </a:p>
          <a:p>
            <a:r>
              <a:rPr lang="en-US" dirty="0" smtClean="0"/>
              <a:t>Chronology &amp; text (Appendix 1, </a:t>
            </a:r>
            <a:br>
              <a:rPr lang="en-US" dirty="0" smtClean="0"/>
            </a:br>
            <a:r>
              <a:rPr lang="en-US" dirty="0" smtClean="0"/>
              <a:t>pp. 33-34)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Chronology of Jeremiah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71745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Several chronological schemes:</a:t>
            </a:r>
          </a:p>
          <a:p>
            <a:r>
              <a:rPr lang="en-US" dirty="0" smtClean="0"/>
              <a:t>David Dorsey (p. 13)</a:t>
            </a:r>
          </a:p>
          <a:p>
            <a:r>
              <a:rPr lang="en-US" dirty="0" smtClean="0"/>
              <a:t>Edward J. Young (p. 13ff)</a:t>
            </a:r>
          </a:p>
          <a:p>
            <a:r>
              <a:rPr lang="en-US" dirty="0" smtClean="0"/>
              <a:t>R. K. Harrison (p. 15)</a:t>
            </a:r>
          </a:p>
          <a:p>
            <a:r>
              <a:rPr lang="en-US" dirty="0" smtClean="0"/>
              <a:t>William Holladay (p. 15f)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Chronology &amp;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60070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Lachish </a:t>
            </a:r>
            <a:r>
              <a:rPr lang="en-US" dirty="0" err="1" smtClean="0"/>
              <a:t>Ostraca</a:t>
            </a:r>
            <a:endParaRPr lang="en-US" dirty="0" smtClean="0"/>
          </a:p>
          <a:p>
            <a:r>
              <a:rPr lang="en-US" dirty="0" smtClean="0"/>
              <a:t>Clay Seals</a:t>
            </a:r>
          </a:p>
          <a:p>
            <a:r>
              <a:rPr lang="en-US" dirty="0" smtClean="0"/>
              <a:t>Babylonian Chronicles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Jeremiah &amp; Archaeology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0220" y="6273224"/>
            <a:ext cx="229642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16-21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143660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832551"/>
            <a:ext cx="7745505" cy="477652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640 BC — Josiah becomes King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627 BC — Jeremiah called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622 BC — Temple scrolls found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614 BC — Fall of </a:t>
            </a:r>
            <a:r>
              <a:rPr lang="en-US" dirty="0" err="1" smtClean="0"/>
              <a:t>Ashur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612 BC — Fall of Nineveh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609 BC — Fall of Haran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605 BC — Babylon defeats Egypt at Carchemish</a:t>
            </a:r>
            <a:endParaRPr lang="en-US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Setting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28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u"/>
      </p:transition>
    </mc:Choice>
    <mc:Fallback xmlns="">
      <p:transition xmlns:p14="http://schemas.microsoft.com/office/powerpoint/2010/main" spd="slow">
        <p:pull dir="r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012" b="801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Lachish </a:t>
            </a:r>
            <a:r>
              <a:rPr lang="en-US" dirty="0" err="1" smtClean="0"/>
              <a:t>Ostraca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0220" y="6273224"/>
            <a:ext cx="229642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17-18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9472964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Clay Seals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0220" y="6273224"/>
            <a:ext cx="229642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18-20</a:t>
            </a:r>
            <a:endParaRPr lang="en-US" sz="3200" dirty="0"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5702" r="-3570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820515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 of Baruch – Fake!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See </a:t>
            </a:r>
            <a:r>
              <a:rPr lang="en-US" i="1" dirty="0" smtClean="0"/>
              <a:t>– BASOR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Bulletin of the American Schools for Oriental Research</a:t>
            </a:r>
            <a:r>
              <a:rPr lang="en-US" dirty="0"/>
              <a:t>) #372 (Nov 2014), 147-158. “The Authenticity of the Bullae of </a:t>
            </a:r>
            <a:r>
              <a:rPr lang="en-US" dirty="0" err="1"/>
              <a:t>Berekhyahu</a:t>
            </a:r>
            <a:r>
              <a:rPr lang="en-US" dirty="0"/>
              <a:t> Son of </a:t>
            </a:r>
            <a:r>
              <a:rPr lang="en-US" dirty="0" err="1"/>
              <a:t>Neriyahu</a:t>
            </a:r>
            <a:r>
              <a:rPr lang="en-US" dirty="0"/>
              <a:t> the Scribe.” </a:t>
            </a:r>
            <a:r>
              <a:rPr lang="en-US" dirty="0" smtClean="0"/>
              <a:t>Authors: Yuval </a:t>
            </a:r>
            <a:r>
              <a:rPr lang="en-US" dirty="0"/>
              <a:t>Goren </a:t>
            </a:r>
            <a:r>
              <a:rPr lang="en-US" dirty="0" smtClean="0"/>
              <a:t>&amp; </a:t>
            </a: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/>
              <a:t>Arie</a:t>
            </a:r>
            <a:r>
              <a:rPr lang="en-US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7939" r="793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47578" y="6273224"/>
            <a:ext cx="229642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18-20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7774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Babylonian Chronicles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68528" y="6273224"/>
            <a:ext cx="1575471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 20</a:t>
            </a:r>
            <a:endParaRPr lang="en-US" sz="3200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1341" r="-4134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740751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80 personal names</a:t>
            </a:r>
          </a:p>
          <a:p>
            <a:r>
              <a:rPr lang="en-US" dirty="0" smtClean="0"/>
              <a:t>Over 60 people in the story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i="1" dirty="0" smtClean="0"/>
              <a:t>Israelite Rulers</a:t>
            </a:r>
          </a:p>
          <a:p>
            <a:pPr lvl="1"/>
            <a:r>
              <a:rPr lang="en-US" i="1" dirty="0" smtClean="0"/>
              <a:t>Foreign Rulers &amp; Military Figures</a:t>
            </a:r>
          </a:p>
          <a:p>
            <a:pPr lvl="1"/>
            <a:r>
              <a:rPr lang="en-US" i="1" dirty="0" smtClean="0"/>
              <a:t>Religious &amp; Political Figures</a:t>
            </a:r>
          </a:p>
          <a:p>
            <a:pPr lvl="1"/>
            <a:r>
              <a:rPr lang="en-US" i="1" dirty="0" smtClean="0"/>
              <a:t>Others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People in Jeremiah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0220" y="6273224"/>
            <a:ext cx="230063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21-24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4894687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Hebrew &amp; Greek Texts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0220" y="6273224"/>
            <a:ext cx="229642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24-25</a:t>
            </a:r>
            <a:endParaRPr lang="en-US" sz="3200" dirty="0">
              <a:latin typeface="+mj-lt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99247" y="1789357"/>
            <a:ext cx="7745505" cy="4336806"/>
          </a:xfrm>
        </p:spPr>
        <p:txBody>
          <a:bodyPr/>
          <a:lstStyle/>
          <a:p>
            <a:r>
              <a:rPr lang="en-US" dirty="0" smtClean="0"/>
              <a:t>Different order (major &amp; minor sections)</a:t>
            </a:r>
          </a:p>
          <a:p>
            <a:r>
              <a:rPr lang="en-US" dirty="0" smtClean="0"/>
              <a:t>LXX is 1/8 shorter than MT (2700 words)</a:t>
            </a:r>
          </a:p>
          <a:p>
            <a:r>
              <a:rPr lang="en-US" dirty="0" smtClean="0"/>
              <a:t>Both editions supported by DSS</a:t>
            </a:r>
          </a:p>
          <a:p>
            <a:r>
              <a:rPr lang="en-US" dirty="0" smtClean="0"/>
              <a:t>Did Jeremiah or Baruch release an early edition?</a:t>
            </a:r>
          </a:p>
        </p:txBody>
      </p:sp>
    </p:spTree>
    <p:extLst>
      <p:ext uri="{BB962C8B-B14F-4D97-AF65-F5344CB8AC3E}">
        <p14:creationId xmlns:p14="http://schemas.microsoft.com/office/powerpoint/2010/main" val="1774302034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0220" y="6273224"/>
            <a:ext cx="229642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25-29</a:t>
            </a:r>
            <a:endParaRPr lang="en-US" sz="3200" dirty="0">
              <a:latin typeface="+mj-lt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99247" y="1789357"/>
            <a:ext cx="7745505" cy="43368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“Persistence”</a:t>
            </a:r>
          </a:p>
          <a:p>
            <a:r>
              <a:rPr lang="en-US" dirty="0" smtClean="0"/>
              <a:t>“Egypt”</a:t>
            </a:r>
          </a:p>
          <a:p>
            <a:r>
              <a:rPr lang="en-US" dirty="0" smtClean="0"/>
              <a:t>“Covenant”</a:t>
            </a:r>
          </a:p>
          <a:p>
            <a:r>
              <a:rPr lang="en-US" dirty="0" smtClean="0"/>
              <a:t>“False worship &amp; </a:t>
            </a:r>
            <a:r>
              <a:rPr lang="en-US" dirty="0"/>
              <a:t>f</a:t>
            </a:r>
            <a:r>
              <a:rPr lang="en-US" dirty="0" smtClean="0"/>
              <a:t>alse righteousness”</a:t>
            </a:r>
          </a:p>
          <a:p>
            <a:r>
              <a:rPr lang="en-US" dirty="0" smtClean="0"/>
              <a:t>“Turn &amp; return”</a:t>
            </a:r>
          </a:p>
          <a:p>
            <a:r>
              <a:rPr lang="en-US" dirty="0" smtClean="0"/>
              <a:t>“Plant/uproot” &amp; “build/tear down”</a:t>
            </a:r>
          </a:p>
          <a:p>
            <a:r>
              <a:rPr lang="en-US" dirty="0" smtClean="0"/>
              <a:t>Sickness &amp; healing</a:t>
            </a:r>
          </a:p>
          <a:p>
            <a:r>
              <a:rPr lang="en-US" dirty="0" smtClean="0"/>
              <a:t>“70” years</a:t>
            </a:r>
          </a:p>
        </p:txBody>
      </p:sp>
    </p:spTree>
    <p:extLst>
      <p:ext uri="{BB962C8B-B14F-4D97-AF65-F5344CB8AC3E}">
        <p14:creationId xmlns:p14="http://schemas.microsoft.com/office/powerpoint/2010/main" val="2217088645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Structure – Large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0220" y="6273224"/>
            <a:ext cx="229642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29-30</a:t>
            </a:r>
            <a:endParaRPr lang="en-US" sz="3200" dirty="0">
              <a:latin typeface="+mj-lt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99247" y="1789357"/>
            <a:ext cx="7745505" cy="433680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Chp</a:t>
            </a:r>
            <a:r>
              <a:rPr lang="en-US" dirty="0" smtClean="0"/>
              <a:t> 1-25 – Judgment of Judah &amp; Jerusalem</a:t>
            </a:r>
          </a:p>
          <a:p>
            <a:r>
              <a:rPr lang="en-US" dirty="0" err="1" smtClean="0"/>
              <a:t>Chp</a:t>
            </a:r>
            <a:r>
              <a:rPr lang="en-US" dirty="0" smtClean="0"/>
              <a:t> 26-29 – prose episodes from Jeremiah’s life</a:t>
            </a:r>
          </a:p>
          <a:p>
            <a:r>
              <a:rPr lang="en-US" dirty="0" err="1" smtClean="0"/>
              <a:t>Chp</a:t>
            </a:r>
            <a:r>
              <a:rPr lang="en-US" dirty="0" smtClean="0"/>
              <a:t> 30-33 – “book of consolation”</a:t>
            </a:r>
          </a:p>
          <a:p>
            <a:r>
              <a:rPr lang="en-US" dirty="0" err="1" smtClean="0"/>
              <a:t>Chp</a:t>
            </a:r>
            <a:r>
              <a:rPr lang="en-US" dirty="0" smtClean="0"/>
              <a:t> 34-45 – prose episodes from Jeremiah’s life</a:t>
            </a:r>
          </a:p>
          <a:p>
            <a:r>
              <a:rPr lang="en-US" dirty="0" err="1" smtClean="0"/>
              <a:t>Chp</a:t>
            </a:r>
            <a:r>
              <a:rPr lang="en-US" dirty="0" smtClean="0"/>
              <a:t> 46-51 – oracles against the nations</a:t>
            </a:r>
          </a:p>
        </p:txBody>
      </p:sp>
    </p:spTree>
    <p:extLst>
      <p:ext uri="{BB962C8B-B14F-4D97-AF65-F5344CB8AC3E}">
        <p14:creationId xmlns:p14="http://schemas.microsoft.com/office/powerpoint/2010/main" val="2042433149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David Dorsey’s 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0220" y="6273224"/>
            <a:ext cx="2296422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30-32</a:t>
            </a:r>
            <a:endParaRPr lang="en-US" sz="3200" dirty="0">
              <a:latin typeface="+mj-lt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09006" y="1789357"/>
            <a:ext cx="8713929" cy="4801396"/>
          </a:xfrm>
        </p:spPr>
        <p:txBody>
          <a:bodyPr>
            <a:noAutofit/>
          </a:bodyPr>
          <a:lstStyle/>
          <a:p>
            <a:pPr marL="450850" indent="-450850">
              <a:lnSpc>
                <a:spcPct val="90000"/>
              </a:lnSpc>
              <a:buNone/>
            </a:pPr>
            <a:r>
              <a:rPr lang="en-US" sz="2800" b="1" dirty="0" smtClean="0">
                <a:latin typeface="Avenir Heavy"/>
                <a:cs typeface="Avenir Heavy"/>
              </a:rPr>
              <a:t>A: </a:t>
            </a:r>
            <a:r>
              <a:rPr lang="en-US" sz="2800" b="1" dirty="0" smtClean="0">
                <a:latin typeface="Avenir Next Condensed Medium"/>
                <a:cs typeface="Avenir Next Condensed Medium"/>
              </a:rPr>
              <a:t>A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gainst </a:t>
            </a:r>
            <a:r>
              <a:rPr lang="en-US" sz="2800" dirty="0">
                <a:latin typeface="Avenir Next Condensed Medium"/>
                <a:cs typeface="Avenir Next Condensed Medium"/>
              </a:rPr>
              <a:t>Judah: </a:t>
            </a:r>
            <a:r>
              <a:rPr lang="en-US" sz="2800" dirty="0">
                <a:latin typeface="Avenir Next Condensed Medium"/>
                <a:cs typeface="Avenir Next Condensed Medium"/>
              </a:rPr>
              <a:t>I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nvasion </a:t>
            </a:r>
            <a:r>
              <a:rPr lang="en-US" sz="2800" dirty="0">
                <a:latin typeface="Avenir Next Condensed Medium"/>
                <a:cs typeface="Avenir Next Condensed Medium"/>
              </a:rPr>
              <a:t>&amp; disaster </a:t>
            </a:r>
            <a:r>
              <a:rPr lang="en-US" sz="2800" u="sng" dirty="0">
                <a:latin typeface="Avenir Next Condensed Medium"/>
                <a:cs typeface="Avenir Next Condensed Medium"/>
              </a:rPr>
              <a:t>from </a:t>
            </a:r>
            <a:r>
              <a:rPr lang="en-US" sz="2800" u="sng" dirty="0" smtClean="0">
                <a:latin typeface="Avenir Next Condensed Medium"/>
                <a:cs typeface="Avenir Next Condensed Medium"/>
              </a:rPr>
              <a:t>north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 </a:t>
            </a:r>
            <a:br>
              <a:rPr lang="en-US" sz="2800" dirty="0" smtClean="0">
                <a:latin typeface="Avenir Next Condensed Medium"/>
                <a:cs typeface="Avenir Next Condensed Medium"/>
              </a:rPr>
            </a:br>
            <a:r>
              <a:rPr lang="en-US" sz="2800" dirty="0" smtClean="0">
                <a:latin typeface="Avenir Next Condensed Medium"/>
                <a:cs typeface="Avenir Next Condensed Medium"/>
              </a:rPr>
              <a:t>(</a:t>
            </a:r>
            <a:r>
              <a:rPr lang="en-US" sz="2800" dirty="0">
                <a:latin typeface="Avenir Next Condensed Medium"/>
                <a:cs typeface="Avenir Next Condensed Medium"/>
              </a:rPr>
              <a:t>1:1 – 12:17)</a:t>
            </a:r>
          </a:p>
          <a:p>
            <a:pPr marL="915988" indent="-450850">
              <a:lnSpc>
                <a:spcPct val="90000"/>
              </a:lnSpc>
              <a:buNone/>
            </a:pPr>
            <a:r>
              <a:rPr lang="en-US" sz="2800" b="1" dirty="0">
                <a:latin typeface="Avenir Heavy"/>
                <a:cs typeface="Avenir Heavy"/>
              </a:rPr>
              <a:t>B:</a:t>
            </a:r>
            <a:r>
              <a:rPr lang="en-US" sz="2800" dirty="0">
                <a:latin typeface="Avenir Heavy"/>
                <a:cs typeface="Avenir Heavy"/>
              </a:rPr>
              <a:t> 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Judah’s coming exile </a:t>
            </a:r>
            <a:r>
              <a:rPr lang="en-US" sz="2800" dirty="0">
                <a:latin typeface="Avenir Next Condensed Medium"/>
                <a:cs typeface="Avenir Next Condensed Medium"/>
              </a:rPr>
              <a:t>&amp; suffering 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(</a:t>
            </a:r>
            <a:r>
              <a:rPr lang="en-US" sz="2800" dirty="0">
                <a:latin typeface="Avenir Next Condensed Medium"/>
                <a:cs typeface="Avenir Next Condensed Medium"/>
              </a:rPr>
              <a:t>13:1 – 20:18)</a:t>
            </a:r>
          </a:p>
          <a:p>
            <a:pPr marL="1366838" indent="-450850">
              <a:lnSpc>
                <a:spcPct val="90000"/>
              </a:lnSpc>
              <a:buNone/>
            </a:pPr>
            <a:r>
              <a:rPr lang="en-US" sz="2800" b="1" dirty="0">
                <a:latin typeface="Avenir Heavy"/>
                <a:cs typeface="Avenir Heavy"/>
              </a:rPr>
              <a:t>C:</a:t>
            </a:r>
            <a:r>
              <a:rPr lang="en-US" sz="2800" dirty="0">
                <a:latin typeface="Avenir Heavy"/>
                <a:cs typeface="Avenir Heavy"/>
              </a:rPr>
              <a:t> 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Dated </a:t>
            </a:r>
            <a:r>
              <a:rPr lang="en-US" sz="2800" dirty="0">
                <a:latin typeface="Avenir Next Condensed Medium"/>
                <a:cs typeface="Avenir Next Condensed Medium"/>
              </a:rPr>
              <a:t>messages of judgment (21:1 – 29:32)</a:t>
            </a:r>
          </a:p>
          <a:p>
            <a:pPr marL="1831975" indent="-450850">
              <a:lnSpc>
                <a:spcPct val="90000"/>
              </a:lnSpc>
              <a:buNone/>
            </a:pPr>
            <a:r>
              <a:rPr lang="en-US" sz="2800" b="1" dirty="0">
                <a:latin typeface="Avenir Heavy"/>
                <a:cs typeface="Avenir Heavy"/>
              </a:rPr>
              <a:t>D (Center):</a:t>
            </a:r>
            <a:r>
              <a:rPr lang="en-US" sz="2800" dirty="0">
                <a:latin typeface="Avenir Next Condensed Medium"/>
                <a:cs typeface="Avenir Next Condensed Medium"/>
              </a:rPr>
              <a:t> 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Messages </a:t>
            </a:r>
            <a:r>
              <a:rPr lang="en-US" sz="2800" dirty="0">
                <a:latin typeface="Avenir Next Condensed Medium"/>
                <a:cs typeface="Avenir Next Condensed Medium"/>
              </a:rPr>
              <a:t>of future hope 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/>
            </a:r>
            <a:br>
              <a:rPr lang="en-US" sz="2800" dirty="0" smtClean="0">
                <a:latin typeface="Avenir Next Condensed Medium"/>
                <a:cs typeface="Avenir Next Condensed Medium"/>
              </a:rPr>
            </a:br>
            <a:r>
              <a:rPr lang="en-US" sz="2800" dirty="0" smtClean="0">
                <a:latin typeface="Avenir Next Condensed Medium"/>
                <a:cs typeface="Avenir Next Condensed Medium"/>
              </a:rPr>
              <a:t>(</a:t>
            </a:r>
            <a:r>
              <a:rPr lang="en-US" sz="2800" dirty="0">
                <a:latin typeface="Avenir Next Condensed Medium"/>
                <a:cs typeface="Avenir Next Condensed Medium"/>
              </a:rPr>
              <a:t>30.1 – 33.26)</a:t>
            </a:r>
          </a:p>
          <a:p>
            <a:pPr marL="1366838" indent="-450850">
              <a:lnSpc>
                <a:spcPct val="90000"/>
              </a:lnSpc>
              <a:buNone/>
            </a:pPr>
            <a:r>
              <a:rPr lang="en-US" sz="2800" b="1" dirty="0">
                <a:latin typeface="Avenir Heavy"/>
                <a:cs typeface="Avenir Heavy"/>
              </a:rPr>
              <a:t>C’:</a:t>
            </a:r>
            <a:r>
              <a:rPr lang="en-US" sz="2800" dirty="0">
                <a:latin typeface="Avenir Heavy"/>
                <a:cs typeface="Avenir Heavy"/>
              </a:rPr>
              <a:t> 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Dated </a:t>
            </a:r>
            <a:r>
              <a:rPr lang="en-US" sz="2800" dirty="0">
                <a:latin typeface="Avenir Next Condensed Medium"/>
                <a:cs typeface="Avenir Next Condensed Medium"/>
              </a:rPr>
              <a:t>messages of Judgment (34:1 – 35:19)</a:t>
            </a:r>
          </a:p>
          <a:p>
            <a:pPr marL="915988" indent="-450850">
              <a:lnSpc>
                <a:spcPct val="90000"/>
              </a:lnSpc>
              <a:buNone/>
            </a:pPr>
            <a:r>
              <a:rPr lang="en-US" sz="2800" b="1" dirty="0">
                <a:latin typeface="Avenir Heavy"/>
                <a:cs typeface="Avenir Heavy"/>
              </a:rPr>
              <a:t>B’:</a:t>
            </a:r>
            <a:r>
              <a:rPr lang="en-US" sz="2800" dirty="0">
                <a:latin typeface="Avenir Heavy"/>
                <a:cs typeface="Avenir Heavy"/>
              </a:rPr>
              <a:t> 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Judah’s </a:t>
            </a:r>
            <a:r>
              <a:rPr lang="en-US" sz="2800" dirty="0">
                <a:latin typeface="Avenir Next Condensed Medium"/>
                <a:cs typeface="Avenir Next Condensed Medium"/>
              </a:rPr>
              <a:t>fall &amp; exile (36.1 – 45.5)</a:t>
            </a:r>
          </a:p>
          <a:p>
            <a:pPr marL="450850" indent="-450850">
              <a:lnSpc>
                <a:spcPct val="90000"/>
              </a:lnSpc>
              <a:buNone/>
            </a:pPr>
            <a:r>
              <a:rPr lang="en-US" sz="2800" b="1" dirty="0">
                <a:latin typeface="Avenir Heavy"/>
                <a:cs typeface="Avenir Heavy"/>
              </a:rPr>
              <a:t>A’:</a:t>
            </a:r>
            <a:r>
              <a:rPr lang="en-US" sz="2800" dirty="0">
                <a:latin typeface="Avenir Heavy"/>
                <a:cs typeface="Avenir Heavy"/>
              </a:rPr>
              <a:t> 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Against </a:t>
            </a:r>
            <a:r>
              <a:rPr lang="en-US" sz="2800" dirty="0">
                <a:latin typeface="Avenir Next Condensed Medium"/>
                <a:cs typeface="Avenir Next Condensed Medium"/>
              </a:rPr>
              <a:t>the nations: 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Invasions </a:t>
            </a:r>
            <a:r>
              <a:rPr lang="en-US" sz="2800" dirty="0">
                <a:latin typeface="Avenir Next Condensed Medium"/>
                <a:cs typeface="Avenir Next Condensed Medium"/>
              </a:rPr>
              <a:t>&amp; disasters </a:t>
            </a:r>
            <a:r>
              <a:rPr lang="en-US" sz="2800" u="sng" dirty="0">
                <a:latin typeface="Avenir Next Condensed Medium"/>
                <a:cs typeface="Avenir Next Condensed Medium"/>
              </a:rPr>
              <a:t>from </a:t>
            </a:r>
            <a:r>
              <a:rPr lang="en-US" sz="2800" u="sng" dirty="0" smtClean="0">
                <a:latin typeface="Avenir Next Condensed Medium"/>
                <a:cs typeface="Avenir Next Condensed Medium"/>
              </a:rPr>
              <a:t>north</a:t>
            </a:r>
            <a:r>
              <a:rPr lang="en-US" sz="2800" i="1" u="sng" dirty="0" smtClean="0">
                <a:latin typeface="Avenir Next Condensed Medium"/>
                <a:cs typeface="Avenir Next Condensed Medium"/>
              </a:rPr>
              <a:t> </a:t>
            </a:r>
            <a:br>
              <a:rPr lang="en-US" sz="2800" i="1" u="sng" dirty="0" smtClean="0">
                <a:latin typeface="Avenir Next Condensed Medium"/>
                <a:cs typeface="Avenir Next Condensed Medium"/>
              </a:rPr>
            </a:br>
            <a:r>
              <a:rPr lang="en-US" sz="2800" dirty="0" smtClean="0">
                <a:latin typeface="Avenir Next Condensed Medium"/>
                <a:cs typeface="Avenir Next Condensed Medium"/>
              </a:rPr>
              <a:t>(</a:t>
            </a:r>
            <a:r>
              <a:rPr lang="en-US" sz="2800" dirty="0">
                <a:latin typeface="Avenir Next Condensed Medium"/>
                <a:cs typeface="Avenir Next Condensed Medium"/>
              </a:rPr>
              <a:t>46:1 – 51:64)</a:t>
            </a:r>
          </a:p>
          <a:p>
            <a:pPr marL="450850" indent="-450850">
              <a:lnSpc>
                <a:spcPct val="90000"/>
              </a:lnSpc>
              <a:buNone/>
            </a:pPr>
            <a:r>
              <a:rPr lang="en-US" sz="2800" dirty="0">
                <a:latin typeface="Avenir Heavy"/>
                <a:cs typeface="Avenir Heavy"/>
              </a:rPr>
              <a:t>Appendix:</a:t>
            </a:r>
            <a:r>
              <a:rPr lang="en-US" sz="2800" dirty="0">
                <a:latin typeface="Avenir Next Condensed Medium"/>
                <a:cs typeface="Avenir Next Condensed Medium"/>
              </a:rPr>
              <a:t> Fall of Jerusalem (52:1-34</a:t>
            </a:r>
            <a:r>
              <a:rPr lang="en-US" sz="2800" dirty="0" smtClean="0">
                <a:latin typeface="Avenir Next Condensed Medium"/>
                <a:cs typeface="Avenir Next Condensed Medium"/>
              </a:rPr>
              <a:t>)</a:t>
            </a:r>
            <a:endParaRPr lang="en-US" sz="2800" dirty="0">
              <a:latin typeface="Avenir Next Condensed Medium"/>
              <a:cs typeface="Avenir Next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55568499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0411"/>
            <a:ext cx="9143999" cy="1054250"/>
          </a:xfrm>
        </p:spPr>
        <p:txBody>
          <a:bodyPr/>
          <a:lstStyle/>
          <a:p>
            <a:r>
              <a:rPr lang="en-US" dirty="0" smtClean="0"/>
              <a:t>Things I Need to Learn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99247" y="1789357"/>
            <a:ext cx="7745505" cy="4336806"/>
          </a:xfrm>
        </p:spPr>
        <p:txBody>
          <a:bodyPr>
            <a:normAutofit/>
          </a:bodyPr>
          <a:lstStyle/>
          <a:p>
            <a:r>
              <a:rPr lang="en-US" dirty="0" smtClean="0"/>
              <a:t>Danger of tradition in instruction</a:t>
            </a:r>
          </a:p>
          <a:p>
            <a:r>
              <a:rPr lang="en-US" dirty="0" smtClean="0"/>
              <a:t>Jeremiah’s passion for the word</a:t>
            </a:r>
          </a:p>
          <a:p>
            <a:r>
              <a:rPr lang="en-US" dirty="0" smtClean="0"/>
              <a:t>Hope in God’s word</a:t>
            </a:r>
          </a:p>
        </p:txBody>
      </p:sp>
    </p:spTree>
    <p:extLst>
      <p:ext uri="{BB962C8B-B14F-4D97-AF65-F5344CB8AC3E}">
        <p14:creationId xmlns:p14="http://schemas.microsoft.com/office/powerpoint/2010/main" val="2012875446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b="1" i="1" dirty="0" smtClean="0"/>
              <a:t>Jeremiah 36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The Book</a:t>
            </a:r>
            <a:r>
              <a:rPr lang="en-US" dirty="0" smtClean="0"/>
              <a:t> is born (v 1-8)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The Book</a:t>
            </a:r>
            <a:r>
              <a:rPr lang="en-US" dirty="0" smtClean="0"/>
              <a:t> is read (v 9-19)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The Book </a:t>
            </a:r>
            <a:r>
              <a:rPr lang="en-US" dirty="0" smtClean="0"/>
              <a:t>is destroyed (v 20-26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Story of </a:t>
            </a:r>
            <a:r>
              <a:rPr lang="en-US" b="1" i="1" dirty="0" smtClean="0"/>
              <a:t>The Book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253739" y="6273224"/>
            <a:ext cx="1890261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6-7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52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u"/>
      </p:transition>
    </mc:Choice>
    <mc:Fallback xmlns="">
      <p:transition xmlns:p14="http://schemas.microsoft.com/office/powerpoint/2010/main" spd="slow">
        <p:pull dir="r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622 </a:t>
            </a:r>
            <a:r>
              <a:rPr lang="en-US" b="1" dirty="0" smtClean="0"/>
              <a:t>BC </a:t>
            </a:r>
            <a:r>
              <a:rPr lang="en-US" dirty="0" smtClean="0"/>
              <a:t>– </a:t>
            </a:r>
            <a:r>
              <a:rPr lang="en-US" dirty="0" err="1"/>
              <a:t>Shaphan</a:t>
            </a:r>
            <a:r>
              <a:rPr lang="en-US" dirty="0"/>
              <a:t> the scribe gave God’s book to King Josiah, who read it, tore his clothes, led the nation to repentance</a:t>
            </a:r>
          </a:p>
          <a:p>
            <a:r>
              <a:rPr lang="en-US" b="1" dirty="0"/>
              <a:t>604 BC </a:t>
            </a:r>
            <a:r>
              <a:rPr lang="en-US" dirty="0" smtClean="0"/>
              <a:t>– </a:t>
            </a:r>
            <a:r>
              <a:rPr lang="en-US" dirty="0"/>
              <a:t>son of </a:t>
            </a:r>
            <a:r>
              <a:rPr lang="en-US" dirty="0" err="1"/>
              <a:t>Shapan</a:t>
            </a:r>
            <a:r>
              <a:rPr lang="en-US" dirty="0"/>
              <a:t> the scribe </a:t>
            </a:r>
            <a:r>
              <a:rPr lang="en-US" dirty="0" smtClean="0"/>
              <a:t>gave </a:t>
            </a:r>
            <a:r>
              <a:rPr lang="en-US" dirty="0"/>
              <a:t>God’s book to the son of </a:t>
            </a:r>
            <a:r>
              <a:rPr lang="en-US" dirty="0" smtClean="0"/>
              <a:t>Josiah, </a:t>
            </a:r>
            <a:r>
              <a:rPr lang="en-US" dirty="0"/>
              <a:t>who read it, tore the book, led the nation into </a:t>
            </a:r>
            <a:r>
              <a:rPr lang="en-US" dirty="0" smtClean="0"/>
              <a:t>apostasy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 Irony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273224"/>
            <a:ext cx="91440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See 2 Kings 22.8-11</a:t>
            </a:r>
            <a:endParaRPr lang="en-US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631236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b="1" i="1" dirty="0" smtClean="0"/>
              <a:t>Jeremiah 36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The Book</a:t>
            </a:r>
            <a:r>
              <a:rPr lang="en-US" dirty="0" smtClean="0"/>
              <a:t> is born (v 1-8)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The Book</a:t>
            </a:r>
            <a:r>
              <a:rPr lang="en-US" dirty="0" smtClean="0"/>
              <a:t> is read (v 9-19)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The Book </a:t>
            </a:r>
            <a:r>
              <a:rPr lang="en-US" dirty="0" smtClean="0"/>
              <a:t>is destroyed (v 20-26)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The Book</a:t>
            </a:r>
            <a:r>
              <a:rPr lang="en-US" dirty="0" smtClean="0"/>
              <a:t> is vindicated (v 27-31)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The Book</a:t>
            </a:r>
            <a:r>
              <a:rPr lang="en-US" dirty="0" smtClean="0"/>
              <a:t> is continued (v 32)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Story of </a:t>
            </a:r>
            <a:r>
              <a:rPr lang="en-US" b="1" i="1" dirty="0" smtClean="0"/>
              <a:t>The Book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253739" y="6273224"/>
            <a:ext cx="1890261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6-7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8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u"/>
      </p:transition>
    </mc:Choice>
    <mc:Fallback xmlns="">
      <p:transition xmlns:p14="http://schemas.microsoft.com/office/powerpoint/2010/main" spd="slow">
        <p:pull dir="r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789356"/>
            <a:ext cx="7745505" cy="48817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Jeremiah’s calling – 627 BC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Jeremiah’s 1</a:t>
            </a:r>
            <a:r>
              <a:rPr lang="en-US" baseline="30000" dirty="0" smtClean="0"/>
              <a:t>st</a:t>
            </a:r>
            <a:r>
              <a:rPr lang="en-US" dirty="0" smtClean="0"/>
              <a:t> scroll – 605 BC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Jeremiah’s last prophecy – 584 BC?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 smtClean="0"/>
              <a:t>43 years of preaching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 smtClean="0"/>
              <a:t>21 years to compile the book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 Lapse Prophecy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53739" y="6273224"/>
            <a:ext cx="1890261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6-7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6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u"/>
      </p:transition>
    </mc:Choice>
    <mc:Fallback xmlns="">
      <p:transition xmlns:p14="http://schemas.microsoft.com/office/powerpoint/2010/main" spd="slow">
        <p:pull dir="r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789356"/>
            <a:ext cx="7745505" cy="48817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Scribe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Access to temple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Familiarity with temple officials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Protected by high-ranking officials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Encouraged by God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Known by commoners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Baruch’s Role &amp; Influence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53739" y="6273224"/>
            <a:ext cx="1886053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7-8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44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u"/>
      </p:transition>
    </mc:Choice>
    <mc:Fallback xmlns="">
      <p:transition xmlns:p14="http://schemas.microsoft.com/office/powerpoint/2010/main" spd="slow">
        <p:pull dir="r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789356"/>
            <a:ext cx="7745505" cy="48817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Israelite prophecy – </a:t>
            </a:r>
            <a:r>
              <a:rPr lang="en-US" dirty="0" err="1" smtClean="0"/>
              <a:t>Dt</a:t>
            </a:r>
            <a:r>
              <a:rPr lang="en-US" dirty="0" smtClean="0"/>
              <a:t> 18.9-14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Testing their words – </a:t>
            </a:r>
            <a:r>
              <a:rPr lang="en-US" dirty="0" err="1" smtClean="0"/>
              <a:t>Dt</a:t>
            </a:r>
            <a:r>
              <a:rPr lang="en-US" dirty="0" smtClean="0"/>
              <a:t> 18.20ff; 13.1ff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Within 150 years of end of OT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Called &amp; equipped by God – </a:t>
            </a:r>
            <a:r>
              <a:rPr lang="en-US" dirty="0" err="1" smtClean="0"/>
              <a:t>Jer</a:t>
            </a:r>
            <a:r>
              <a:rPr lang="en-US" dirty="0" smtClean="0"/>
              <a:t> 1.1ff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Protected by God – </a:t>
            </a:r>
            <a:r>
              <a:rPr lang="en-US" dirty="0" err="1" smtClean="0"/>
              <a:t>Jer</a:t>
            </a:r>
            <a:r>
              <a:rPr lang="en-US" dirty="0" smtClean="0"/>
              <a:t> 1.17ff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Jeremiah as a Prophet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53739" y="6273224"/>
            <a:ext cx="1886053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1-3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24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u"/>
      </p:transition>
    </mc:Choice>
    <mc:Fallback xmlns="">
      <p:transition xmlns:p14="http://schemas.microsoft.com/office/powerpoint/2010/main" spd="slow">
        <p:pull dir="r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789356"/>
            <a:ext cx="7745505" cy="48817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Temple worshippers – </a:t>
            </a:r>
            <a:r>
              <a:rPr lang="en-US" dirty="0" err="1" smtClean="0"/>
              <a:t>Jer</a:t>
            </a:r>
            <a:r>
              <a:rPr lang="en-US" dirty="0" smtClean="0"/>
              <a:t> 7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Judah’s kings – </a:t>
            </a:r>
            <a:r>
              <a:rPr lang="en-US" dirty="0" err="1" smtClean="0"/>
              <a:t>Jer</a:t>
            </a:r>
            <a:r>
              <a:rPr lang="en-US" dirty="0" smtClean="0"/>
              <a:t> 22; 36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Foreign kings – </a:t>
            </a:r>
            <a:r>
              <a:rPr lang="en-US" dirty="0" err="1" smtClean="0"/>
              <a:t>Jer</a:t>
            </a:r>
            <a:r>
              <a:rPr lang="en-US" dirty="0" smtClean="0"/>
              <a:t> 27.1ff; 46-51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False prophets &amp; priests – </a:t>
            </a:r>
            <a:r>
              <a:rPr lang="en-US" dirty="0" err="1" smtClean="0"/>
              <a:t>Jer</a:t>
            </a:r>
            <a:r>
              <a:rPr lang="en-US" dirty="0" smtClean="0"/>
              <a:t> 21ff; 27ff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Exiles – </a:t>
            </a:r>
            <a:r>
              <a:rPr lang="en-US" dirty="0" err="1" smtClean="0"/>
              <a:t>Jer</a:t>
            </a:r>
            <a:r>
              <a:rPr lang="en-US" dirty="0" smtClean="0"/>
              <a:t> 29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Remnant in the land – </a:t>
            </a:r>
            <a:r>
              <a:rPr lang="en-US" dirty="0" err="1" smtClean="0"/>
              <a:t>Jer</a:t>
            </a:r>
            <a:r>
              <a:rPr lang="en-US" dirty="0" smtClean="0"/>
              <a:t> 42-43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Jeremiah’s Audience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53739" y="6273224"/>
            <a:ext cx="1886053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Pages 1-3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17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u"/>
      </p:transition>
    </mc:Choice>
    <mc:Fallback xmlns="">
      <p:transition xmlns:p14="http://schemas.microsoft.com/office/powerpoint/2010/main" spd="slow">
        <p:pull dir="r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227</TotalTime>
  <Words>1010</Words>
  <Application>Microsoft Macintosh PowerPoint</Application>
  <PresentationFormat>On-screen Show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Hardcover</vt:lpstr>
      <vt:lpstr>The “Book” of Jeremiah</vt:lpstr>
      <vt:lpstr>The Setting</vt:lpstr>
      <vt:lpstr>The Story of The Book</vt:lpstr>
      <vt:lpstr>Sad Irony</vt:lpstr>
      <vt:lpstr>The Story of The Book</vt:lpstr>
      <vt:lpstr>Time Lapse Prophecy</vt:lpstr>
      <vt:lpstr>Baruch’s Role &amp; Influence</vt:lpstr>
      <vt:lpstr>Jeremiah as a Prophet</vt:lpstr>
      <vt:lpstr>Jeremiah’s Audience</vt:lpstr>
      <vt:lpstr>Jeremiah’s “Sermon Illustrations”</vt:lpstr>
      <vt:lpstr>Jeremiah’s Enemies</vt:lpstr>
      <vt:lpstr>Skeptics &amp; Inspiration</vt:lpstr>
      <vt:lpstr>Jeremiah’s Skeptics</vt:lpstr>
      <vt:lpstr>Jeremiah’s Legacy &amp; Influence</vt:lpstr>
      <vt:lpstr>Political Setting of Jeremiah</vt:lpstr>
      <vt:lpstr>Spiritual Setting of Jeremiah</vt:lpstr>
      <vt:lpstr>Chronology of Jeremiah</vt:lpstr>
      <vt:lpstr>Chronology &amp; Structure</vt:lpstr>
      <vt:lpstr>Jeremiah &amp; Archaeology</vt:lpstr>
      <vt:lpstr>Lachish Ostraca</vt:lpstr>
      <vt:lpstr>Clay Seals</vt:lpstr>
      <vt:lpstr>Seal of Baruch – Fake!</vt:lpstr>
      <vt:lpstr>Babylonian Chronicles</vt:lpstr>
      <vt:lpstr>People in Jeremiah</vt:lpstr>
      <vt:lpstr>Hebrew &amp; Greek Texts</vt:lpstr>
      <vt:lpstr>Themes</vt:lpstr>
      <vt:lpstr>Structure – Large Scale</vt:lpstr>
      <vt:lpstr>David Dorsey’s Outline</vt:lpstr>
      <vt:lpstr>Things I Need to Learn</vt:lpstr>
    </vt:vector>
  </TitlesOfParts>
  <Company>Eastland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“Book” of Jeremiah</dc:title>
  <dc:creator>Cloyce Sutton II</dc:creator>
  <cp:lastModifiedBy>Cloyce Sutton II</cp:lastModifiedBy>
  <cp:revision>31</cp:revision>
  <dcterms:created xsi:type="dcterms:W3CDTF">2014-10-17T20:20:35Z</dcterms:created>
  <dcterms:modified xsi:type="dcterms:W3CDTF">2017-03-02T06:58:00Z</dcterms:modified>
</cp:coreProperties>
</file>