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Lst>
  <p:notesMasterIdLst>
    <p:notesMasterId r:id="rId230"/>
  </p:notesMasterIdLst>
  <p:handoutMasterIdLst>
    <p:handoutMasterId r:id="rId231"/>
  </p:handoutMasterIdLst>
  <p:sldIdLst>
    <p:sldId id="256" r:id="rId2"/>
    <p:sldId id="365" r:id="rId3"/>
    <p:sldId id="663" r:id="rId4"/>
    <p:sldId id="612" r:id="rId5"/>
    <p:sldId id="658" r:id="rId6"/>
    <p:sldId id="372" r:id="rId7"/>
    <p:sldId id="631" r:id="rId8"/>
    <p:sldId id="374" r:id="rId9"/>
    <p:sldId id="376" r:id="rId10"/>
    <p:sldId id="495" r:id="rId11"/>
    <p:sldId id="499" r:id="rId12"/>
    <p:sldId id="527" r:id="rId13"/>
    <p:sldId id="524" r:id="rId14"/>
    <p:sldId id="500" r:id="rId15"/>
    <p:sldId id="528" r:id="rId16"/>
    <p:sldId id="507" r:id="rId17"/>
    <p:sldId id="506" r:id="rId18"/>
    <p:sldId id="508" r:id="rId19"/>
    <p:sldId id="509" r:id="rId20"/>
    <p:sldId id="659" r:id="rId21"/>
    <p:sldId id="511" r:id="rId22"/>
    <p:sldId id="512" r:id="rId23"/>
    <p:sldId id="513" r:id="rId24"/>
    <p:sldId id="514" r:id="rId25"/>
    <p:sldId id="522" r:id="rId26"/>
    <p:sldId id="515" r:id="rId27"/>
    <p:sldId id="517" r:id="rId28"/>
    <p:sldId id="518" r:id="rId29"/>
    <p:sldId id="519" r:id="rId30"/>
    <p:sldId id="521" r:id="rId31"/>
    <p:sldId id="523" r:id="rId32"/>
    <p:sldId id="501" r:id="rId33"/>
    <p:sldId id="525" r:id="rId34"/>
    <p:sldId id="526" r:id="rId35"/>
    <p:sldId id="271" r:id="rId36"/>
    <p:sldId id="272" r:id="rId37"/>
    <p:sldId id="273" r:id="rId38"/>
    <p:sldId id="274" r:id="rId39"/>
    <p:sldId id="275" r:id="rId40"/>
    <p:sldId id="276" r:id="rId41"/>
    <p:sldId id="277" r:id="rId42"/>
    <p:sldId id="532" r:id="rId43"/>
    <p:sldId id="279" r:id="rId44"/>
    <p:sldId id="280" r:id="rId45"/>
    <p:sldId id="281" r:id="rId46"/>
    <p:sldId id="282" r:id="rId47"/>
    <p:sldId id="536" r:id="rId48"/>
    <p:sldId id="537" r:id="rId49"/>
    <p:sldId id="538" r:id="rId50"/>
    <p:sldId id="286" r:id="rId51"/>
    <p:sldId id="540" r:id="rId52"/>
    <p:sldId id="287" r:id="rId53"/>
    <p:sldId id="541" r:id="rId54"/>
    <p:sldId id="549" r:id="rId55"/>
    <p:sldId id="550" r:id="rId56"/>
    <p:sldId id="551" r:id="rId57"/>
    <p:sldId id="574" r:id="rId58"/>
    <p:sldId id="615" r:id="rId59"/>
    <p:sldId id="554" r:id="rId60"/>
    <p:sldId id="555" r:id="rId61"/>
    <p:sldId id="556" r:id="rId62"/>
    <p:sldId id="557" r:id="rId63"/>
    <p:sldId id="660" r:id="rId64"/>
    <p:sldId id="558" r:id="rId65"/>
    <p:sldId id="559" r:id="rId66"/>
    <p:sldId id="561" r:id="rId67"/>
    <p:sldId id="562" r:id="rId68"/>
    <p:sldId id="563" r:id="rId69"/>
    <p:sldId id="565" r:id="rId70"/>
    <p:sldId id="566" r:id="rId71"/>
    <p:sldId id="567" r:id="rId72"/>
    <p:sldId id="568" r:id="rId73"/>
    <p:sldId id="569" r:id="rId74"/>
    <p:sldId id="570" r:id="rId75"/>
    <p:sldId id="571" r:id="rId76"/>
    <p:sldId id="575" r:id="rId77"/>
    <p:sldId id="552" r:id="rId78"/>
    <p:sldId id="604" r:id="rId79"/>
    <p:sldId id="598" r:id="rId80"/>
    <p:sldId id="578" r:id="rId81"/>
    <p:sldId id="610" r:id="rId82"/>
    <p:sldId id="607" r:id="rId83"/>
    <p:sldId id="609" r:id="rId84"/>
    <p:sldId id="581" r:id="rId85"/>
    <p:sldId id="593" r:id="rId86"/>
    <p:sldId id="582" r:id="rId87"/>
    <p:sldId id="594" r:id="rId88"/>
    <p:sldId id="606" r:id="rId89"/>
    <p:sldId id="613" r:id="rId90"/>
    <p:sldId id="542" r:id="rId91"/>
    <p:sldId id="595" r:id="rId92"/>
    <p:sldId id="596" r:id="rId93"/>
    <p:sldId id="619" r:id="rId94"/>
    <p:sldId id="620" r:id="rId95"/>
    <p:sldId id="618" r:id="rId96"/>
    <p:sldId id="621" r:id="rId97"/>
    <p:sldId id="622" r:id="rId98"/>
    <p:sldId id="670" r:id="rId99"/>
    <p:sldId id="671" r:id="rId100"/>
    <p:sldId id="672" r:id="rId101"/>
    <p:sldId id="673" r:id="rId102"/>
    <p:sldId id="623" r:id="rId103"/>
    <p:sldId id="625" r:id="rId104"/>
    <p:sldId id="369" r:id="rId105"/>
    <p:sldId id="407" r:id="rId106"/>
    <p:sldId id="370" r:id="rId107"/>
    <p:sldId id="600" r:id="rId108"/>
    <p:sldId id="601" r:id="rId109"/>
    <p:sldId id="602" r:id="rId110"/>
    <p:sldId id="603" r:id="rId111"/>
    <p:sldId id="290" r:id="rId112"/>
    <p:sldId id="291" r:id="rId113"/>
    <p:sldId id="293" r:id="rId114"/>
    <p:sldId id="294" r:id="rId115"/>
    <p:sldId id="295" r:id="rId116"/>
    <p:sldId id="296" r:id="rId117"/>
    <p:sldId id="297" r:id="rId118"/>
    <p:sldId id="298" r:id="rId119"/>
    <p:sldId id="299" r:id="rId120"/>
    <p:sldId id="301" r:id="rId121"/>
    <p:sldId id="302" r:id="rId122"/>
    <p:sldId id="303" r:id="rId123"/>
    <p:sldId id="639" r:id="rId124"/>
    <p:sldId id="641" r:id="rId125"/>
    <p:sldId id="664" r:id="rId126"/>
    <p:sldId id="667" r:id="rId127"/>
    <p:sldId id="642" r:id="rId128"/>
    <p:sldId id="643" r:id="rId129"/>
    <p:sldId id="543" r:id="rId130"/>
    <p:sldId id="646" r:id="rId131"/>
    <p:sldId id="647" r:id="rId132"/>
    <p:sldId id="650" r:id="rId133"/>
    <p:sldId id="651" r:id="rId134"/>
    <p:sldId id="654" r:id="rId135"/>
    <p:sldId id="652" r:id="rId136"/>
    <p:sldId id="653" r:id="rId137"/>
    <p:sldId id="645" r:id="rId138"/>
    <p:sldId id="648" r:id="rId139"/>
    <p:sldId id="644" r:id="rId140"/>
    <p:sldId id="649" r:id="rId141"/>
    <p:sldId id="634" r:id="rId142"/>
    <p:sldId id="635" r:id="rId143"/>
    <p:sldId id="636" r:id="rId144"/>
    <p:sldId id="637" r:id="rId145"/>
    <p:sldId id="640" r:id="rId146"/>
    <p:sldId id="548" r:id="rId147"/>
    <p:sldId id="614" r:id="rId148"/>
    <p:sldId id="665" r:id="rId149"/>
    <p:sldId id="410" r:id="rId150"/>
    <p:sldId id="482" r:id="rId151"/>
    <p:sldId id="483" r:id="rId152"/>
    <p:sldId id="661" r:id="rId153"/>
    <p:sldId id="662" r:id="rId154"/>
    <p:sldId id="411" r:id="rId155"/>
    <p:sldId id="412" r:id="rId156"/>
    <p:sldId id="417" r:id="rId157"/>
    <p:sldId id="668" r:id="rId158"/>
    <p:sldId id="669" r:id="rId159"/>
    <p:sldId id="655" r:id="rId160"/>
    <p:sldId id="656" r:id="rId161"/>
    <p:sldId id="657" r:id="rId162"/>
    <p:sldId id="421" r:id="rId163"/>
    <p:sldId id="422" r:id="rId164"/>
    <p:sldId id="423" r:id="rId165"/>
    <p:sldId id="424" r:id="rId166"/>
    <p:sldId id="425" r:id="rId167"/>
    <p:sldId id="426" r:id="rId168"/>
    <p:sldId id="427" r:id="rId169"/>
    <p:sldId id="428" r:id="rId170"/>
    <p:sldId id="429" r:id="rId171"/>
    <p:sldId id="430" r:id="rId172"/>
    <p:sldId id="431" r:id="rId173"/>
    <p:sldId id="432" r:id="rId174"/>
    <p:sldId id="433" r:id="rId175"/>
    <p:sldId id="434" r:id="rId176"/>
    <p:sldId id="435" r:id="rId177"/>
    <p:sldId id="436" r:id="rId178"/>
    <p:sldId id="674" r:id="rId179"/>
    <p:sldId id="437" r:id="rId180"/>
    <p:sldId id="438" r:id="rId181"/>
    <p:sldId id="439" r:id="rId182"/>
    <p:sldId id="440" r:id="rId183"/>
    <p:sldId id="441" r:id="rId184"/>
    <p:sldId id="442" r:id="rId185"/>
    <p:sldId id="443" r:id="rId186"/>
    <p:sldId id="444" r:id="rId187"/>
    <p:sldId id="445" r:id="rId188"/>
    <p:sldId id="446" r:id="rId189"/>
    <p:sldId id="447" r:id="rId190"/>
    <p:sldId id="448" r:id="rId191"/>
    <p:sldId id="449" r:id="rId192"/>
    <p:sldId id="450" r:id="rId193"/>
    <p:sldId id="451" r:id="rId194"/>
    <p:sldId id="452" r:id="rId195"/>
    <p:sldId id="453" r:id="rId196"/>
    <p:sldId id="454" r:id="rId197"/>
    <p:sldId id="455" r:id="rId198"/>
    <p:sldId id="456" r:id="rId199"/>
    <p:sldId id="457" r:id="rId200"/>
    <p:sldId id="458" r:id="rId201"/>
    <p:sldId id="459" r:id="rId202"/>
    <p:sldId id="460" r:id="rId203"/>
    <p:sldId id="461" r:id="rId204"/>
    <p:sldId id="462" r:id="rId205"/>
    <p:sldId id="463" r:id="rId206"/>
    <p:sldId id="464" r:id="rId207"/>
    <p:sldId id="465" r:id="rId208"/>
    <p:sldId id="466" r:id="rId209"/>
    <p:sldId id="467" r:id="rId210"/>
    <p:sldId id="484" r:id="rId211"/>
    <p:sldId id="485" r:id="rId212"/>
    <p:sldId id="471" r:id="rId213"/>
    <p:sldId id="472" r:id="rId214"/>
    <p:sldId id="473" r:id="rId215"/>
    <p:sldId id="474" r:id="rId216"/>
    <p:sldId id="475" r:id="rId217"/>
    <p:sldId id="626" r:id="rId218"/>
    <p:sldId id="627" r:id="rId219"/>
    <p:sldId id="628" r:id="rId220"/>
    <p:sldId id="476" r:id="rId221"/>
    <p:sldId id="477" r:id="rId222"/>
    <p:sldId id="478" r:id="rId223"/>
    <p:sldId id="479" r:id="rId224"/>
    <p:sldId id="480" r:id="rId225"/>
    <p:sldId id="481" r:id="rId226"/>
    <p:sldId id="666" r:id="rId227"/>
    <p:sldId id="366" r:id="rId228"/>
    <p:sldId id="258" r:id="rId2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97AB0CF7-BBA0-401F-BE84-9E82B493B957}">
          <p14:sldIdLst>
            <p14:sldId id="256"/>
            <p14:sldId id="365"/>
            <p14:sldId id="663"/>
            <p14:sldId id="612"/>
            <p14:sldId id="658"/>
            <p14:sldId id="372"/>
            <p14:sldId id="631"/>
            <p14:sldId id="374"/>
            <p14:sldId id="376"/>
          </p14:sldIdLst>
        </p14:section>
        <p14:section name="Paul's Teaching" id="{1B207930-015E-4D09-9267-4CCA60D0F604}">
          <p14:sldIdLst>
            <p14:sldId id="495"/>
            <p14:sldId id="499"/>
            <p14:sldId id="527"/>
            <p14:sldId id="524"/>
            <p14:sldId id="500"/>
            <p14:sldId id="528"/>
            <p14:sldId id="507"/>
            <p14:sldId id="506"/>
            <p14:sldId id="508"/>
            <p14:sldId id="509"/>
            <p14:sldId id="659"/>
            <p14:sldId id="511"/>
            <p14:sldId id="512"/>
            <p14:sldId id="513"/>
            <p14:sldId id="514"/>
            <p14:sldId id="522"/>
            <p14:sldId id="515"/>
            <p14:sldId id="517"/>
            <p14:sldId id="518"/>
            <p14:sldId id="519"/>
            <p14:sldId id="521"/>
            <p14:sldId id="523"/>
            <p14:sldId id="501"/>
            <p14:sldId id="525"/>
            <p14:sldId id="526"/>
            <p14:sldId id="271"/>
            <p14:sldId id="272"/>
            <p14:sldId id="273"/>
            <p14:sldId id="274"/>
            <p14:sldId id="275"/>
            <p14:sldId id="276"/>
            <p14:sldId id="277"/>
            <p14:sldId id="532"/>
            <p14:sldId id="279"/>
            <p14:sldId id="280"/>
            <p14:sldId id="281"/>
            <p14:sldId id="282"/>
            <p14:sldId id="536"/>
            <p14:sldId id="537"/>
            <p14:sldId id="538"/>
            <p14:sldId id="286"/>
            <p14:sldId id="540"/>
            <p14:sldId id="287"/>
            <p14:sldId id="541"/>
            <p14:sldId id="549"/>
            <p14:sldId id="550"/>
            <p14:sldId id="551"/>
            <p14:sldId id="574"/>
            <p14:sldId id="615"/>
            <p14:sldId id="554"/>
            <p14:sldId id="555"/>
            <p14:sldId id="556"/>
            <p14:sldId id="557"/>
            <p14:sldId id="660"/>
            <p14:sldId id="558"/>
            <p14:sldId id="559"/>
            <p14:sldId id="561"/>
            <p14:sldId id="562"/>
            <p14:sldId id="563"/>
            <p14:sldId id="565"/>
            <p14:sldId id="566"/>
            <p14:sldId id="567"/>
            <p14:sldId id="568"/>
            <p14:sldId id="569"/>
            <p14:sldId id="570"/>
            <p14:sldId id="571"/>
            <p14:sldId id="575"/>
            <p14:sldId id="552"/>
            <p14:sldId id="604"/>
            <p14:sldId id="598"/>
            <p14:sldId id="578"/>
            <p14:sldId id="610"/>
            <p14:sldId id="607"/>
            <p14:sldId id="609"/>
            <p14:sldId id="581"/>
            <p14:sldId id="593"/>
            <p14:sldId id="582"/>
            <p14:sldId id="594"/>
            <p14:sldId id="606"/>
            <p14:sldId id="613"/>
            <p14:sldId id="542"/>
            <p14:sldId id="595"/>
            <p14:sldId id="596"/>
            <p14:sldId id="619"/>
            <p14:sldId id="620"/>
            <p14:sldId id="618"/>
            <p14:sldId id="621"/>
            <p14:sldId id="622"/>
            <p14:sldId id="670"/>
            <p14:sldId id="671"/>
            <p14:sldId id="672"/>
            <p14:sldId id="673"/>
            <p14:sldId id="623"/>
            <p14:sldId id="625"/>
          </p14:sldIdLst>
        </p14:section>
        <p14:section name="NT Teaching" id="{F3F12433-5A80-4655-895E-9484ADA6BD00}">
          <p14:sldIdLst>
            <p14:sldId id="369"/>
            <p14:sldId id="407"/>
            <p14:sldId id="370"/>
            <p14:sldId id="600"/>
            <p14:sldId id="601"/>
            <p14:sldId id="602"/>
            <p14:sldId id="603"/>
          </p14:sldIdLst>
        </p14:section>
        <p14:section name="Rapture" id="{BCBCD0D3-D181-4B79-AC7F-A58C314C6635}">
          <p14:sldIdLst>
            <p14:sldId id="290"/>
            <p14:sldId id="291"/>
            <p14:sldId id="293"/>
            <p14:sldId id="294"/>
            <p14:sldId id="295"/>
            <p14:sldId id="296"/>
            <p14:sldId id="297"/>
            <p14:sldId id="298"/>
            <p14:sldId id="299"/>
            <p14:sldId id="301"/>
            <p14:sldId id="302"/>
            <p14:sldId id="303"/>
            <p14:sldId id="639"/>
            <p14:sldId id="641"/>
            <p14:sldId id="664"/>
            <p14:sldId id="667"/>
            <p14:sldId id="642"/>
            <p14:sldId id="643"/>
            <p14:sldId id="543"/>
            <p14:sldId id="646"/>
            <p14:sldId id="647"/>
            <p14:sldId id="650"/>
            <p14:sldId id="651"/>
            <p14:sldId id="654"/>
            <p14:sldId id="652"/>
            <p14:sldId id="653"/>
            <p14:sldId id="645"/>
            <p14:sldId id="648"/>
            <p14:sldId id="644"/>
            <p14:sldId id="649"/>
            <p14:sldId id="634"/>
            <p14:sldId id="635"/>
            <p14:sldId id="636"/>
            <p14:sldId id="637"/>
            <p14:sldId id="640"/>
            <p14:sldId id="548"/>
            <p14:sldId id="614"/>
            <p14:sldId id="665"/>
          </p14:sldIdLst>
        </p14:section>
        <p14:section name="Realized Eschatology" id="{77FA06F0-739F-42ED-8FD7-AE6EC2B84004}">
          <p14:sldIdLst>
            <p14:sldId id="410"/>
            <p14:sldId id="482"/>
            <p14:sldId id="483"/>
            <p14:sldId id="661"/>
            <p14:sldId id="662"/>
            <p14:sldId id="411"/>
            <p14:sldId id="412"/>
            <p14:sldId id="417"/>
            <p14:sldId id="668"/>
            <p14:sldId id="669"/>
            <p14:sldId id="655"/>
            <p14:sldId id="656"/>
            <p14:sldId id="657"/>
            <p14:sldId id="421"/>
            <p14:sldId id="422"/>
            <p14:sldId id="423"/>
            <p14:sldId id="424"/>
            <p14:sldId id="425"/>
            <p14:sldId id="426"/>
            <p14:sldId id="427"/>
            <p14:sldId id="428"/>
            <p14:sldId id="429"/>
            <p14:sldId id="430"/>
            <p14:sldId id="431"/>
            <p14:sldId id="432"/>
            <p14:sldId id="433"/>
            <p14:sldId id="434"/>
            <p14:sldId id="435"/>
            <p14:sldId id="436"/>
            <p14:sldId id="674"/>
            <p14:sldId id="437"/>
            <p14:sldId id="438"/>
            <p14:sldId id="439"/>
            <p14:sldId id="440"/>
            <p14:sldId id="441"/>
            <p14:sldId id="442"/>
            <p14:sldId id="443"/>
            <p14:sldId id="444"/>
            <p14:sldId id="445"/>
            <p14:sldId id="446"/>
            <p14:sldId id="447"/>
            <p14:sldId id="448"/>
            <p14:sldId id="449"/>
            <p14:sldId id="450"/>
            <p14:sldId id="451"/>
            <p14:sldId id="452"/>
            <p14:sldId id="453"/>
            <p14:sldId id="454"/>
            <p14:sldId id="455"/>
            <p14:sldId id="456"/>
            <p14:sldId id="457"/>
            <p14:sldId id="458"/>
            <p14:sldId id="459"/>
            <p14:sldId id="460"/>
            <p14:sldId id="461"/>
            <p14:sldId id="462"/>
            <p14:sldId id="463"/>
            <p14:sldId id="464"/>
            <p14:sldId id="465"/>
            <p14:sldId id="466"/>
            <p14:sldId id="467"/>
            <p14:sldId id="484"/>
            <p14:sldId id="485"/>
            <p14:sldId id="471"/>
            <p14:sldId id="472"/>
            <p14:sldId id="473"/>
            <p14:sldId id="474"/>
            <p14:sldId id="475"/>
            <p14:sldId id="626"/>
            <p14:sldId id="627"/>
            <p14:sldId id="628"/>
            <p14:sldId id="476"/>
            <p14:sldId id="477"/>
            <p14:sldId id="478"/>
            <p14:sldId id="479"/>
            <p14:sldId id="480"/>
            <p14:sldId id="481"/>
            <p14:sldId id="666"/>
          </p14:sldIdLst>
        </p14:section>
        <p14:section name="Conclusion" id="{7B7B5F83-3EF7-4269-A415-97E4BCBCFB96}">
          <p14:sldIdLst>
            <p14:sldId id="366"/>
            <p14:sldId id="25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10" y="-108"/>
      </p:cViewPr>
      <p:guideLst>
        <p:guide orient="horz" pos="2160"/>
        <p:guide pos="2880"/>
      </p:guideLst>
    </p:cSldViewPr>
  </p:slideViewPr>
  <p:notesTextViewPr>
    <p:cViewPr>
      <p:scale>
        <a:sx n="1" d="1"/>
        <a:sy n="1" d="1"/>
      </p:scale>
      <p:origin x="0" y="0"/>
    </p:cViewPr>
  </p:notesTextViewPr>
  <p:sorterViewPr>
    <p:cViewPr>
      <p:scale>
        <a:sx n="100" d="100"/>
        <a:sy n="100" d="100"/>
      </p:scale>
      <p:origin x="0" y="21066"/>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viewProps" Target="viewProp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notesMaster" Target="notesMasters/notesMaster1.xml"/><Relationship Id="rId235"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231" Type="http://schemas.openxmlformats.org/officeDocument/2006/relationships/handoutMaster" Target="handoutMasters/handoutMaster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140B74-2ECA-469E-BF42-9169D2A2C83E}"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n-US"/>
        </a:p>
      </dgm:t>
    </dgm:pt>
    <dgm:pt modelId="{F330C8E2-DE50-4C1F-847C-1BA349D73C8E}">
      <dgm:prSet custT="1"/>
      <dgm:spPr/>
      <dgm:t>
        <a:bodyPr/>
        <a:lstStyle/>
        <a:p>
          <a:pPr rtl="0"/>
          <a:r>
            <a:rPr lang="en-US" sz="3200" dirty="0" smtClean="0">
              <a:effectLst>
                <a:outerShdw blurRad="38100" dist="38100" dir="2700000" algn="tl">
                  <a:srgbClr val="000000">
                    <a:alpha val="43137"/>
                  </a:srgbClr>
                </a:outerShdw>
              </a:effectLst>
            </a:rPr>
            <a:t>Bipartite</a:t>
          </a:r>
          <a:endParaRPr lang="en-US" sz="3200" dirty="0">
            <a:effectLst>
              <a:outerShdw blurRad="38100" dist="38100" dir="2700000" algn="tl">
                <a:srgbClr val="000000">
                  <a:alpha val="43137"/>
                </a:srgbClr>
              </a:outerShdw>
            </a:effectLst>
          </a:endParaRPr>
        </a:p>
      </dgm:t>
    </dgm:pt>
    <dgm:pt modelId="{C259956A-2BEE-4B7E-ACC2-5DD197D47BA0}" type="parTrans" cxnId="{A491290D-3C47-4560-8B48-03BD0FE40166}">
      <dgm:prSet/>
      <dgm:spPr/>
      <dgm:t>
        <a:bodyPr/>
        <a:lstStyle/>
        <a:p>
          <a:endParaRPr lang="en-US"/>
        </a:p>
      </dgm:t>
    </dgm:pt>
    <dgm:pt modelId="{4229EB19-6ACB-4042-953D-FBF2AD6760DE}" type="sibTrans" cxnId="{A491290D-3C47-4560-8B48-03BD0FE40166}">
      <dgm:prSet/>
      <dgm:spPr/>
      <dgm:t>
        <a:bodyPr/>
        <a:lstStyle/>
        <a:p>
          <a:endParaRPr lang="en-US"/>
        </a:p>
      </dgm:t>
    </dgm:pt>
    <dgm:pt modelId="{7CE96233-36FD-4367-B452-78636CD6005B}">
      <dgm:prSet custT="1"/>
      <dgm:spPr/>
      <dgm:t>
        <a:bodyPr/>
        <a:lstStyle/>
        <a:p>
          <a:pPr rtl="0"/>
          <a:r>
            <a:rPr lang="en-US" sz="2800" dirty="0" smtClean="0">
              <a:latin typeface="+mj-lt"/>
            </a:rPr>
            <a:t>Soul</a:t>
          </a:r>
          <a:r>
            <a:rPr lang="en-US" sz="2800" dirty="0" smtClean="0"/>
            <a:t> &amp; </a:t>
          </a:r>
          <a:r>
            <a:rPr lang="en-US" sz="2800" dirty="0" smtClean="0">
              <a:latin typeface="+mj-lt"/>
            </a:rPr>
            <a:t>Body</a:t>
          </a:r>
          <a:endParaRPr lang="en-US" sz="2800" dirty="0">
            <a:latin typeface="+mj-lt"/>
          </a:endParaRPr>
        </a:p>
      </dgm:t>
    </dgm:pt>
    <dgm:pt modelId="{27FDF2DF-AFFD-41DD-976C-E319FD966065}" type="parTrans" cxnId="{2E80689A-9F53-4479-BFCE-754DE7374801}">
      <dgm:prSet/>
      <dgm:spPr/>
      <dgm:t>
        <a:bodyPr/>
        <a:lstStyle/>
        <a:p>
          <a:endParaRPr lang="en-US"/>
        </a:p>
      </dgm:t>
    </dgm:pt>
    <dgm:pt modelId="{DC48C539-4613-44D4-BAC8-90903F4BA8A7}" type="sibTrans" cxnId="{2E80689A-9F53-4479-BFCE-754DE7374801}">
      <dgm:prSet/>
      <dgm:spPr/>
      <dgm:t>
        <a:bodyPr/>
        <a:lstStyle/>
        <a:p>
          <a:endParaRPr lang="en-US"/>
        </a:p>
      </dgm:t>
    </dgm:pt>
    <dgm:pt modelId="{2D54D9E5-8306-4514-ADEF-E0027D003F80}">
      <dgm:prSet custT="1"/>
      <dgm:spPr/>
      <dgm:t>
        <a:bodyPr/>
        <a:lstStyle/>
        <a:p>
          <a:pPr rtl="0"/>
          <a:r>
            <a:rPr lang="en-US" sz="3200" dirty="0" smtClean="0">
              <a:effectLst>
                <a:outerShdw blurRad="38100" dist="38100" dir="2700000" algn="tl">
                  <a:srgbClr val="000000">
                    <a:alpha val="43137"/>
                  </a:srgbClr>
                </a:outerShdw>
              </a:effectLst>
            </a:rPr>
            <a:t>Tripartite</a:t>
          </a:r>
          <a:endParaRPr lang="en-US" sz="3200" dirty="0">
            <a:effectLst>
              <a:outerShdw blurRad="38100" dist="38100" dir="2700000" algn="tl">
                <a:srgbClr val="000000">
                  <a:alpha val="43137"/>
                </a:srgbClr>
              </a:outerShdw>
            </a:effectLst>
          </a:endParaRPr>
        </a:p>
      </dgm:t>
    </dgm:pt>
    <dgm:pt modelId="{B926A31A-6634-4D7F-B3AA-CCCDE1A149B6}" type="parTrans" cxnId="{F53DBEF0-F2EF-407C-8EE1-A7D703D70216}">
      <dgm:prSet/>
      <dgm:spPr/>
      <dgm:t>
        <a:bodyPr/>
        <a:lstStyle/>
        <a:p>
          <a:endParaRPr lang="en-US"/>
        </a:p>
      </dgm:t>
    </dgm:pt>
    <dgm:pt modelId="{C70D4251-48B7-4B51-BDEF-65ECEFE6DAE0}" type="sibTrans" cxnId="{F53DBEF0-F2EF-407C-8EE1-A7D703D70216}">
      <dgm:prSet/>
      <dgm:spPr/>
      <dgm:t>
        <a:bodyPr/>
        <a:lstStyle/>
        <a:p>
          <a:endParaRPr lang="en-US"/>
        </a:p>
      </dgm:t>
    </dgm:pt>
    <dgm:pt modelId="{8AE18ED6-3B5F-4345-9DBF-B594B632A3A4}">
      <dgm:prSet custT="1"/>
      <dgm:spPr/>
      <dgm:t>
        <a:bodyPr/>
        <a:lstStyle/>
        <a:p>
          <a:pPr rtl="0"/>
          <a:r>
            <a:rPr lang="en-US" sz="2800" dirty="0" smtClean="0">
              <a:latin typeface="+mj-lt"/>
            </a:rPr>
            <a:t>Spirit</a:t>
          </a:r>
          <a:r>
            <a:rPr lang="en-US" sz="2800" dirty="0" smtClean="0"/>
            <a:t>, </a:t>
          </a:r>
          <a:r>
            <a:rPr lang="en-US" sz="2800" dirty="0" smtClean="0">
              <a:latin typeface="+mj-lt"/>
            </a:rPr>
            <a:t>Soul</a:t>
          </a:r>
          <a:r>
            <a:rPr lang="en-US" sz="2800" dirty="0" smtClean="0"/>
            <a:t>, &amp; </a:t>
          </a:r>
          <a:r>
            <a:rPr lang="en-US" sz="2800" dirty="0" smtClean="0">
              <a:latin typeface="+mj-lt"/>
            </a:rPr>
            <a:t>Body</a:t>
          </a:r>
          <a:endParaRPr lang="en-US" sz="2800" dirty="0">
            <a:latin typeface="+mj-lt"/>
          </a:endParaRPr>
        </a:p>
      </dgm:t>
    </dgm:pt>
    <dgm:pt modelId="{AD1D7C7B-1101-425A-A3D3-04CF4684CF38}" type="parTrans" cxnId="{7B8609C2-0669-4B10-885A-57F21F4AE6FF}">
      <dgm:prSet/>
      <dgm:spPr/>
      <dgm:t>
        <a:bodyPr/>
        <a:lstStyle/>
        <a:p>
          <a:endParaRPr lang="en-US"/>
        </a:p>
      </dgm:t>
    </dgm:pt>
    <dgm:pt modelId="{C1D953CB-B91B-4C6F-99BF-304A9878D356}" type="sibTrans" cxnId="{7B8609C2-0669-4B10-885A-57F21F4AE6FF}">
      <dgm:prSet/>
      <dgm:spPr/>
      <dgm:t>
        <a:bodyPr/>
        <a:lstStyle/>
        <a:p>
          <a:endParaRPr lang="en-US"/>
        </a:p>
      </dgm:t>
    </dgm:pt>
    <dgm:pt modelId="{6A2085BA-2465-4188-82EA-15DBB58506E9}" type="pres">
      <dgm:prSet presAssocID="{04140B74-2ECA-469E-BF42-9169D2A2C83E}" presName="linearFlow" presStyleCnt="0">
        <dgm:presLayoutVars>
          <dgm:dir/>
          <dgm:animLvl val="lvl"/>
          <dgm:resizeHandles val="exact"/>
        </dgm:presLayoutVars>
      </dgm:prSet>
      <dgm:spPr/>
      <dgm:t>
        <a:bodyPr/>
        <a:lstStyle/>
        <a:p>
          <a:endParaRPr lang="en-US"/>
        </a:p>
      </dgm:t>
    </dgm:pt>
    <dgm:pt modelId="{39B03FEA-205B-499E-85A8-7C57C381EE03}" type="pres">
      <dgm:prSet presAssocID="{F330C8E2-DE50-4C1F-847C-1BA349D73C8E}" presName="composite" presStyleCnt="0"/>
      <dgm:spPr/>
    </dgm:pt>
    <dgm:pt modelId="{89B2DED9-2E48-4AED-847F-F167D6B0E123}" type="pres">
      <dgm:prSet presAssocID="{F330C8E2-DE50-4C1F-847C-1BA349D73C8E}" presName="parentText" presStyleLbl="alignNode1" presStyleIdx="0" presStyleCnt="2">
        <dgm:presLayoutVars>
          <dgm:chMax val="1"/>
          <dgm:bulletEnabled val="1"/>
        </dgm:presLayoutVars>
      </dgm:prSet>
      <dgm:spPr/>
      <dgm:t>
        <a:bodyPr/>
        <a:lstStyle/>
        <a:p>
          <a:endParaRPr lang="en-US"/>
        </a:p>
      </dgm:t>
    </dgm:pt>
    <dgm:pt modelId="{E53DC27B-A8B1-48E2-94CA-27D12237ABF4}" type="pres">
      <dgm:prSet presAssocID="{F330C8E2-DE50-4C1F-847C-1BA349D73C8E}" presName="descendantText" presStyleLbl="alignAcc1" presStyleIdx="0" presStyleCnt="2">
        <dgm:presLayoutVars>
          <dgm:bulletEnabled val="1"/>
        </dgm:presLayoutVars>
      </dgm:prSet>
      <dgm:spPr/>
      <dgm:t>
        <a:bodyPr/>
        <a:lstStyle/>
        <a:p>
          <a:endParaRPr lang="en-US"/>
        </a:p>
      </dgm:t>
    </dgm:pt>
    <dgm:pt modelId="{E03EDC38-2294-43A8-89A6-6322272F74EF}" type="pres">
      <dgm:prSet presAssocID="{4229EB19-6ACB-4042-953D-FBF2AD6760DE}" presName="sp" presStyleCnt="0"/>
      <dgm:spPr/>
    </dgm:pt>
    <dgm:pt modelId="{3D82826F-EEE5-4F0D-85E0-751AECCBE8B5}" type="pres">
      <dgm:prSet presAssocID="{2D54D9E5-8306-4514-ADEF-E0027D003F80}" presName="composite" presStyleCnt="0"/>
      <dgm:spPr/>
    </dgm:pt>
    <dgm:pt modelId="{F8549943-094D-46F6-BDF4-50C52A07CBC5}" type="pres">
      <dgm:prSet presAssocID="{2D54D9E5-8306-4514-ADEF-E0027D003F80}" presName="parentText" presStyleLbl="alignNode1" presStyleIdx="1" presStyleCnt="2">
        <dgm:presLayoutVars>
          <dgm:chMax val="1"/>
          <dgm:bulletEnabled val="1"/>
        </dgm:presLayoutVars>
      </dgm:prSet>
      <dgm:spPr/>
      <dgm:t>
        <a:bodyPr/>
        <a:lstStyle/>
        <a:p>
          <a:endParaRPr lang="en-US"/>
        </a:p>
      </dgm:t>
    </dgm:pt>
    <dgm:pt modelId="{FB527DDB-D70E-4C4C-B184-41F5851EF695}" type="pres">
      <dgm:prSet presAssocID="{2D54D9E5-8306-4514-ADEF-E0027D003F80}" presName="descendantText" presStyleLbl="alignAcc1" presStyleIdx="1" presStyleCnt="2">
        <dgm:presLayoutVars>
          <dgm:bulletEnabled val="1"/>
        </dgm:presLayoutVars>
      </dgm:prSet>
      <dgm:spPr/>
      <dgm:t>
        <a:bodyPr/>
        <a:lstStyle/>
        <a:p>
          <a:endParaRPr lang="en-US"/>
        </a:p>
      </dgm:t>
    </dgm:pt>
  </dgm:ptLst>
  <dgm:cxnLst>
    <dgm:cxn modelId="{3C66C47C-C6AB-49B8-9014-0BE55F6D32DD}" type="presOf" srcId="{8AE18ED6-3B5F-4345-9DBF-B594B632A3A4}" destId="{FB527DDB-D70E-4C4C-B184-41F5851EF695}" srcOrd="0" destOrd="0" presId="urn:microsoft.com/office/officeart/2005/8/layout/chevron2"/>
    <dgm:cxn modelId="{2E80689A-9F53-4479-BFCE-754DE7374801}" srcId="{F330C8E2-DE50-4C1F-847C-1BA349D73C8E}" destId="{7CE96233-36FD-4367-B452-78636CD6005B}" srcOrd="0" destOrd="0" parTransId="{27FDF2DF-AFFD-41DD-976C-E319FD966065}" sibTransId="{DC48C539-4613-44D4-BAC8-90903F4BA8A7}"/>
    <dgm:cxn modelId="{94EB9F5E-BF4A-45CB-8F89-09A4428E10F7}" type="presOf" srcId="{7CE96233-36FD-4367-B452-78636CD6005B}" destId="{E53DC27B-A8B1-48E2-94CA-27D12237ABF4}" srcOrd="0" destOrd="0" presId="urn:microsoft.com/office/officeart/2005/8/layout/chevron2"/>
    <dgm:cxn modelId="{B9C9967A-D54B-4090-9386-0DE6D64E051E}" type="presOf" srcId="{2D54D9E5-8306-4514-ADEF-E0027D003F80}" destId="{F8549943-094D-46F6-BDF4-50C52A07CBC5}" srcOrd="0" destOrd="0" presId="urn:microsoft.com/office/officeart/2005/8/layout/chevron2"/>
    <dgm:cxn modelId="{A491290D-3C47-4560-8B48-03BD0FE40166}" srcId="{04140B74-2ECA-469E-BF42-9169D2A2C83E}" destId="{F330C8E2-DE50-4C1F-847C-1BA349D73C8E}" srcOrd="0" destOrd="0" parTransId="{C259956A-2BEE-4B7E-ACC2-5DD197D47BA0}" sibTransId="{4229EB19-6ACB-4042-953D-FBF2AD6760DE}"/>
    <dgm:cxn modelId="{E6C9FD8D-D616-433A-B470-CF3411981C45}" type="presOf" srcId="{F330C8E2-DE50-4C1F-847C-1BA349D73C8E}" destId="{89B2DED9-2E48-4AED-847F-F167D6B0E123}" srcOrd="0" destOrd="0" presId="urn:microsoft.com/office/officeart/2005/8/layout/chevron2"/>
    <dgm:cxn modelId="{6F552601-5BCB-4901-BEA5-335C0E83217F}" type="presOf" srcId="{04140B74-2ECA-469E-BF42-9169D2A2C83E}" destId="{6A2085BA-2465-4188-82EA-15DBB58506E9}" srcOrd="0" destOrd="0" presId="urn:microsoft.com/office/officeart/2005/8/layout/chevron2"/>
    <dgm:cxn modelId="{7B8609C2-0669-4B10-885A-57F21F4AE6FF}" srcId="{2D54D9E5-8306-4514-ADEF-E0027D003F80}" destId="{8AE18ED6-3B5F-4345-9DBF-B594B632A3A4}" srcOrd="0" destOrd="0" parTransId="{AD1D7C7B-1101-425A-A3D3-04CF4684CF38}" sibTransId="{C1D953CB-B91B-4C6F-99BF-304A9878D356}"/>
    <dgm:cxn modelId="{F53DBEF0-F2EF-407C-8EE1-A7D703D70216}" srcId="{04140B74-2ECA-469E-BF42-9169D2A2C83E}" destId="{2D54D9E5-8306-4514-ADEF-E0027D003F80}" srcOrd="1" destOrd="0" parTransId="{B926A31A-6634-4D7F-B3AA-CCCDE1A149B6}" sibTransId="{C70D4251-48B7-4B51-BDEF-65ECEFE6DAE0}"/>
    <dgm:cxn modelId="{17A23BAE-0472-4910-BCEA-749DEF6CF762}" type="presParOf" srcId="{6A2085BA-2465-4188-82EA-15DBB58506E9}" destId="{39B03FEA-205B-499E-85A8-7C57C381EE03}" srcOrd="0" destOrd="0" presId="urn:microsoft.com/office/officeart/2005/8/layout/chevron2"/>
    <dgm:cxn modelId="{F97B328D-52F2-4EE0-823E-883AC66D47A0}" type="presParOf" srcId="{39B03FEA-205B-499E-85A8-7C57C381EE03}" destId="{89B2DED9-2E48-4AED-847F-F167D6B0E123}" srcOrd="0" destOrd="0" presId="urn:microsoft.com/office/officeart/2005/8/layout/chevron2"/>
    <dgm:cxn modelId="{01E440C5-1111-4E43-BCC8-200CF3C92ED2}" type="presParOf" srcId="{39B03FEA-205B-499E-85A8-7C57C381EE03}" destId="{E53DC27B-A8B1-48E2-94CA-27D12237ABF4}" srcOrd="1" destOrd="0" presId="urn:microsoft.com/office/officeart/2005/8/layout/chevron2"/>
    <dgm:cxn modelId="{3B37FCD3-F4D6-44F2-86DA-BE16CCE60B39}" type="presParOf" srcId="{6A2085BA-2465-4188-82EA-15DBB58506E9}" destId="{E03EDC38-2294-43A8-89A6-6322272F74EF}" srcOrd="1" destOrd="0" presId="urn:microsoft.com/office/officeart/2005/8/layout/chevron2"/>
    <dgm:cxn modelId="{661245D5-BED2-4D12-AC97-A823E690F11C}" type="presParOf" srcId="{6A2085BA-2465-4188-82EA-15DBB58506E9}" destId="{3D82826F-EEE5-4F0D-85E0-751AECCBE8B5}" srcOrd="2" destOrd="0" presId="urn:microsoft.com/office/officeart/2005/8/layout/chevron2"/>
    <dgm:cxn modelId="{A2DAF2AC-C73C-4069-9804-6ADDB7B8CE56}" type="presParOf" srcId="{3D82826F-EEE5-4F0D-85E0-751AECCBE8B5}" destId="{F8549943-094D-46F6-BDF4-50C52A07CBC5}" srcOrd="0" destOrd="0" presId="urn:microsoft.com/office/officeart/2005/8/layout/chevron2"/>
    <dgm:cxn modelId="{2966E3F2-FDA6-4F5A-97CF-351F05B5408A}" type="presParOf" srcId="{3D82826F-EEE5-4F0D-85E0-751AECCBE8B5}" destId="{FB527DDB-D70E-4C4C-B184-41F5851EF69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9E70F03-0297-4A24-AFB1-ED2556FD9187}"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en-US"/>
        </a:p>
      </dgm:t>
    </dgm:pt>
    <dgm:pt modelId="{1ACA9500-4F51-4381-8508-D12AADD88397}">
      <dgm:prSet/>
      <dgm:spPr/>
      <dgm:t>
        <a:bodyPr/>
        <a:lstStyle/>
        <a:p>
          <a:pPr rtl="0"/>
          <a:r>
            <a:rPr lang="en-US" b="1" dirty="0" smtClean="0"/>
            <a:t>Tree Known By Its Fruit </a:t>
          </a:r>
          <a:endParaRPr lang="en-US" dirty="0"/>
        </a:p>
      </dgm:t>
    </dgm:pt>
    <dgm:pt modelId="{22F44F2A-5099-4B4B-877F-6B406EE4ECAC}" type="parTrans" cxnId="{60EB7FDA-1C70-434C-AAC6-73B3C06DCF8D}">
      <dgm:prSet/>
      <dgm:spPr/>
      <dgm:t>
        <a:bodyPr/>
        <a:lstStyle/>
        <a:p>
          <a:endParaRPr lang="en-US"/>
        </a:p>
      </dgm:t>
    </dgm:pt>
    <dgm:pt modelId="{E50FF518-F6EB-4C09-AC27-FF7054522CD9}" type="sibTrans" cxnId="{60EB7FDA-1C70-434C-AAC6-73B3C06DCF8D}">
      <dgm:prSet/>
      <dgm:spPr/>
      <dgm:t>
        <a:bodyPr/>
        <a:lstStyle/>
        <a:p>
          <a:endParaRPr lang="en-US"/>
        </a:p>
      </dgm:t>
    </dgm:pt>
    <dgm:pt modelId="{DAF0D31E-E8CF-409B-8387-E239C4E01748}">
      <dgm:prSet/>
      <dgm:spPr/>
      <dgm:t>
        <a:bodyPr/>
        <a:lstStyle/>
        <a:p>
          <a:pPr rtl="0"/>
          <a:r>
            <a:rPr lang="en-US" dirty="0" smtClean="0"/>
            <a:t>Applied to </a:t>
          </a:r>
          <a:r>
            <a:rPr lang="en-US" b="1" dirty="0" smtClean="0">
              <a:latin typeface="+mj-lt"/>
            </a:rPr>
            <a:t>teachers</a:t>
          </a:r>
          <a:r>
            <a:rPr lang="en-US" dirty="0" smtClean="0"/>
            <a:t>  (Mt. 7:16-20) </a:t>
          </a:r>
          <a:endParaRPr lang="en-US" dirty="0"/>
        </a:p>
      </dgm:t>
    </dgm:pt>
    <dgm:pt modelId="{B3C0BA1A-9B7C-466E-975E-2A01753D39B2}" type="parTrans" cxnId="{75DF5D20-64AB-4D48-AAC2-6B4E4366AEE3}">
      <dgm:prSet/>
      <dgm:spPr/>
      <dgm:t>
        <a:bodyPr/>
        <a:lstStyle/>
        <a:p>
          <a:endParaRPr lang="en-US"/>
        </a:p>
      </dgm:t>
    </dgm:pt>
    <dgm:pt modelId="{C0F9F925-46BB-417A-B38E-6D98E67C8CEE}" type="sibTrans" cxnId="{75DF5D20-64AB-4D48-AAC2-6B4E4366AEE3}">
      <dgm:prSet/>
      <dgm:spPr/>
      <dgm:t>
        <a:bodyPr/>
        <a:lstStyle/>
        <a:p>
          <a:endParaRPr lang="en-US"/>
        </a:p>
      </dgm:t>
    </dgm:pt>
    <dgm:pt modelId="{979C830A-24D5-41B8-B278-07C116259CD6}">
      <dgm:prSet/>
      <dgm:spPr/>
      <dgm:t>
        <a:bodyPr/>
        <a:lstStyle/>
        <a:p>
          <a:pPr rtl="0"/>
          <a:r>
            <a:rPr lang="en-US" dirty="0" smtClean="0"/>
            <a:t>Applied to </a:t>
          </a:r>
          <a:r>
            <a:rPr lang="en-US" b="1" dirty="0" smtClean="0">
              <a:latin typeface="+mj-lt"/>
            </a:rPr>
            <a:t>blasphemers</a:t>
          </a:r>
          <a:r>
            <a:rPr lang="en-US" dirty="0" smtClean="0"/>
            <a:t>  (Mt. 12:33) </a:t>
          </a:r>
          <a:endParaRPr lang="en-US" dirty="0"/>
        </a:p>
      </dgm:t>
    </dgm:pt>
    <dgm:pt modelId="{96C42312-D9E0-4461-BDEE-20EC9C5BA28F}" type="parTrans" cxnId="{187DC5DA-12CE-40DD-B770-750AF743AECD}">
      <dgm:prSet/>
      <dgm:spPr/>
      <dgm:t>
        <a:bodyPr/>
        <a:lstStyle/>
        <a:p>
          <a:endParaRPr lang="en-US"/>
        </a:p>
      </dgm:t>
    </dgm:pt>
    <dgm:pt modelId="{19F9F6F2-0789-4667-BE7B-E513BD99CE43}" type="sibTrans" cxnId="{187DC5DA-12CE-40DD-B770-750AF743AECD}">
      <dgm:prSet/>
      <dgm:spPr/>
      <dgm:t>
        <a:bodyPr/>
        <a:lstStyle/>
        <a:p>
          <a:endParaRPr lang="en-US"/>
        </a:p>
      </dgm:t>
    </dgm:pt>
    <dgm:pt modelId="{5943BE98-D214-4AB7-A12C-8A28A82CA73A}">
      <dgm:prSet/>
      <dgm:spPr/>
      <dgm:t>
        <a:bodyPr/>
        <a:lstStyle/>
        <a:p>
          <a:pPr rtl="0"/>
          <a:r>
            <a:rPr lang="en-US" dirty="0" smtClean="0"/>
            <a:t>Applied to </a:t>
          </a:r>
          <a:r>
            <a:rPr lang="en-US" b="1" dirty="0" smtClean="0">
              <a:latin typeface="+mj-lt"/>
            </a:rPr>
            <a:t>hypocrites</a:t>
          </a:r>
          <a:r>
            <a:rPr lang="en-US" dirty="0" smtClean="0"/>
            <a:t>  (Lk. 6:43-44) </a:t>
          </a:r>
          <a:endParaRPr lang="en-US" dirty="0"/>
        </a:p>
      </dgm:t>
    </dgm:pt>
    <dgm:pt modelId="{F76ABF88-7F01-4B18-BD43-E200D5ADF7D5}" type="parTrans" cxnId="{B8F5785A-F2C9-4AF9-B433-8B485A5AD9AF}">
      <dgm:prSet/>
      <dgm:spPr/>
      <dgm:t>
        <a:bodyPr/>
        <a:lstStyle/>
        <a:p>
          <a:endParaRPr lang="en-US"/>
        </a:p>
      </dgm:t>
    </dgm:pt>
    <dgm:pt modelId="{3AA131C6-B66B-454A-BC20-61DDCBE588FE}" type="sibTrans" cxnId="{B8F5785A-F2C9-4AF9-B433-8B485A5AD9AF}">
      <dgm:prSet/>
      <dgm:spPr/>
      <dgm:t>
        <a:bodyPr/>
        <a:lstStyle/>
        <a:p>
          <a:endParaRPr lang="en-US"/>
        </a:p>
      </dgm:t>
    </dgm:pt>
    <dgm:pt modelId="{F4F91835-0A86-4B1B-8BBA-FD5AF3A2821C}">
      <dgm:prSet/>
      <dgm:spPr/>
      <dgm:t>
        <a:bodyPr/>
        <a:lstStyle/>
        <a:p>
          <a:pPr rtl="0"/>
          <a:r>
            <a:rPr lang="en-US" b="1" dirty="0" smtClean="0"/>
            <a:t>Salt Of The Earth </a:t>
          </a:r>
          <a:endParaRPr lang="en-US" dirty="0"/>
        </a:p>
      </dgm:t>
    </dgm:pt>
    <dgm:pt modelId="{D54C64EC-5ABB-4464-86FD-24786194EF68}" type="parTrans" cxnId="{847D1FD6-624B-469D-9396-07D4F2485283}">
      <dgm:prSet/>
      <dgm:spPr/>
      <dgm:t>
        <a:bodyPr/>
        <a:lstStyle/>
        <a:p>
          <a:endParaRPr lang="en-US"/>
        </a:p>
      </dgm:t>
    </dgm:pt>
    <dgm:pt modelId="{A23B646A-97AD-49A8-9389-C3D50DDF879F}" type="sibTrans" cxnId="{847D1FD6-624B-469D-9396-07D4F2485283}">
      <dgm:prSet/>
      <dgm:spPr/>
      <dgm:t>
        <a:bodyPr/>
        <a:lstStyle/>
        <a:p>
          <a:endParaRPr lang="en-US"/>
        </a:p>
      </dgm:t>
    </dgm:pt>
    <dgm:pt modelId="{E28D5ED5-8C14-44C5-871C-6FF040C20D05}">
      <dgm:prSet/>
      <dgm:spPr/>
      <dgm:t>
        <a:bodyPr/>
        <a:lstStyle/>
        <a:p>
          <a:pPr rtl="0"/>
          <a:r>
            <a:rPr lang="en-US" dirty="0" smtClean="0"/>
            <a:t>Importance of </a:t>
          </a:r>
          <a:r>
            <a:rPr lang="en-US" b="1" dirty="0" smtClean="0">
              <a:latin typeface="+mj-lt"/>
            </a:rPr>
            <a:t>influence</a:t>
          </a:r>
          <a:r>
            <a:rPr lang="en-US" dirty="0" smtClean="0"/>
            <a:t>  (Mt. 5:13) </a:t>
          </a:r>
          <a:endParaRPr lang="en-US" dirty="0"/>
        </a:p>
      </dgm:t>
    </dgm:pt>
    <dgm:pt modelId="{882050E8-AC6B-4360-9EBD-5B218892E733}" type="parTrans" cxnId="{45EC3765-376C-4118-9EED-3990179B7500}">
      <dgm:prSet/>
      <dgm:spPr/>
      <dgm:t>
        <a:bodyPr/>
        <a:lstStyle/>
        <a:p>
          <a:endParaRPr lang="en-US"/>
        </a:p>
      </dgm:t>
    </dgm:pt>
    <dgm:pt modelId="{C7484DC7-1A8F-4390-B1D7-C60864572595}" type="sibTrans" cxnId="{45EC3765-376C-4118-9EED-3990179B7500}">
      <dgm:prSet/>
      <dgm:spPr/>
      <dgm:t>
        <a:bodyPr/>
        <a:lstStyle/>
        <a:p>
          <a:endParaRPr lang="en-US"/>
        </a:p>
      </dgm:t>
    </dgm:pt>
    <dgm:pt modelId="{B9AD0CD1-2498-45C3-B573-4E39569795AC}">
      <dgm:prSet/>
      <dgm:spPr/>
      <dgm:t>
        <a:bodyPr/>
        <a:lstStyle/>
        <a:p>
          <a:pPr rtl="0"/>
          <a:r>
            <a:rPr lang="en-US" b="1" dirty="0" smtClean="0">
              <a:latin typeface="+mj-lt"/>
            </a:rPr>
            <a:t>Commitment</a:t>
          </a:r>
          <a:r>
            <a:rPr lang="en-US" dirty="0" smtClean="0"/>
            <a:t>  (Mk. 9:50) </a:t>
          </a:r>
          <a:endParaRPr lang="en-US" dirty="0"/>
        </a:p>
      </dgm:t>
    </dgm:pt>
    <dgm:pt modelId="{A6825EFB-5235-4E95-AFD6-7F756622AD9B}" type="parTrans" cxnId="{BF72A8F7-8471-46A0-957A-0A1AF2DD3C06}">
      <dgm:prSet/>
      <dgm:spPr/>
      <dgm:t>
        <a:bodyPr/>
        <a:lstStyle/>
        <a:p>
          <a:endParaRPr lang="en-US"/>
        </a:p>
      </dgm:t>
    </dgm:pt>
    <dgm:pt modelId="{C47CB42F-F251-479A-9247-39D258A4C77A}" type="sibTrans" cxnId="{BF72A8F7-8471-46A0-957A-0A1AF2DD3C06}">
      <dgm:prSet/>
      <dgm:spPr/>
      <dgm:t>
        <a:bodyPr/>
        <a:lstStyle/>
        <a:p>
          <a:endParaRPr lang="en-US"/>
        </a:p>
      </dgm:t>
    </dgm:pt>
    <dgm:pt modelId="{A63C25B6-297D-4A1A-9CD5-A32875B9EBE0}">
      <dgm:prSet/>
      <dgm:spPr/>
      <dgm:t>
        <a:bodyPr/>
        <a:lstStyle/>
        <a:p>
          <a:pPr rtl="0"/>
          <a:r>
            <a:rPr lang="en-US" dirty="0" smtClean="0"/>
            <a:t>Importance of </a:t>
          </a:r>
          <a:r>
            <a:rPr lang="en-US" b="1" dirty="0" smtClean="0">
              <a:latin typeface="+mj-lt"/>
            </a:rPr>
            <a:t>self-sacrifice</a:t>
          </a:r>
          <a:r>
            <a:rPr lang="en-US" dirty="0" smtClean="0"/>
            <a:t>  (Lk. 14:34) </a:t>
          </a:r>
          <a:endParaRPr lang="en-US" dirty="0"/>
        </a:p>
      </dgm:t>
    </dgm:pt>
    <dgm:pt modelId="{17865132-9D3F-4297-BC9E-A53AFD389965}" type="parTrans" cxnId="{FC8619DF-CEF3-4D13-BB4C-0E672C59F9A4}">
      <dgm:prSet/>
      <dgm:spPr/>
      <dgm:t>
        <a:bodyPr/>
        <a:lstStyle/>
        <a:p>
          <a:endParaRPr lang="en-US"/>
        </a:p>
      </dgm:t>
    </dgm:pt>
    <dgm:pt modelId="{7D3BAFB6-A3A2-4BE1-AB3A-9696A0D58E5F}" type="sibTrans" cxnId="{FC8619DF-CEF3-4D13-BB4C-0E672C59F9A4}">
      <dgm:prSet/>
      <dgm:spPr/>
      <dgm:t>
        <a:bodyPr/>
        <a:lstStyle/>
        <a:p>
          <a:endParaRPr lang="en-US"/>
        </a:p>
      </dgm:t>
    </dgm:pt>
    <dgm:pt modelId="{4EB9F15F-8B24-453E-A887-AB8ADA566B6B}" type="pres">
      <dgm:prSet presAssocID="{F9E70F03-0297-4A24-AFB1-ED2556FD9187}" presName="linear" presStyleCnt="0">
        <dgm:presLayoutVars>
          <dgm:dir/>
          <dgm:animLvl val="lvl"/>
          <dgm:resizeHandles val="exact"/>
        </dgm:presLayoutVars>
      </dgm:prSet>
      <dgm:spPr/>
      <dgm:t>
        <a:bodyPr/>
        <a:lstStyle/>
        <a:p>
          <a:endParaRPr lang="en-US"/>
        </a:p>
      </dgm:t>
    </dgm:pt>
    <dgm:pt modelId="{97636596-D5AD-423E-A1BD-26DD79086243}" type="pres">
      <dgm:prSet presAssocID="{1ACA9500-4F51-4381-8508-D12AADD88397}" presName="parentLin" presStyleCnt="0"/>
      <dgm:spPr/>
      <dgm:t>
        <a:bodyPr/>
        <a:lstStyle/>
        <a:p>
          <a:endParaRPr lang="en-US"/>
        </a:p>
      </dgm:t>
    </dgm:pt>
    <dgm:pt modelId="{8AB6F1B0-6943-43BB-9F14-EFDC55C90DFC}" type="pres">
      <dgm:prSet presAssocID="{1ACA9500-4F51-4381-8508-D12AADD88397}" presName="parentLeftMargin" presStyleLbl="node1" presStyleIdx="0" presStyleCnt="2"/>
      <dgm:spPr/>
      <dgm:t>
        <a:bodyPr/>
        <a:lstStyle/>
        <a:p>
          <a:endParaRPr lang="en-US"/>
        </a:p>
      </dgm:t>
    </dgm:pt>
    <dgm:pt modelId="{D870283E-EEE0-40CD-9875-4545FE68CAB1}" type="pres">
      <dgm:prSet presAssocID="{1ACA9500-4F51-4381-8508-D12AADD88397}" presName="parentText" presStyleLbl="node1" presStyleIdx="0" presStyleCnt="2">
        <dgm:presLayoutVars>
          <dgm:chMax val="0"/>
          <dgm:bulletEnabled val="1"/>
        </dgm:presLayoutVars>
      </dgm:prSet>
      <dgm:spPr/>
      <dgm:t>
        <a:bodyPr/>
        <a:lstStyle/>
        <a:p>
          <a:endParaRPr lang="en-US"/>
        </a:p>
      </dgm:t>
    </dgm:pt>
    <dgm:pt modelId="{1E3C1BF4-E013-4C7C-B41B-D6B3F44E067A}" type="pres">
      <dgm:prSet presAssocID="{1ACA9500-4F51-4381-8508-D12AADD88397}" presName="negativeSpace" presStyleCnt="0"/>
      <dgm:spPr/>
      <dgm:t>
        <a:bodyPr/>
        <a:lstStyle/>
        <a:p>
          <a:endParaRPr lang="en-US"/>
        </a:p>
      </dgm:t>
    </dgm:pt>
    <dgm:pt modelId="{88958F40-7012-40CD-A6DA-AAD5E737058D}" type="pres">
      <dgm:prSet presAssocID="{1ACA9500-4F51-4381-8508-D12AADD88397}" presName="childText" presStyleLbl="conFgAcc1" presStyleIdx="0" presStyleCnt="2">
        <dgm:presLayoutVars>
          <dgm:bulletEnabled val="1"/>
        </dgm:presLayoutVars>
      </dgm:prSet>
      <dgm:spPr/>
      <dgm:t>
        <a:bodyPr/>
        <a:lstStyle/>
        <a:p>
          <a:endParaRPr lang="en-US"/>
        </a:p>
      </dgm:t>
    </dgm:pt>
    <dgm:pt modelId="{4DE61D76-3A8C-4CCA-8954-507D3520918B}" type="pres">
      <dgm:prSet presAssocID="{E50FF518-F6EB-4C09-AC27-FF7054522CD9}" presName="spaceBetweenRectangles" presStyleCnt="0"/>
      <dgm:spPr/>
      <dgm:t>
        <a:bodyPr/>
        <a:lstStyle/>
        <a:p>
          <a:endParaRPr lang="en-US"/>
        </a:p>
      </dgm:t>
    </dgm:pt>
    <dgm:pt modelId="{4E434797-43A3-466B-8704-B3F2E3C32FF0}" type="pres">
      <dgm:prSet presAssocID="{F4F91835-0A86-4B1B-8BBA-FD5AF3A2821C}" presName="parentLin" presStyleCnt="0"/>
      <dgm:spPr/>
      <dgm:t>
        <a:bodyPr/>
        <a:lstStyle/>
        <a:p>
          <a:endParaRPr lang="en-US"/>
        </a:p>
      </dgm:t>
    </dgm:pt>
    <dgm:pt modelId="{580B683A-58BC-4B22-B368-F216C1A9F2AC}" type="pres">
      <dgm:prSet presAssocID="{F4F91835-0A86-4B1B-8BBA-FD5AF3A2821C}" presName="parentLeftMargin" presStyleLbl="node1" presStyleIdx="0" presStyleCnt="2"/>
      <dgm:spPr/>
      <dgm:t>
        <a:bodyPr/>
        <a:lstStyle/>
        <a:p>
          <a:endParaRPr lang="en-US"/>
        </a:p>
      </dgm:t>
    </dgm:pt>
    <dgm:pt modelId="{657B5149-1943-4062-8C34-2E6E6BD5F214}" type="pres">
      <dgm:prSet presAssocID="{F4F91835-0A86-4B1B-8BBA-FD5AF3A2821C}" presName="parentText" presStyleLbl="node1" presStyleIdx="1" presStyleCnt="2">
        <dgm:presLayoutVars>
          <dgm:chMax val="0"/>
          <dgm:bulletEnabled val="1"/>
        </dgm:presLayoutVars>
      </dgm:prSet>
      <dgm:spPr/>
      <dgm:t>
        <a:bodyPr/>
        <a:lstStyle/>
        <a:p>
          <a:endParaRPr lang="en-US"/>
        </a:p>
      </dgm:t>
    </dgm:pt>
    <dgm:pt modelId="{77151211-6C9D-4B1D-814F-59EA36050431}" type="pres">
      <dgm:prSet presAssocID="{F4F91835-0A86-4B1B-8BBA-FD5AF3A2821C}" presName="negativeSpace" presStyleCnt="0"/>
      <dgm:spPr/>
      <dgm:t>
        <a:bodyPr/>
        <a:lstStyle/>
        <a:p>
          <a:endParaRPr lang="en-US"/>
        </a:p>
      </dgm:t>
    </dgm:pt>
    <dgm:pt modelId="{D0115976-7282-489C-8B91-6C8C844465F5}" type="pres">
      <dgm:prSet presAssocID="{F4F91835-0A86-4B1B-8BBA-FD5AF3A2821C}" presName="childText" presStyleLbl="conFgAcc1" presStyleIdx="1" presStyleCnt="2">
        <dgm:presLayoutVars>
          <dgm:bulletEnabled val="1"/>
        </dgm:presLayoutVars>
      </dgm:prSet>
      <dgm:spPr/>
      <dgm:t>
        <a:bodyPr/>
        <a:lstStyle/>
        <a:p>
          <a:endParaRPr lang="en-US"/>
        </a:p>
      </dgm:t>
    </dgm:pt>
  </dgm:ptLst>
  <dgm:cxnLst>
    <dgm:cxn modelId="{BF72A8F7-8471-46A0-957A-0A1AF2DD3C06}" srcId="{F4F91835-0A86-4B1B-8BBA-FD5AF3A2821C}" destId="{B9AD0CD1-2498-45C3-B573-4E39569795AC}" srcOrd="1" destOrd="0" parTransId="{A6825EFB-5235-4E95-AFD6-7F756622AD9B}" sibTransId="{C47CB42F-F251-479A-9247-39D258A4C77A}"/>
    <dgm:cxn modelId="{1B2AFA20-E8FE-4DAA-B65D-6F2B3900B11C}" type="presOf" srcId="{F4F91835-0A86-4B1B-8BBA-FD5AF3A2821C}" destId="{657B5149-1943-4062-8C34-2E6E6BD5F214}" srcOrd="1" destOrd="0" presId="urn:microsoft.com/office/officeart/2005/8/layout/list1"/>
    <dgm:cxn modelId="{B8F5785A-F2C9-4AF9-B433-8B485A5AD9AF}" srcId="{1ACA9500-4F51-4381-8508-D12AADD88397}" destId="{5943BE98-D214-4AB7-A12C-8A28A82CA73A}" srcOrd="2" destOrd="0" parTransId="{F76ABF88-7F01-4B18-BD43-E200D5ADF7D5}" sibTransId="{3AA131C6-B66B-454A-BC20-61DDCBE588FE}"/>
    <dgm:cxn modelId="{187DC5DA-12CE-40DD-B770-750AF743AECD}" srcId="{1ACA9500-4F51-4381-8508-D12AADD88397}" destId="{979C830A-24D5-41B8-B278-07C116259CD6}" srcOrd="1" destOrd="0" parTransId="{96C42312-D9E0-4461-BDEE-20EC9C5BA28F}" sibTransId="{19F9F6F2-0789-4667-BE7B-E513BD99CE43}"/>
    <dgm:cxn modelId="{784D35F6-6B4F-466F-B2EB-87BD50615483}" type="presOf" srcId="{B9AD0CD1-2498-45C3-B573-4E39569795AC}" destId="{D0115976-7282-489C-8B91-6C8C844465F5}" srcOrd="0" destOrd="1" presId="urn:microsoft.com/office/officeart/2005/8/layout/list1"/>
    <dgm:cxn modelId="{60EB7FDA-1C70-434C-AAC6-73B3C06DCF8D}" srcId="{F9E70F03-0297-4A24-AFB1-ED2556FD9187}" destId="{1ACA9500-4F51-4381-8508-D12AADD88397}" srcOrd="0" destOrd="0" parTransId="{22F44F2A-5099-4B4B-877F-6B406EE4ECAC}" sibTransId="{E50FF518-F6EB-4C09-AC27-FF7054522CD9}"/>
    <dgm:cxn modelId="{000EC587-EB23-49AB-8CAE-96DD2DD90C9B}" type="presOf" srcId="{5943BE98-D214-4AB7-A12C-8A28A82CA73A}" destId="{88958F40-7012-40CD-A6DA-AAD5E737058D}" srcOrd="0" destOrd="2" presId="urn:microsoft.com/office/officeart/2005/8/layout/list1"/>
    <dgm:cxn modelId="{AF5CE684-E65F-4C46-B254-BBE6AC26FF6D}" type="presOf" srcId="{A63C25B6-297D-4A1A-9CD5-A32875B9EBE0}" destId="{D0115976-7282-489C-8B91-6C8C844465F5}" srcOrd="0" destOrd="2" presId="urn:microsoft.com/office/officeart/2005/8/layout/list1"/>
    <dgm:cxn modelId="{75DF5D20-64AB-4D48-AAC2-6B4E4366AEE3}" srcId="{1ACA9500-4F51-4381-8508-D12AADD88397}" destId="{DAF0D31E-E8CF-409B-8387-E239C4E01748}" srcOrd="0" destOrd="0" parTransId="{B3C0BA1A-9B7C-466E-975E-2A01753D39B2}" sibTransId="{C0F9F925-46BB-417A-B38E-6D98E67C8CEE}"/>
    <dgm:cxn modelId="{07D64806-B4C8-4398-A233-C1033CEFED9D}" type="presOf" srcId="{F9E70F03-0297-4A24-AFB1-ED2556FD9187}" destId="{4EB9F15F-8B24-453E-A887-AB8ADA566B6B}" srcOrd="0" destOrd="0" presId="urn:microsoft.com/office/officeart/2005/8/layout/list1"/>
    <dgm:cxn modelId="{FC8619DF-CEF3-4D13-BB4C-0E672C59F9A4}" srcId="{F4F91835-0A86-4B1B-8BBA-FD5AF3A2821C}" destId="{A63C25B6-297D-4A1A-9CD5-A32875B9EBE0}" srcOrd="2" destOrd="0" parTransId="{17865132-9D3F-4297-BC9E-A53AFD389965}" sibTransId="{7D3BAFB6-A3A2-4BE1-AB3A-9696A0D58E5F}"/>
    <dgm:cxn modelId="{847D1FD6-624B-469D-9396-07D4F2485283}" srcId="{F9E70F03-0297-4A24-AFB1-ED2556FD9187}" destId="{F4F91835-0A86-4B1B-8BBA-FD5AF3A2821C}" srcOrd="1" destOrd="0" parTransId="{D54C64EC-5ABB-4464-86FD-24786194EF68}" sibTransId="{A23B646A-97AD-49A8-9389-C3D50DDF879F}"/>
    <dgm:cxn modelId="{AFD112C7-CFA1-44F1-99E2-47F3B0614069}" type="presOf" srcId="{979C830A-24D5-41B8-B278-07C116259CD6}" destId="{88958F40-7012-40CD-A6DA-AAD5E737058D}" srcOrd="0" destOrd="1" presId="urn:microsoft.com/office/officeart/2005/8/layout/list1"/>
    <dgm:cxn modelId="{8015C74D-D1F1-49FC-83BC-E0276DDA0B54}" type="presOf" srcId="{E28D5ED5-8C14-44C5-871C-6FF040C20D05}" destId="{D0115976-7282-489C-8B91-6C8C844465F5}" srcOrd="0" destOrd="0" presId="urn:microsoft.com/office/officeart/2005/8/layout/list1"/>
    <dgm:cxn modelId="{8BBC590A-F7CE-4E3D-8B11-998084F461CE}" type="presOf" srcId="{DAF0D31E-E8CF-409B-8387-E239C4E01748}" destId="{88958F40-7012-40CD-A6DA-AAD5E737058D}" srcOrd="0" destOrd="0" presId="urn:microsoft.com/office/officeart/2005/8/layout/list1"/>
    <dgm:cxn modelId="{7409CF0A-D877-49DA-90B4-2942EC63C432}" type="presOf" srcId="{1ACA9500-4F51-4381-8508-D12AADD88397}" destId="{8AB6F1B0-6943-43BB-9F14-EFDC55C90DFC}" srcOrd="0" destOrd="0" presId="urn:microsoft.com/office/officeart/2005/8/layout/list1"/>
    <dgm:cxn modelId="{725C245E-6E91-44CA-BF05-61C316618779}" type="presOf" srcId="{1ACA9500-4F51-4381-8508-D12AADD88397}" destId="{D870283E-EEE0-40CD-9875-4545FE68CAB1}" srcOrd="1" destOrd="0" presId="urn:microsoft.com/office/officeart/2005/8/layout/list1"/>
    <dgm:cxn modelId="{45EC3765-376C-4118-9EED-3990179B7500}" srcId="{F4F91835-0A86-4B1B-8BBA-FD5AF3A2821C}" destId="{E28D5ED5-8C14-44C5-871C-6FF040C20D05}" srcOrd="0" destOrd="0" parTransId="{882050E8-AC6B-4360-9EBD-5B218892E733}" sibTransId="{C7484DC7-1A8F-4390-B1D7-C60864572595}"/>
    <dgm:cxn modelId="{D50D637E-3DB3-4F54-A040-586D02091EEF}" type="presOf" srcId="{F4F91835-0A86-4B1B-8BBA-FD5AF3A2821C}" destId="{580B683A-58BC-4B22-B368-F216C1A9F2AC}" srcOrd="0" destOrd="0" presId="urn:microsoft.com/office/officeart/2005/8/layout/list1"/>
    <dgm:cxn modelId="{72580AFF-A384-4810-9B05-18C6C82F294B}" type="presParOf" srcId="{4EB9F15F-8B24-453E-A887-AB8ADA566B6B}" destId="{97636596-D5AD-423E-A1BD-26DD79086243}" srcOrd="0" destOrd="0" presId="urn:microsoft.com/office/officeart/2005/8/layout/list1"/>
    <dgm:cxn modelId="{556887B9-C36A-4AB4-9025-723EA8D2A9A5}" type="presParOf" srcId="{97636596-D5AD-423E-A1BD-26DD79086243}" destId="{8AB6F1B0-6943-43BB-9F14-EFDC55C90DFC}" srcOrd="0" destOrd="0" presId="urn:microsoft.com/office/officeart/2005/8/layout/list1"/>
    <dgm:cxn modelId="{27935F7F-7CD9-4C40-A13A-6AC970EFE58E}" type="presParOf" srcId="{97636596-D5AD-423E-A1BD-26DD79086243}" destId="{D870283E-EEE0-40CD-9875-4545FE68CAB1}" srcOrd="1" destOrd="0" presId="urn:microsoft.com/office/officeart/2005/8/layout/list1"/>
    <dgm:cxn modelId="{EF9A235A-8681-40A5-9F21-252396F53F03}" type="presParOf" srcId="{4EB9F15F-8B24-453E-A887-AB8ADA566B6B}" destId="{1E3C1BF4-E013-4C7C-B41B-D6B3F44E067A}" srcOrd="1" destOrd="0" presId="urn:microsoft.com/office/officeart/2005/8/layout/list1"/>
    <dgm:cxn modelId="{41367DDF-F2B2-453C-8D67-5C71DBFEBD38}" type="presParOf" srcId="{4EB9F15F-8B24-453E-A887-AB8ADA566B6B}" destId="{88958F40-7012-40CD-A6DA-AAD5E737058D}" srcOrd="2" destOrd="0" presId="urn:microsoft.com/office/officeart/2005/8/layout/list1"/>
    <dgm:cxn modelId="{A15F2264-F147-4A06-9CAA-B31C2E49DEE4}" type="presParOf" srcId="{4EB9F15F-8B24-453E-A887-AB8ADA566B6B}" destId="{4DE61D76-3A8C-4CCA-8954-507D3520918B}" srcOrd="3" destOrd="0" presId="urn:microsoft.com/office/officeart/2005/8/layout/list1"/>
    <dgm:cxn modelId="{32BC6E9E-C1F2-447E-A3A7-5A481C17E12F}" type="presParOf" srcId="{4EB9F15F-8B24-453E-A887-AB8ADA566B6B}" destId="{4E434797-43A3-466B-8704-B3F2E3C32FF0}" srcOrd="4" destOrd="0" presId="urn:microsoft.com/office/officeart/2005/8/layout/list1"/>
    <dgm:cxn modelId="{7A236FB1-3A27-4DFF-AB72-2158698E98EB}" type="presParOf" srcId="{4E434797-43A3-466B-8704-B3F2E3C32FF0}" destId="{580B683A-58BC-4B22-B368-F216C1A9F2AC}" srcOrd="0" destOrd="0" presId="urn:microsoft.com/office/officeart/2005/8/layout/list1"/>
    <dgm:cxn modelId="{CCB956F4-8783-4579-A032-A3537536B6DF}" type="presParOf" srcId="{4E434797-43A3-466B-8704-B3F2E3C32FF0}" destId="{657B5149-1943-4062-8C34-2E6E6BD5F214}" srcOrd="1" destOrd="0" presId="urn:microsoft.com/office/officeart/2005/8/layout/list1"/>
    <dgm:cxn modelId="{55E24F74-5300-47AD-A116-1EA2A7CD5B43}" type="presParOf" srcId="{4EB9F15F-8B24-453E-A887-AB8ADA566B6B}" destId="{77151211-6C9D-4B1D-814F-59EA36050431}" srcOrd="5" destOrd="0" presId="urn:microsoft.com/office/officeart/2005/8/layout/list1"/>
    <dgm:cxn modelId="{C43972BF-9896-470D-9E8D-AAA7826F3B7F}" type="presParOf" srcId="{4EB9F15F-8B24-453E-A887-AB8ADA566B6B}" destId="{D0115976-7282-489C-8B91-6C8C844465F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6C77552-4BCD-433D-81D0-7316263080D6}"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en-US"/>
        </a:p>
      </dgm:t>
    </dgm:pt>
    <dgm:pt modelId="{9598FB10-005B-4635-BAD3-B523E8AC5C40}">
      <dgm:prSet custT="1"/>
      <dgm:spPr/>
      <dgm:t>
        <a:bodyPr/>
        <a:lstStyle/>
        <a:p>
          <a:pPr rtl="0"/>
          <a:r>
            <a:rPr lang="en-US" sz="2500" b="1" dirty="0" smtClean="0"/>
            <a:t>Slave Not Greater Than Master </a:t>
          </a:r>
          <a:endParaRPr lang="en-US" sz="2500" dirty="0"/>
        </a:p>
      </dgm:t>
    </dgm:pt>
    <dgm:pt modelId="{D2FD2B4F-67B9-436E-A7B3-6A43A98D565C}" type="parTrans" cxnId="{8A8F6B2A-7B1C-4A4F-A18F-672F5CD81A81}">
      <dgm:prSet/>
      <dgm:spPr/>
      <dgm:t>
        <a:bodyPr/>
        <a:lstStyle/>
        <a:p>
          <a:endParaRPr lang="en-US"/>
        </a:p>
      </dgm:t>
    </dgm:pt>
    <dgm:pt modelId="{2B31EF67-AD9E-4056-9743-F8AC7908208C}" type="sibTrans" cxnId="{8A8F6B2A-7B1C-4A4F-A18F-672F5CD81A81}">
      <dgm:prSet/>
      <dgm:spPr/>
      <dgm:t>
        <a:bodyPr/>
        <a:lstStyle/>
        <a:p>
          <a:endParaRPr lang="en-US"/>
        </a:p>
      </dgm:t>
    </dgm:pt>
    <dgm:pt modelId="{410CE21E-5F05-4D0D-AAAD-3FC08234FFBB}">
      <dgm:prSet custT="1"/>
      <dgm:spPr/>
      <dgm:t>
        <a:bodyPr/>
        <a:lstStyle/>
        <a:p>
          <a:pPr rtl="0"/>
          <a:r>
            <a:rPr lang="en-US" sz="2500" b="1" dirty="0" smtClean="0">
              <a:latin typeface="+mj-lt"/>
            </a:rPr>
            <a:t>Students</a:t>
          </a:r>
          <a:r>
            <a:rPr lang="en-US" sz="2500" dirty="0" smtClean="0"/>
            <a:t> not greater than teachers  (Lk. 6:40) </a:t>
          </a:r>
          <a:endParaRPr lang="en-US" sz="2500" dirty="0"/>
        </a:p>
      </dgm:t>
    </dgm:pt>
    <dgm:pt modelId="{80286C81-335F-4A8B-B69C-EA73FAB3841A}" type="parTrans" cxnId="{4F968EF6-AE02-4185-9360-3D5F2E3799A4}">
      <dgm:prSet/>
      <dgm:spPr/>
      <dgm:t>
        <a:bodyPr/>
        <a:lstStyle/>
        <a:p>
          <a:endParaRPr lang="en-US"/>
        </a:p>
      </dgm:t>
    </dgm:pt>
    <dgm:pt modelId="{EB5DB5B5-5D34-458A-8069-24DD0CA77FCC}" type="sibTrans" cxnId="{4F968EF6-AE02-4185-9360-3D5F2E3799A4}">
      <dgm:prSet/>
      <dgm:spPr/>
      <dgm:t>
        <a:bodyPr/>
        <a:lstStyle/>
        <a:p>
          <a:endParaRPr lang="en-US"/>
        </a:p>
      </dgm:t>
    </dgm:pt>
    <dgm:pt modelId="{1C33FA67-EDCB-46E6-8D97-58B3B7028CD0}">
      <dgm:prSet custT="1"/>
      <dgm:spPr/>
      <dgm:t>
        <a:bodyPr/>
        <a:lstStyle/>
        <a:p>
          <a:pPr rtl="0"/>
          <a:r>
            <a:rPr lang="en-US" sz="2500" dirty="0" smtClean="0"/>
            <a:t>Necessity of </a:t>
          </a:r>
          <a:r>
            <a:rPr lang="en-US" sz="2500" b="1" dirty="0" smtClean="0">
              <a:latin typeface="+mj-lt"/>
            </a:rPr>
            <a:t>humility</a:t>
          </a:r>
          <a:r>
            <a:rPr lang="en-US" sz="2500" dirty="0" smtClean="0"/>
            <a:t>  (Jn. 13:16) </a:t>
          </a:r>
          <a:endParaRPr lang="en-US" sz="2500" dirty="0"/>
        </a:p>
      </dgm:t>
    </dgm:pt>
    <dgm:pt modelId="{4EF2EB5B-F7A0-4F51-91D1-D0D86E448F27}" type="parTrans" cxnId="{48CB63DB-225B-4742-981C-C5E047183280}">
      <dgm:prSet/>
      <dgm:spPr/>
      <dgm:t>
        <a:bodyPr/>
        <a:lstStyle/>
        <a:p>
          <a:endParaRPr lang="en-US"/>
        </a:p>
      </dgm:t>
    </dgm:pt>
    <dgm:pt modelId="{D3D0568D-6996-4920-8EF4-95963E1F1633}" type="sibTrans" cxnId="{48CB63DB-225B-4742-981C-C5E047183280}">
      <dgm:prSet/>
      <dgm:spPr/>
      <dgm:t>
        <a:bodyPr/>
        <a:lstStyle/>
        <a:p>
          <a:endParaRPr lang="en-US"/>
        </a:p>
      </dgm:t>
    </dgm:pt>
    <dgm:pt modelId="{C1632DB6-CC1C-446D-9CC9-F9E6DC31803E}">
      <dgm:prSet custT="1"/>
      <dgm:spPr/>
      <dgm:t>
        <a:bodyPr/>
        <a:lstStyle/>
        <a:p>
          <a:pPr rtl="0"/>
          <a:r>
            <a:rPr lang="en-US" sz="2500" dirty="0" smtClean="0"/>
            <a:t>Inevitability of </a:t>
          </a:r>
          <a:r>
            <a:rPr lang="en-US" sz="2500" b="1" dirty="0" smtClean="0">
              <a:latin typeface="+mj-lt"/>
            </a:rPr>
            <a:t>persecution</a:t>
          </a:r>
          <a:r>
            <a:rPr lang="en-US" sz="2500" dirty="0" smtClean="0"/>
            <a:t>  (Mt. 10:24; Jn. 15:20)</a:t>
          </a:r>
          <a:endParaRPr lang="en-US" sz="2500" dirty="0"/>
        </a:p>
      </dgm:t>
    </dgm:pt>
    <dgm:pt modelId="{F5E3B842-4602-49A4-AF53-F8493493FB40}" type="parTrans" cxnId="{CBDC7550-07E5-4AFC-BC64-418499EC3C60}">
      <dgm:prSet/>
      <dgm:spPr/>
      <dgm:t>
        <a:bodyPr/>
        <a:lstStyle/>
        <a:p>
          <a:endParaRPr lang="en-US"/>
        </a:p>
      </dgm:t>
    </dgm:pt>
    <dgm:pt modelId="{BDE5DC69-113F-4C13-8E47-F637774325EF}" type="sibTrans" cxnId="{CBDC7550-07E5-4AFC-BC64-418499EC3C60}">
      <dgm:prSet/>
      <dgm:spPr/>
      <dgm:t>
        <a:bodyPr/>
        <a:lstStyle/>
        <a:p>
          <a:endParaRPr lang="en-US"/>
        </a:p>
      </dgm:t>
    </dgm:pt>
    <dgm:pt modelId="{598B42FE-0403-43E1-A128-FE730EE525B3}" type="pres">
      <dgm:prSet presAssocID="{96C77552-4BCD-433D-81D0-7316263080D6}" presName="linear" presStyleCnt="0">
        <dgm:presLayoutVars>
          <dgm:dir/>
          <dgm:animLvl val="lvl"/>
          <dgm:resizeHandles val="exact"/>
        </dgm:presLayoutVars>
      </dgm:prSet>
      <dgm:spPr/>
      <dgm:t>
        <a:bodyPr/>
        <a:lstStyle/>
        <a:p>
          <a:endParaRPr lang="en-US"/>
        </a:p>
      </dgm:t>
    </dgm:pt>
    <dgm:pt modelId="{A222AC99-7C83-4FB5-9C14-95004FA0CD4D}" type="pres">
      <dgm:prSet presAssocID="{9598FB10-005B-4635-BAD3-B523E8AC5C40}" presName="parentLin" presStyleCnt="0"/>
      <dgm:spPr/>
      <dgm:t>
        <a:bodyPr/>
        <a:lstStyle/>
        <a:p>
          <a:endParaRPr lang="en-US"/>
        </a:p>
      </dgm:t>
    </dgm:pt>
    <dgm:pt modelId="{DCF08901-E362-44B3-9A99-A132639C3677}" type="pres">
      <dgm:prSet presAssocID="{9598FB10-005B-4635-BAD3-B523E8AC5C40}" presName="parentLeftMargin" presStyleLbl="node1" presStyleIdx="0" presStyleCnt="1"/>
      <dgm:spPr/>
      <dgm:t>
        <a:bodyPr/>
        <a:lstStyle/>
        <a:p>
          <a:endParaRPr lang="en-US"/>
        </a:p>
      </dgm:t>
    </dgm:pt>
    <dgm:pt modelId="{A60ADB47-08FA-4F80-A5DD-6C3BB9B19104}" type="pres">
      <dgm:prSet presAssocID="{9598FB10-005B-4635-BAD3-B523E8AC5C40}" presName="parentText" presStyleLbl="node1" presStyleIdx="0" presStyleCnt="1" custScaleY="39912" custLinFactNeighborX="-7407" custLinFactNeighborY="-49410">
        <dgm:presLayoutVars>
          <dgm:chMax val="0"/>
          <dgm:bulletEnabled val="1"/>
        </dgm:presLayoutVars>
      </dgm:prSet>
      <dgm:spPr/>
      <dgm:t>
        <a:bodyPr/>
        <a:lstStyle/>
        <a:p>
          <a:endParaRPr lang="en-US"/>
        </a:p>
      </dgm:t>
    </dgm:pt>
    <dgm:pt modelId="{912B59FC-8287-4408-BC8E-C2537CF6A91A}" type="pres">
      <dgm:prSet presAssocID="{9598FB10-005B-4635-BAD3-B523E8AC5C40}" presName="negativeSpace" presStyleCnt="0"/>
      <dgm:spPr/>
      <dgm:t>
        <a:bodyPr/>
        <a:lstStyle/>
        <a:p>
          <a:endParaRPr lang="en-US"/>
        </a:p>
      </dgm:t>
    </dgm:pt>
    <dgm:pt modelId="{978DCC66-C151-441D-8819-D4E905156F43}" type="pres">
      <dgm:prSet presAssocID="{9598FB10-005B-4635-BAD3-B523E8AC5C40}" presName="childText" presStyleLbl="conFgAcc1" presStyleIdx="0" presStyleCnt="1" custScaleY="80224" custLinFactNeighborY="-38312">
        <dgm:presLayoutVars>
          <dgm:bulletEnabled val="1"/>
        </dgm:presLayoutVars>
      </dgm:prSet>
      <dgm:spPr/>
      <dgm:t>
        <a:bodyPr/>
        <a:lstStyle/>
        <a:p>
          <a:endParaRPr lang="en-US"/>
        </a:p>
      </dgm:t>
    </dgm:pt>
  </dgm:ptLst>
  <dgm:cxnLst>
    <dgm:cxn modelId="{48CB63DB-225B-4742-981C-C5E047183280}" srcId="{9598FB10-005B-4635-BAD3-B523E8AC5C40}" destId="{1C33FA67-EDCB-46E6-8D97-58B3B7028CD0}" srcOrd="1" destOrd="0" parTransId="{4EF2EB5B-F7A0-4F51-91D1-D0D86E448F27}" sibTransId="{D3D0568D-6996-4920-8EF4-95963E1F1633}"/>
    <dgm:cxn modelId="{CBDC7550-07E5-4AFC-BC64-418499EC3C60}" srcId="{9598FB10-005B-4635-BAD3-B523E8AC5C40}" destId="{C1632DB6-CC1C-446D-9CC9-F9E6DC31803E}" srcOrd="2" destOrd="0" parTransId="{F5E3B842-4602-49A4-AF53-F8493493FB40}" sibTransId="{BDE5DC69-113F-4C13-8E47-F637774325EF}"/>
    <dgm:cxn modelId="{8A8F6B2A-7B1C-4A4F-A18F-672F5CD81A81}" srcId="{96C77552-4BCD-433D-81D0-7316263080D6}" destId="{9598FB10-005B-4635-BAD3-B523E8AC5C40}" srcOrd="0" destOrd="0" parTransId="{D2FD2B4F-67B9-436E-A7B3-6A43A98D565C}" sibTransId="{2B31EF67-AD9E-4056-9743-F8AC7908208C}"/>
    <dgm:cxn modelId="{76BEF689-8323-4A4C-BE25-5805150F24C7}" type="presOf" srcId="{C1632DB6-CC1C-446D-9CC9-F9E6DC31803E}" destId="{978DCC66-C151-441D-8819-D4E905156F43}" srcOrd="0" destOrd="2" presId="urn:microsoft.com/office/officeart/2005/8/layout/list1"/>
    <dgm:cxn modelId="{343D2C17-98A3-4270-B718-95509C93862B}" type="presOf" srcId="{9598FB10-005B-4635-BAD3-B523E8AC5C40}" destId="{DCF08901-E362-44B3-9A99-A132639C3677}" srcOrd="0" destOrd="0" presId="urn:microsoft.com/office/officeart/2005/8/layout/list1"/>
    <dgm:cxn modelId="{4F968EF6-AE02-4185-9360-3D5F2E3799A4}" srcId="{9598FB10-005B-4635-BAD3-B523E8AC5C40}" destId="{410CE21E-5F05-4D0D-AAAD-3FC08234FFBB}" srcOrd="0" destOrd="0" parTransId="{80286C81-335F-4A8B-B69C-EA73FAB3841A}" sibTransId="{EB5DB5B5-5D34-458A-8069-24DD0CA77FCC}"/>
    <dgm:cxn modelId="{B84699AD-7F96-4C14-A00C-A5FF84B0481F}" type="presOf" srcId="{1C33FA67-EDCB-46E6-8D97-58B3B7028CD0}" destId="{978DCC66-C151-441D-8819-D4E905156F43}" srcOrd="0" destOrd="1" presId="urn:microsoft.com/office/officeart/2005/8/layout/list1"/>
    <dgm:cxn modelId="{D78037E0-AF61-4060-B0DC-FE00B9F4A4EA}" type="presOf" srcId="{410CE21E-5F05-4D0D-AAAD-3FC08234FFBB}" destId="{978DCC66-C151-441D-8819-D4E905156F43}" srcOrd="0" destOrd="0" presId="urn:microsoft.com/office/officeart/2005/8/layout/list1"/>
    <dgm:cxn modelId="{CFCAF493-9A4D-4520-847C-DEDEDA9368A2}" type="presOf" srcId="{96C77552-4BCD-433D-81D0-7316263080D6}" destId="{598B42FE-0403-43E1-A128-FE730EE525B3}" srcOrd="0" destOrd="0" presId="urn:microsoft.com/office/officeart/2005/8/layout/list1"/>
    <dgm:cxn modelId="{02240733-25AC-4EC5-9FC3-FEE64186FC4A}" type="presOf" srcId="{9598FB10-005B-4635-BAD3-B523E8AC5C40}" destId="{A60ADB47-08FA-4F80-A5DD-6C3BB9B19104}" srcOrd="1" destOrd="0" presId="urn:microsoft.com/office/officeart/2005/8/layout/list1"/>
    <dgm:cxn modelId="{DA870AA7-2941-4E93-9292-865FF7EA8168}" type="presParOf" srcId="{598B42FE-0403-43E1-A128-FE730EE525B3}" destId="{A222AC99-7C83-4FB5-9C14-95004FA0CD4D}" srcOrd="0" destOrd="0" presId="urn:microsoft.com/office/officeart/2005/8/layout/list1"/>
    <dgm:cxn modelId="{BDD8F9E1-4488-4F88-9640-6CE9C0403EFC}" type="presParOf" srcId="{A222AC99-7C83-4FB5-9C14-95004FA0CD4D}" destId="{DCF08901-E362-44B3-9A99-A132639C3677}" srcOrd="0" destOrd="0" presId="urn:microsoft.com/office/officeart/2005/8/layout/list1"/>
    <dgm:cxn modelId="{EA8B2B55-2CAF-4CD9-A34F-249530206EDC}" type="presParOf" srcId="{A222AC99-7C83-4FB5-9C14-95004FA0CD4D}" destId="{A60ADB47-08FA-4F80-A5DD-6C3BB9B19104}" srcOrd="1" destOrd="0" presId="urn:microsoft.com/office/officeart/2005/8/layout/list1"/>
    <dgm:cxn modelId="{99F51D5B-E360-447B-924D-615A27E783CD}" type="presParOf" srcId="{598B42FE-0403-43E1-A128-FE730EE525B3}" destId="{912B59FC-8287-4408-BC8E-C2537CF6A91A}" srcOrd="1" destOrd="0" presId="urn:microsoft.com/office/officeart/2005/8/layout/list1"/>
    <dgm:cxn modelId="{3B44BDB0-C765-4462-9854-BD7182F27D29}" type="presParOf" srcId="{598B42FE-0403-43E1-A128-FE730EE525B3}" destId="{978DCC66-C151-441D-8819-D4E905156F43}"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3BBF6FE-7544-4CF2-80FC-874E39EEE0A8}"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en-US"/>
        </a:p>
      </dgm:t>
    </dgm:pt>
    <dgm:pt modelId="{6BDFEE61-5BE8-472F-A575-CAC483C13F1B}">
      <dgm:prSet custT="1"/>
      <dgm:spPr/>
      <dgm:t>
        <a:bodyPr/>
        <a:lstStyle/>
        <a:p>
          <a:pPr rtl="0"/>
          <a:r>
            <a:rPr lang="en-US" sz="2500" b="1" dirty="0" smtClean="0"/>
            <a:t>What Is Covered Will Be Revealed </a:t>
          </a:r>
          <a:endParaRPr lang="en-US" sz="2500" dirty="0"/>
        </a:p>
      </dgm:t>
    </dgm:pt>
    <dgm:pt modelId="{30772EFD-C932-4F04-A03F-775A79B539E7}" type="parTrans" cxnId="{D506738C-454C-4D58-A5CB-1C0C73B2E578}">
      <dgm:prSet/>
      <dgm:spPr/>
      <dgm:t>
        <a:bodyPr/>
        <a:lstStyle/>
        <a:p>
          <a:endParaRPr lang="en-US"/>
        </a:p>
      </dgm:t>
    </dgm:pt>
    <dgm:pt modelId="{AF5E9D74-74D1-4BD9-AC46-C2383C3A18BA}" type="sibTrans" cxnId="{D506738C-454C-4D58-A5CB-1C0C73B2E578}">
      <dgm:prSet/>
      <dgm:spPr/>
      <dgm:t>
        <a:bodyPr/>
        <a:lstStyle/>
        <a:p>
          <a:endParaRPr lang="en-US"/>
        </a:p>
      </dgm:t>
    </dgm:pt>
    <dgm:pt modelId="{238D7D38-F252-479F-A206-AC02F579BBDD}">
      <dgm:prSet custT="1"/>
      <dgm:spPr/>
      <dgm:t>
        <a:bodyPr/>
        <a:lstStyle/>
        <a:p>
          <a:pPr rtl="0"/>
          <a:r>
            <a:rPr lang="en-US" sz="2500" dirty="0" smtClean="0"/>
            <a:t>Don’t hide your </a:t>
          </a:r>
          <a:r>
            <a:rPr lang="en-US" sz="2500" b="1" dirty="0" smtClean="0">
              <a:latin typeface="+mj-lt"/>
            </a:rPr>
            <a:t>relationship</a:t>
          </a:r>
          <a:r>
            <a:rPr lang="en-US" sz="2500" dirty="0" smtClean="0"/>
            <a:t> with Christ</a:t>
          </a:r>
          <a:br>
            <a:rPr lang="en-US" sz="2500" dirty="0" smtClean="0"/>
          </a:br>
          <a:r>
            <a:rPr lang="en-US" sz="2500" dirty="0" smtClean="0"/>
            <a:t>(Mt. 10:26-27) </a:t>
          </a:r>
          <a:endParaRPr lang="en-US" sz="2500" dirty="0"/>
        </a:p>
      </dgm:t>
    </dgm:pt>
    <dgm:pt modelId="{054A0B45-5AE8-40DC-B335-F61F2C8BEF9B}" type="parTrans" cxnId="{43208555-9226-48B0-AAB6-FEC1D9A27A6F}">
      <dgm:prSet/>
      <dgm:spPr/>
      <dgm:t>
        <a:bodyPr/>
        <a:lstStyle/>
        <a:p>
          <a:endParaRPr lang="en-US"/>
        </a:p>
      </dgm:t>
    </dgm:pt>
    <dgm:pt modelId="{2351E0B7-A465-4F36-94C8-CB562079AC36}" type="sibTrans" cxnId="{43208555-9226-48B0-AAB6-FEC1D9A27A6F}">
      <dgm:prSet/>
      <dgm:spPr/>
      <dgm:t>
        <a:bodyPr/>
        <a:lstStyle/>
        <a:p>
          <a:endParaRPr lang="en-US"/>
        </a:p>
      </dgm:t>
    </dgm:pt>
    <dgm:pt modelId="{A0470A0F-C2B2-4245-9624-DFF0ABAA91D2}">
      <dgm:prSet custT="1"/>
      <dgm:spPr/>
      <dgm:t>
        <a:bodyPr/>
        <a:lstStyle/>
        <a:p>
          <a:pPr rtl="0"/>
          <a:r>
            <a:rPr lang="en-US" sz="2500" dirty="0" smtClean="0"/>
            <a:t>Parables </a:t>
          </a:r>
          <a:r>
            <a:rPr lang="en-US" sz="2500" b="1" dirty="0" smtClean="0">
              <a:latin typeface="+mj-lt"/>
            </a:rPr>
            <a:t>reveal truth  </a:t>
          </a:r>
          <a:r>
            <a:rPr lang="en-US" sz="2500" dirty="0" smtClean="0"/>
            <a:t>(Mk. 4:22; Lk. 8:17) </a:t>
          </a:r>
          <a:endParaRPr lang="en-US" sz="2500" dirty="0"/>
        </a:p>
      </dgm:t>
    </dgm:pt>
    <dgm:pt modelId="{0F0E4803-AE1F-49C9-A990-591833AC0E8D}" type="parTrans" cxnId="{AE09CCBA-B729-4D32-9AC3-B65CCA51A132}">
      <dgm:prSet/>
      <dgm:spPr/>
      <dgm:t>
        <a:bodyPr/>
        <a:lstStyle/>
        <a:p>
          <a:endParaRPr lang="en-US"/>
        </a:p>
      </dgm:t>
    </dgm:pt>
    <dgm:pt modelId="{6828CE85-0CDA-469A-A348-898E8690ECD7}" type="sibTrans" cxnId="{AE09CCBA-B729-4D32-9AC3-B65CCA51A132}">
      <dgm:prSet/>
      <dgm:spPr/>
      <dgm:t>
        <a:bodyPr/>
        <a:lstStyle/>
        <a:p>
          <a:endParaRPr lang="en-US"/>
        </a:p>
      </dgm:t>
    </dgm:pt>
    <dgm:pt modelId="{38F57FAB-77D6-4D1D-976F-F27EE62DFA29}">
      <dgm:prSet custT="1"/>
      <dgm:spPr/>
      <dgm:t>
        <a:bodyPr/>
        <a:lstStyle/>
        <a:p>
          <a:pPr rtl="0"/>
          <a:r>
            <a:rPr lang="en-US" sz="2500" dirty="0" smtClean="0"/>
            <a:t>Sin will ultimately be </a:t>
          </a:r>
          <a:r>
            <a:rPr lang="en-US" sz="2500" b="1" dirty="0" smtClean="0">
              <a:latin typeface="+mj-lt"/>
            </a:rPr>
            <a:t>revealed</a:t>
          </a:r>
          <a:r>
            <a:rPr lang="en-US" sz="2500" dirty="0" smtClean="0"/>
            <a:t>  (Lk. 12:2-3)</a:t>
          </a:r>
          <a:endParaRPr lang="en-US" sz="2500" dirty="0"/>
        </a:p>
      </dgm:t>
    </dgm:pt>
    <dgm:pt modelId="{85128743-6F74-4848-9E55-F3442F6BD2A3}" type="parTrans" cxnId="{0ED72F58-6F38-4D5D-A0C4-89E8894A57B4}">
      <dgm:prSet/>
      <dgm:spPr/>
      <dgm:t>
        <a:bodyPr/>
        <a:lstStyle/>
        <a:p>
          <a:endParaRPr lang="en-US"/>
        </a:p>
      </dgm:t>
    </dgm:pt>
    <dgm:pt modelId="{12B3F762-D143-4A59-B8C2-55BBCA850FD8}" type="sibTrans" cxnId="{0ED72F58-6F38-4D5D-A0C4-89E8894A57B4}">
      <dgm:prSet/>
      <dgm:spPr/>
      <dgm:t>
        <a:bodyPr/>
        <a:lstStyle/>
        <a:p>
          <a:endParaRPr lang="en-US"/>
        </a:p>
      </dgm:t>
    </dgm:pt>
    <dgm:pt modelId="{836146C7-D9F7-421C-82BC-AAB8D62E65F9}" type="pres">
      <dgm:prSet presAssocID="{53BBF6FE-7544-4CF2-80FC-874E39EEE0A8}" presName="linear" presStyleCnt="0">
        <dgm:presLayoutVars>
          <dgm:dir/>
          <dgm:animLvl val="lvl"/>
          <dgm:resizeHandles val="exact"/>
        </dgm:presLayoutVars>
      </dgm:prSet>
      <dgm:spPr/>
      <dgm:t>
        <a:bodyPr/>
        <a:lstStyle/>
        <a:p>
          <a:endParaRPr lang="en-US"/>
        </a:p>
      </dgm:t>
    </dgm:pt>
    <dgm:pt modelId="{38895A9F-D892-4597-BA1A-2A65305CBE16}" type="pres">
      <dgm:prSet presAssocID="{6BDFEE61-5BE8-472F-A575-CAC483C13F1B}" presName="parentLin" presStyleCnt="0"/>
      <dgm:spPr/>
      <dgm:t>
        <a:bodyPr/>
        <a:lstStyle/>
        <a:p>
          <a:endParaRPr lang="en-US"/>
        </a:p>
      </dgm:t>
    </dgm:pt>
    <dgm:pt modelId="{9F601109-3B6C-44AD-98A1-FE2AC528E94A}" type="pres">
      <dgm:prSet presAssocID="{6BDFEE61-5BE8-472F-A575-CAC483C13F1B}" presName="parentLeftMargin" presStyleLbl="node1" presStyleIdx="0" presStyleCnt="1"/>
      <dgm:spPr/>
      <dgm:t>
        <a:bodyPr/>
        <a:lstStyle/>
        <a:p>
          <a:endParaRPr lang="en-US"/>
        </a:p>
      </dgm:t>
    </dgm:pt>
    <dgm:pt modelId="{3ECE1665-6050-4D2A-9972-BA6F4D4D7373}" type="pres">
      <dgm:prSet presAssocID="{6BDFEE61-5BE8-472F-A575-CAC483C13F1B}" presName="parentText" presStyleLbl="node1" presStyleIdx="0" presStyleCnt="1" custScaleY="42693" custLinFactNeighborX="-7407" custLinFactNeighborY="-48932">
        <dgm:presLayoutVars>
          <dgm:chMax val="0"/>
          <dgm:bulletEnabled val="1"/>
        </dgm:presLayoutVars>
      </dgm:prSet>
      <dgm:spPr/>
      <dgm:t>
        <a:bodyPr/>
        <a:lstStyle/>
        <a:p>
          <a:endParaRPr lang="en-US"/>
        </a:p>
      </dgm:t>
    </dgm:pt>
    <dgm:pt modelId="{CDD0E11D-1BD0-47AA-BE94-EA0A107A5D8D}" type="pres">
      <dgm:prSet presAssocID="{6BDFEE61-5BE8-472F-A575-CAC483C13F1B}" presName="negativeSpace" presStyleCnt="0"/>
      <dgm:spPr/>
      <dgm:t>
        <a:bodyPr/>
        <a:lstStyle/>
        <a:p>
          <a:endParaRPr lang="en-US"/>
        </a:p>
      </dgm:t>
    </dgm:pt>
    <dgm:pt modelId="{845E0DE4-CC8E-4E45-8698-17AB2F7837DB}" type="pres">
      <dgm:prSet presAssocID="{6BDFEE61-5BE8-472F-A575-CAC483C13F1B}" presName="childText" presStyleLbl="conFgAcc1" presStyleIdx="0" presStyleCnt="1" custScaleY="88357" custLinFactNeighborY="-40947">
        <dgm:presLayoutVars>
          <dgm:bulletEnabled val="1"/>
        </dgm:presLayoutVars>
      </dgm:prSet>
      <dgm:spPr/>
      <dgm:t>
        <a:bodyPr/>
        <a:lstStyle/>
        <a:p>
          <a:endParaRPr lang="en-US"/>
        </a:p>
      </dgm:t>
    </dgm:pt>
  </dgm:ptLst>
  <dgm:cxnLst>
    <dgm:cxn modelId="{AE09CCBA-B729-4D32-9AC3-B65CCA51A132}" srcId="{6BDFEE61-5BE8-472F-A575-CAC483C13F1B}" destId="{A0470A0F-C2B2-4245-9624-DFF0ABAA91D2}" srcOrd="1" destOrd="0" parTransId="{0F0E4803-AE1F-49C9-A990-591833AC0E8D}" sibTransId="{6828CE85-0CDA-469A-A348-898E8690ECD7}"/>
    <dgm:cxn modelId="{D506738C-454C-4D58-A5CB-1C0C73B2E578}" srcId="{53BBF6FE-7544-4CF2-80FC-874E39EEE0A8}" destId="{6BDFEE61-5BE8-472F-A575-CAC483C13F1B}" srcOrd="0" destOrd="0" parTransId="{30772EFD-C932-4F04-A03F-775A79B539E7}" sibTransId="{AF5E9D74-74D1-4BD9-AC46-C2383C3A18BA}"/>
    <dgm:cxn modelId="{BE6DABA2-1053-4573-9458-5DCF20A4E10A}" type="presOf" srcId="{38F57FAB-77D6-4D1D-976F-F27EE62DFA29}" destId="{845E0DE4-CC8E-4E45-8698-17AB2F7837DB}" srcOrd="0" destOrd="2" presId="urn:microsoft.com/office/officeart/2005/8/layout/list1"/>
    <dgm:cxn modelId="{649783C0-7607-4E59-98D1-94DF90050A4B}" type="presOf" srcId="{238D7D38-F252-479F-A206-AC02F579BBDD}" destId="{845E0DE4-CC8E-4E45-8698-17AB2F7837DB}" srcOrd="0" destOrd="0" presId="urn:microsoft.com/office/officeart/2005/8/layout/list1"/>
    <dgm:cxn modelId="{2A176093-63F6-4D63-9262-5B72C4E8E0F0}" type="presOf" srcId="{53BBF6FE-7544-4CF2-80FC-874E39EEE0A8}" destId="{836146C7-D9F7-421C-82BC-AAB8D62E65F9}" srcOrd="0" destOrd="0" presId="urn:microsoft.com/office/officeart/2005/8/layout/list1"/>
    <dgm:cxn modelId="{47F6F398-E5E9-46F6-929E-74D5BC819F5F}" type="presOf" srcId="{A0470A0F-C2B2-4245-9624-DFF0ABAA91D2}" destId="{845E0DE4-CC8E-4E45-8698-17AB2F7837DB}" srcOrd="0" destOrd="1" presId="urn:microsoft.com/office/officeart/2005/8/layout/list1"/>
    <dgm:cxn modelId="{54B5CB29-91C9-4460-9EBA-698C224CAB32}" type="presOf" srcId="{6BDFEE61-5BE8-472F-A575-CAC483C13F1B}" destId="{9F601109-3B6C-44AD-98A1-FE2AC528E94A}" srcOrd="0" destOrd="0" presId="urn:microsoft.com/office/officeart/2005/8/layout/list1"/>
    <dgm:cxn modelId="{F861D893-B499-4076-8466-053B38CE21AF}" type="presOf" srcId="{6BDFEE61-5BE8-472F-A575-CAC483C13F1B}" destId="{3ECE1665-6050-4D2A-9972-BA6F4D4D7373}" srcOrd="1" destOrd="0" presId="urn:microsoft.com/office/officeart/2005/8/layout/list1"/>
    <dgm:cxn modelId="{43208555-9226-48B0-AAB6-FEC1D9A27A6F}" srcId="{6BDFEE61-5BE8-472F-A575-CAC483C13F1B}" destId="{238D7D38-F252-479F-A206-AC02F579BBDD}" srcOrd="0" destOrd="0" parTransId="{054A0B45-5AE8-40DC-B335-F61F2C8BEF9B}" sibTransId="{2351E0B7-A465-4F36-94C8-CB562079AC36}"/>
    <dgm:cxn modelId="{0ED72F58-6F38-4D5D-A0C4-89E8894A57B4}" srcId="{6BDFEE61-5BE8-472F-A575-CAC483C13F1B}" destId="{38F57FAB-77D6-4D1D-976F-F27EE62DFA29}" srcOrd="2" destOrd="0" parTransId="{85128743-6F74-4848-9E55-F3442F6BD2A3}" sibTransId="{12B3F762-D143-4A59-B8C2-55BBCA850FD8}"/>
    <dgm:cxn modelId="{42150805-4D45-4EEF-BCD4-AAECADA0D6F9}" type="presParOf" srcId="{836146C7-D9F7-421C-82BC-AAB8D62E65F9}" destId="{38895A9F-D892-4597-BA1A-2A65305CBE16}" srcOrd="0" destOrd="0" presId="urn:microsoft.com/office/officeart/2005/8/layout/list1"/>
    <dgm:cxn modelId="{0833FCE5-1D61-47CC-8947-FEC1D8B6AB95}" type="presParOf" srcId="{38895A9F-D892-4597-BA1A-2A65305CBE16}" destId="{9F601109-3B6C-44AD-98A1-FE2AC528E94A}" srcOrd="0" destOrd="0" presId="urn:microsoft.com/office/officeart/2005/8/layout/list1"/>
    <dgm:cxn modelId="{08ADFAEA-4954-4401-9C3F-FF6CCD91F393}" type="presParOf" srcId="{38895A9F-D892-4597-BA1A-2A65305CBE16}" destId="{3ECE1665-6050-4D2A-9972-BA6F4D4D7373}" srcOrd="1" destOrd="0" presId="urn:microsoft.com/office/officeart/2005/8/layout/list1"/>
    <dgm:cxn modelId="{B7FB0065-F534-4D3F-BC47-6A6165265274}" type="presParOf" srcId="{836146C7-D9F7-421C-82BC-AAB8D62E65F9}" destId="{CDD0E11D-1BD0-47AA-BE94-EA0A107A5D8D}" srcOrd="1" destOrd="0" presId="urn:microsoft.com/office/officeart/2005/8/layout/list1"/>
    <dgm:cxn modelId="{70B37E14-700C-4A2F-BC4B-2F8C74F826FC}" type="presParOf" srcId="{836146C7-D9F7-421C-82BC-AAB8D62E65F9}" destId="{845E0DE4-CC8E-4E45-8698-17AB2F7837D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801C810-195D-4203-B09E-B94FCC5FAD9C}"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en-US"/>
        </a:p>
      </dgm:t>
    </dgm:pt>
    <dgm:pt modelId="{1CBB96E6-0254-4DB7-B5AC-BD6DACF8434E}">
      <dgm:prSet custT="1"/>
      <dgm:spPr>
        <a:solidFill>
          <a:schemeClr val="tx2">
            <a:lumMod val="50000"/>
          </a:schemeClr>
        </a:solidFill>
      </dgm:spPr>
      <dgm:t>
        <a:bodyPr/>
        <a:lstStyle/>
        <a:p>
          <a:pPr rtl="0"/>
          <a:r>
            <a:rPr lang="en-US" sz="2800" dirty="0" smtClean="0">
              <a:effectLst>
                <a:outerShdw blurRad="38100" dist="38100" dir="2700000" algn="tl">
                  <a:srgbClr val="000000">
                    <a:alpha val="43137"/>
                  </a:srgbClr>
                </a:outerShdw>
              </a:effectLst>
            </a:rPr>
            <a:t>Coming in </a:t>
          </a:r>
          <a:r>
            <a:rPr lang="en-US" sz="2800" b="1" dirty="0" smtClean="0">
              <a:solidFill>
                <a:srgbClr val="FFFF00"/>
              </a:solidFill>
              <a:effectLst>
                <a:outerShdw blurRad="38100" dist="38100" dir="2700000" algn="tl">
                  <a:srgbClr val="000000">
                    <a:alpha val="43137"/>
                  </a:srgbClr>
                </a:outerShdw>
              </a:effectLst>
            </a:rPr>
            <a:t>Holy Spirit  </a:t>
          </a:r>
          <a:r>
            <a:rPr lang="en-US" sz="2800" dirty="0" smtClean="0">
              <a:effectLst>
                <a:outerShdw blurRad="38100" dist="38100" dir="2700000" algn="tl">
                  <a:srgbClr val="000000">
                    <a:alpha val="43137"/>
                  </a:srgbClr>
                </a:outerShdw>
              </a:effectLst>
            </a:rPr>
            <a:t>(Jn. 14:16-18, 28)</a:t>
          </a:r>
          <a:endParaRPr lang="en-US" sz="2800" dirty="0">
            <a:effectLst>
              <a:outerShdw blurRad="38100" dist="38100" dir="2700000" algn="tl">
                <a:srgbClr val="000000">
                  <a:alpha val="43137"/>
                </a:srgbClr>
              </a:outerShdw>
            </a:effectLst>
          </a:endParaRPr>
        </a:p>
      </dgm:t>
    </dgm:pt>
    <dgm:pt modelId="{E99DD74E-AFAD-4155-B0FE-BC7C709524C8}" type="parTrans" cxnId="{DFC00EC7-2FF9-4A85-B6AF-FDB7BC95B294}">
      <dgm:prSet/>
      <dgm:spPr/>
      <dgm:t>
        <a:bodyPr/>
        <a:lstStyle/>
        <a:p>
          <a:endParaRPr lang="en-US"/>
        </a:p>
      </dgm:t>
    </dgm:pt>
    <dgm:pt modelId="{E28B3B6F-DFA8-4A6C-8034-8402BA72363D}" type="sibTrans" cxnId="{DFC00EC7-2FF9-4A85-B6AF-FDB7BC95B294}">
      <dgm:prSet/>
      <dgm:spPr/>
      <dgm:t>
        <a:bodyPr/>
        <a:lstStyle/>
        <a:p>
          <a:endParaRPr lang="en-US"/>
        </a:p>
      </dgm:t>
    </dgm:pt>
    <dgm:pt modelId="{C998913D-11E0-4D99-867B-B925444F53F0}">
      <dgm:prSet/>
      <dgm:spPr/>
      <dgm:t>
        <a:bodyPr/>
        <a:lstStyle/>
        <a:p>
          <a:pPr rtl="0"/>
          <a:r>
            <a:rPr lang="en-US" b="0" dirty="0" smtClean="0">
              <a:effectLst/>
              <a:latin typeface="+mj-lt"/>
            </a:rPr>
            <a:t>Imminent</a:t>
          </a:r>
          <a:r>
            <a:rPr lang="en-US" dirty="0" smtClean="0">
              <a:effectLst/>
            </a:rPr>
            <a:t>  (Acts 1:4-5)</a:t>
          </a:r>
          <a:endParaRPr lang="en-US" dirty="0">
            <a:effectLst/>
          </a:endParaRPr>
        </a:p>
      </dgm:t>
    </dgm:pt>
    <dgm:pt modelId="{B3E04B2B-2D7F-416D-AC23-0709518E2380}" type="parTrans" cxnId="{18BBCB48-6808-4781-B31C-4FD6E7554692}">
      <dgm:prSet/>
      <dgm:spPr/>
      <dgm:t>
        <a:bodyPr/>
        <a:lstStyle/>
        <a:p>
          <a:endParaRPr lang="en-US"/>
        </a:p>
      </dgm:t>
    </dgm:pt>
    <dgm:pt modelId="{5BC5B970-7585-458D-9E13-A6CB1DFDFDF0}" type="sibTrans" cxnId="{18BBCB48-6808-4781-B31C-4FD6E7554692}">
      <dgm:prSet/>
      <dgm:spPr/>
      <dgm:t>
        <a:bodyPr/>
        <a:lstStyle/>
        <a:p>
          <a:endParaRPr lang="en-US"/>
        </a:p>
      </dgm:t>
    </dgm:pt>
    <dgm:pt modelId="{4F854FE7-BD18-4D0F-AE57-53C6C7F33D32}">
      <dgm:prSet/>
      <dgm:spPr/>
      <dgm:t>
        <a:bodyPr/>
        <a:lstStyle/>
        <a:p>
          <a:pPr rtl="0"/>
          <a:r>
            <a:rPr lang="en-US" dirty="0" smtClean="0">
              <a:effectLst/>
            </a:rPr>
            <a:t>Fulfilled on </a:t>
          </a:r>
          <a:r>
            <a:rPr lang="en-US" b="0" dirty="0" smtClean="0">
              <a:effectLst/>
              <a:latin typeface="+mj-lt"/>
            </a:rPr>
            <a:t>Pentecost</a:t>
          </a:r>
          <a:r>
            <a:rPr lang="en-US" dirty="0" smtClean="0">
              <a:effectLst/>
            </a:rPr>
            <a:t>  (Acts 2:1-4)</a:t>
          </a:r>
          <a:endParaRPr lang="en-US" dirty="0">
            <a:effectLst/>
          </a:endParaRPr>
        </a:p>
      </dgm:t>
    </dgm:pt>
    <dgm:pt modelId="{B2C009EF-54B7-4F0D-8115-E6F2955AAA38}" type="parTrans" cxnId="{14E934E7-5B68-4278-91DB-AE1537E5D4C7}">
      <dgm:prSet/>
      <dgm:spPr/>
      <dgm:t>
        <a:bodyPr/>
        <a:lstStyle/>
        <a:p>
          <a:endParaRPr lang="en-US"/>
        </a:p>
      </dgm:t>
    </dgm:pt>
    <dgm:pt modelId="{64D39A1E-CFFE-4117-AE47-9444DDFE1C2E}" type="sibTrans" cxnId="{14E934E7-5B68-4278-91DB-AE1537E5D4C7}">
      <dgm:prSet/>
      <dgm:spPr/>
      <dgm:t>
        <a:bodyPr/>
        <a:lstStyle/>
        <a:p>
          <a:endParaRPr lang="en-US"/>
        </a:p>
      </dgm:t>
    </dgm:pt>
    <dgm:pt modelId="{F70B4C23-1476-49F7-8C57-98987951ED0F}">
      <dgm:prSet custT="1"/>
      <dgm:spPr>
        <a:solidFill>
          <a:schemeClr val="tx2">
            <a:lumMod val="50000"/>
          </a:schemeClr>
        </a:solidFill>
      </dgm:spPr>
      <dgm:t>
        <a:bodyPr/>
        <a:lstStyle/>
        <a:p>
          <a:pPr rtl="0"/>
          <a:r>
            <a:rPr lang="en-US" sz="2800" dirty="0" smtClean="0">
              <a:effectLst>
                <a:outerShdw blurRad="38100" dist="38100" dir="2700000" algn="tl">
                  <a:srgbClr val="000000">
                    <a:alpha val="43137"/>
                  </a:srgbClr>
                </a:outerShdw>
              </a:effectLst>
            </a:rPr>
            <a:t>Coming to </a:t>
          </a:r>
          <a:r>
            <a:rPr lang="en-US" sz="2800" b="1" dirty="0" smtClean="0">
              <a:solidFill>
                <a:srgbClr val="FFFF00"/>
              </a:solidFill>
              <a:effectLst>
                <a:outerShdw blurRad="38100" dist="38100" dir="2700000" algn="tl">
                  <a:srgbClr val="000000">
                    <a:alpha val="43137"/>
                  </a:srgbClr>
                </a:outerShdw>
              </a:effectLst>
            </a:rPr>
            <a:t>7 churches</a:t>
          </a:r>
          <a:endParaRPr lang="en-US" sz="2800" b="1" dirty="0">
            <a:solidFill>
              <a:srgbClr val="FFFF00"/>
            </a:solidFill>
            <a:effectLst>
              <a:outerShdw blurRad="38100" dist="38100" dir="2700000" algn="tl">
                <a:srgbClr val="000000">
                  <a:alpha val="43137"/>
                </a:srgbClr>
              </a:outerShdw>
            </a:effectLst>
          </a:endParaRPr>
        </a:p>
      </dgm:t>
    </dgm:pt>
    <dgm:pt modelId="{12EBE7C5-BDB8-4DB7-A272-B8D7380B9BEA}" type="parTrans" cxnId="{BAFF2EE6-6E75-491F-8EBD-3CF2300A3B94}">
      <dgm:prSet/>
      <dgm:spPr/>
      <dgm:t>
        <a:bodyPr/>
        <a:lstStyle/>
        <a:p>
          <a:endParaRPr lang="en-US"/>
        </a:p>
      </dgm:t>
    </dgm:pt>
    <dgm:pt modelId="{32436DB2-3A53-4FC9-A8E3-DC7D3838CF13}" type="sibTrans" cxnId="{BAFF2EE6-6E75-491F-8EBD-3CF2300A3B94}">
      <dgm:prSet/>
      <dgm:spPr/>
      <dgm:t>
        <a:bodyPr/>
        <a:lstStyle/>
        <a:p>
          <a:endParaRPr lang="en-US"/>
        </a:p>
      </dgm:t>
    </dgm:pt>
    <dgm:pt modelId="{7F2D1286-6C61-4FC4-AFFC-4A5ADD55C1B2}">
      <dgm:prSet/>
      <dgm:spPr/>
      <dgm:t>
        <a:bodyPr/>
        <a:lstStyle/>
        <a:p>
          <a:pPr rtl="0"/>
          <a:r>
            <a:rPr lang="en-US" b="0" dirty="0" smtClean="0">
              <a:latin typeface="+mj-lt"/>
            </a:rPr>
            <a:t>Imminent</a:t>
          </a:r>
          <a:r>
            <a:rPr lang="en-US" dirty="0" smtClean="0"/>
            <a:t>  (Rev. 2:5, 16; 3:3, 11-12)</a:t>
          </a:r>
          <a:endParaRPr lang="en-US" dirty="0"/>
        </a:p>
      </dgm:t>
    </dgm:pt>
    <dgm:pt modelId="{828000EB-9C21-4F7F-8468-EDADB84AE389}" type="parTrans" cxnId="{2977E482-D3B1-4B34-AA5E-6575F977BFA5}">
      <dgm:prSet/>
      <dgm:spPr/>
      <dgm:t>
        <a:bodyPr/>
        <a:lstStyle/>
        <a:p>
          <a:endParaRPr lang="en-US"/>
        </a:p>
      </dgm:t>
    </dgm:pt>
    <dgm:pt modelId="{50F32457-7CC5-4674-B871-5A36E67C0681}" type="sibTrans" cxnId="{2977E482-D3B1-4B34-AA5E-6575F977BFA5}">
      <dgm:prSet/>
      <dgm:spPr/>
      <dgm:t>
        <a:bodyPr/>
        <a:lstStyle/>
        <a:p>
          <a:endParaRPr lang="en-US"/>
        </a:p>
      </dgm:t>
    </dgm:pt>
    <dgm:pt modelId="{D74DA1FC-8697-4050-A1AD-084398B99C48}">
      <dgm:prSet/>
      <dgm:spPr/>
      <dgm:t>
        <a:bodyPr/>
        <a:lstStyle/>
        <a:p>
          <a:pPr rtl="0"/>
          <a:r>
            <a:rPr lang="en-US" dirty="0" smtClean="0"/>
            <a:t>Dependent upon </a:t>
          </a:r>
          <a:r>
            <a:rPr lang="en-US" b="0" dirty="0" smtClean="0">
              <a:latin typeface="+mj-lt"/>
            </a:rPr>
            <a:t>repentance</a:t>
          </a:r>
          <a:r>
            <a:rPr lang="en-US" dirty="0" smtClean="0"/>
            <a:t> or </a:t>
          </a:r>
          <a:r>
            <a:rPr lang="en-US" b="0" dirty="0" smtClean="0">
              <a:latin typeface="+mj-lt"/>
            </a:rPr>
            <a:t>faithfulness</a:t>
          </a:r>
          <a:r>
            <a:rPr lang="en-US" dirty="0" smtClean="0"/>
            <a:t>  (Rev. 2:5, 16; 3:3, 11, 19-20)</a:t>
          </a:r>
          <a:endParaRPr lang="en-US" dirty="0"/>
        </a:p>
      </dgm:t>
    </dgm:pt>
    <dgm:pt modelId="{5CCE1DB5-74E1-4426-984F-92A64371B871}" type="parTrans" cxnId="{78FA66A7-C689-4BB2-9BB5-DCC8F7D9BF67}">
      <dgm:prSet/>
      <dgm:spPr/>
      <dgm:t>
        <a:bodyPr/>
        <a:lstStyle/>
        <a:p>
          <a:endParaRPr lang="en-US"/>
        </a:p>
      </dgm:t>
    </dgm:pt>
    <dgm:pt modelId="{D760F30D-9C02-40E6-8221-F7D556CD8F75}" type="sibTrans" cxnId="{78FA66A7-C689-4BB2-9BB5-DCC8F7D9BF67}">
      <dgm:prSet/>
      <dgm:spPr/>
      <dgm:t>
        <a:bodyPr/>
        <a:lstStyle/>
        <a:p>
          <a:endParaRPr lang="en-US"/>
        </a:p>
      </dgm:t>
    </dgm:pt>
    <dgm:pt modelId="{642224D4-AD1C-4680-9B7D-2EBCE58B5E4E}">
      <dgm:prSet/>
      <dgm:spPr/>
      <dgm:t>
        <a:bodyPr/>
        <a:lstStyle/>
        <a:p>
          <a:pPr rtl="0"/>
          <a:r>
            <a:rPr lang="en-US" dirty="0" smtClean="0"/>
            <a:t>To the </a:t>
          </a:r>
          <a:r>
            <a:rPr lang="en-US" b="0" dirty="0" smtClean="0">
              <a:latin typeface="+mj-lt"/>
            </a:rPr>
            <a:t>church</a:t>
          </a:r>
          <a:r>
            <a:rPr lang="en-US" dirty="0" smtClean="0"/>
            <a:t>  (Rev. 2:5, 16; 3:3) or the </a:t>
          </a:r>
          <a:r>
            <a:rPr lang="en-US" b="0" dirty="0" smtClean="0">
              <a:latin typeface="+mj-lt"/>
            </a:rPr>
            <a:t>Christian</a:t>
          </a:r>
          <a:r>
            <a:rPr lang="en-US" dirty="0" smtClean="0"/>
            <a:t>  (Rev. 3:20)</a:t>
          </a:r>
          <a:endParaRPr lang="en-US" dirty="0"/>
        </a:p>
      </dgm:t>
    </dgm:pt>
    <dgm:pt modelId="{18BEB10A-B900-47C6-92A5-FDE242A4640D}" type="parTrans" cxnId="{4C495793-B3D9-492C-8F0C-D4D0CEB9C0C0}">
      <dgm:prSet/>
      <dgm:spPr/>
      <dgm:t>
        <a:bodyPr/>
        <a:lstStyle/>
        <a:p>
          <a:endParaRPr lang="en-US"/>
        </a:p>
      </dgm:t>
    </dgm:pt>
    <dgm:pt modelId="{06DC8E99-E957-40A8-8AEC-B393E1504257}" type="sibTrans" cxnId="{4C495793-B3D9-492C-8F0C-D4D0CEB9C0C0}">
      <dgm:prSet/>
      <dgm:spPr/>
      <dgm:t>
        <a:bodyPr/>
        <a:lstStyle/>
        <a:p>
          <a:endParaRPr lang="en-US"/>
        </a:p>
      </dgm:t>
    </dgm:pt>
    <dgm:pt modelId="{795A23F7-A5DC-4868-9B74-028ABADC49B6}" type="pres">
      <dgm:prSet presAssocID="{3801C810-195D-4203-B09E-B94FCC5FAD9C}" presName="linear" presStyleCnt="0">
        <dgm:presLayoutVars>
          <dgm:dir/>
          <dgm:animLvl val="lvl"/>
          <dgm:resizeHandles val="exact"/>
        </dgm:presLayoutVars>
      </dgm:prSet>
      <dgm:spPr/>
      <dgm:t>
        <a:bodyPr/>
        <a:lstStyle/>
        <a:p>
          <a:endParaRPr lang="en-US"/>
        </a:p>
      </dgm:t>
    </dgm:pt>
    <dgm:pt modelId="{23F9BB60-9DE3-4369-A9D2-51D5E9EF7353}" type="pres">
      <dgm:prSet presAssocID="{1CBB96E6-0254-4DB7-B5AC-BD6DACF8434E}" presName="parentLin" presStyleCnt="0"/>
      <dgm:spPr/>
      <dgm:t>
        <a:bodyPr/>
        <a:lstStyle/>
        <a:p>
          <a:endParaRPr lang="en-US"/>
        </a:p>
      </dgm:t>
    </dgm:pt>
    <dgm:pt modelId="{622DEE42-7FC2-4B52-863F-1F6995BC6430}" type="pres">
      <dgm:prSet presAssocID="{1CBB96E6-0254-4DB7-B5AC-BD6DACF8434E}" presName="parentLeftMargin" presStyleLbl="node1" presStyleIdx="0" presStyleCnt="2"/>
      <dgm:spPr/>
      <dgm:t>
        <a:bodyPr/>
        <a:lstStyle/>
        <a:p>
          <a:endParaRPr lang="en-US"/>
        </a:p>
      </dgm:t>
    </dgm:pt>
    <dgm:pt modelId="{BA5DD881-00B2-48EE-955A-891A52B2A224}" type="pres">
      <dgm:prSet presAssocID="{1CBB96E6-0254-4DB7-B5AC-BD6DACF8434E}" presName="parentText" presStyleLbl="node1" presStyleIdx="0" presStyleCnt="2" custScaleX="121825" custScaleY="117801">
        <dgm:presLayoutVars>
          <dgm:chMax val="0"/>
          <dgm:bulletEnabled val="1"/>
        </dgm:presLayoutVars>
      </dgm:prSet>
      <dgm:spPr/>
      <dgm:t>
        <a:bodyPr/>
        <a:lstStyle/>
        <a:p>
          <a:endParaRPr lang="en-US"/>
        </a:p>
      </dgm:t>
    </dgm:pt>
    <dgm:pt modelId="{D24F108E-6142-442F-9B70-E2201FE71F3E}" type="pres">
      <dgm:prSet presAssocID="{1CBB96E6-0254-4DB7-B5AC-BD6DACF8434E}" presName="negativeSpace" presStyleCnt="0"/>
      <dgm:spPr/>
      <dgm:t>
        <a:bodyPr/>
        <a:lstStyle/>
        <a:p>
          <a:endParaRPr lang="en-US"/>
        </a:p>
      </dgm:t>
    </dgm:pt>
    <dgm:pt modelId="{E92186D5-4977-4608-B082-CB57600BE493}" type="pres">
      <dgm:prSet presAssocID="{1CBB96E6-0254-4DB7-B5AC-BD6DACF8434E}" presName="childText" presStyleLbl="conFgAcc1" presStyleIdx="0" presStyleCnt="2">
        <dgm:presLayoutVars>
          <dgm:bulletEnabled val="1"/>
        </dgm:presLayoutVars>
      </dgm:prSet>
      <dgm:spPr/>
      <dgm:t>
        <a:bodyPr/>
        <a:lstStyle/>
        <a:p>
          <a:endParaRPr lang="en-US"/>
        </a:p>
      </dgm:t>
    </dgm:pt>
    <dgm:pt modelId="{6F4DD77E-BCFB-4268-943B-2B5094E170CF}" type="pres">
      <dgm:prSet presAssocID="{E28B3B6F-DFA8-4A6C-8034-8402BA72363D}" presName="spaceBetweenRectangles" presStyleCnt="0"/>
      <dgm:spPr/>
      <dgm:t>
        <a:bodyPr/>
        <a:lstStyle/>
        <a:p>
          <a:endParaRPr lang="en-US"/>
        </a:p>
      </dgm:t>
    </dgm:pt>
    <dgm:pt modelId="{D8A22223-9B2F-434E-A4E3-D87411B779E9}" type="pres">
      <dgm:prSet presAssocID="{F70B4C23-1476-49F7-8C57-98987951ED0F}" presName="parentLin" presStyleCnt="0"/>
      <dgm:spPr/>
      <dgm:t>
        <a:bodyPr/>
        <a:lstStyle/>
        <a:p>
          <a:endParaRPr lang="en-US"/>
        </a:p>
      </dgm:t>
    </dgm:pt>
    <dgm:pt modelId="{6CE9988E-F281-4488-B0D7-5661342D6004}" type="pres">
      <dgm:prSet presAssocID="{F70B4C23-1476-49F7-8C57-98987951ED0F}" presName="parentLeftMargin" presStyleLbl="node1" presStyleIdx="0" presStyleCnt="2"/>
      <dgm:spPr/>
      <dgm:t>
        <a:bodyPr/>
        <a:lstStyle/>
        <a:p>
          <a:endParaRPr lang="en-US"/>
        </a:p>
      </dgm:t>
    </dgm:pt>
    <dgm:pt modelId="{AA1D0871-4D2C-491E-AD86-AA1E88BBC8F7}" type="pres">
      <dgm:prSet presAssocID="{F70B4C23-1476-49F7-8C57-98987951ED0F}" presName="parentText" presStyleLbl="node1" presStyleIdx="1" presStyleCnt="2" custScaleX="121825">
        <dgm:presLayoutVars>
          <dgm:chMax val="0"/>
          <dgm:bulletEnabled val="1"/>
        </dgm:presLayoutVars>
      </dgm:prSet>
      <dgm:spPr/>
      <dgm:t>
        <a:bodyPr/>
        <a:lstStyle/>
        <a:p>
          <a:endParaRPr lang="en-US"/>
        </a:p>
      </dgm:t>
    </dgm:pt>
    <dgm:pt modelId="{8917428F-504C-4F5C-A1C7-D800A170ECA0}" type="pres">
      <dgm:prSet presAssocID="{F70B4C23-1476-49F7-8C57-98987951ED0F}" presName="negativeSpace" presStyleCnt="0"/>
      <dgm:spPr/>
      <dgm:t>
        <a:bodyPr/>
        <a:lstStyle/>
        <a:p>
          <a:endParaRPr lang="en-US"/>
        </a:p>
      </dgm:t>
    </dgm:pt>
    <dgm:pt modelId="{6A21D2E3-88E8-44B4-8527-CAB407A2543D}" type="pres">
      <dgm:prSet presAssocID="{F70B4C23-1476-49F7-8C57-98987951ED0F}" presName="childText" presStyleLbl="conFgAcc1" presStyleIdx="1" presStyleCnt="2">
        <dgm:presLayoutVars>
          <dgm:bulletEnabled val="1"/>
        </dgm:presLayoutVars>
      </dgm:prSet>
      <dgm:spPr/>
      <dgm:t>
        <a:bodyPr/>
        <a:lstStyle/>
        <a:p>
          <a:endParaRPr lang="en-US"/>
        </a:p>
      </dgm:t>
    </dgm:pt>
  </dgm:ptLst>
  <dgm:cxnLst>
    <dgm:cxn modelId="{4C495793-B3D9-492C-8F0C-D4D0CEB9C0C0}" srcId="{F70B4C23-1476-49F7-8C57-98987951ED0F}" destId="{642224D4-AD1C-4680-9B7D-2EBCE58B5E4E}" srcOrd="2" destOrd="0" parTransId="{18BEB10A-B900-47C6-92A5-FDE242A4640D}" sibTransId="{06DC8E99-E957-40A8-8AEC-B393E1504257}"/>
    <dgm:cxn modelId="{47B67B02-EE0D-4A7D-AFDA-AECA9A24E18D}" type="presOf" srcId="{1CBB96E6-0254-4DB7-B5AC-BD6DACF8434E}" destId="{BA5DD881-00B2-48EE-955A-891A52B2A224}" srcOrd="1" destOrd="0" presId="urn:microsoft.com/office/officeart/2005/8/layout/list1"/>
    <dgm:cxn modelId="{78FA66A7-C689-4BB2-9BB5-DCC8F7D9BF67}" srcId="{F70B4C23-1476-49F7-8C57-98987951ED0F}" destId="{D74DA1FC-8697-4050-A1AD-084398B99C48}" srcOrd="1" destOrd="0" parTransId="{5CCE1DB5-74E1-4426-984F-92A64371B871}" sibTransId="{D760F30D-9C02-40E6-8221-F7D556CD8F75}"/>
    <dgm:cxn modelId="{967318EA-FB0F-43AC-8DF6-63D313456164}" type="presOf" srcId="{4F854FE7-BD18-4D0F-AE57-53C6C7F33D32}" destId="{E92186D5-4977-4608-B082-CB57600BE493}" srcOrd="0" destOrd="1" presId="urn:microsoft.com/office/officeart/2005/8/layout/list1"/>
    <dgm:cxn modelId="{18BBCB48-6808-4781-B31C-4FD6E7554692}" srcId="{1CBB96E6-0254-4DB7-B5AC-BD6DACF8434E}" destId="{C998913D-11E0-4D99-867B-B925444F53F0}" srcOrd="0" destOrd="0" parTransId="{B3E04B2B-2D7F-416D-AC23-0709518E2380}" sibTransId="{5BC5B970-7585-458D-9E13-A6CB1DFDFDF0}"/>
    <dgm:cxn modelId="{691C25A9-7A8A-4B43-AF99-2584BE8A6576}" type="presOf" srcId="{C998913D-11E0-4D99-867B-B925444F53F0}" destId="{E92186D5-4977-4608-B082-CB57600BE493}" srcOrd="0" destOrd="0" presId="urn:microsoft.com/office/officeart/2005/8/layout/list1"/>
    <dgm:cxn modelId="{BAFF2EE6-6E75-491F-8EBD-3CF2300A3B94}" srcId="{3801C810-195D-4203-B09E-B94FCC5FAD9C}" destId="{F70B4C23-1476-49F7-8C57-98987951ED0F}" srcOrd="1" destOrd="0" parTransId="{12EBE7C5-BDB8-4DB7-A272-B8D7380B9BEA}" sibTransId="{32436DB2-3A53-4FC9-A8E3-DC7D3838CF13}"/>
    <dgm:cxn modelId="{44981E35-7162-4E03-893F-2D41AAAB23FE}" type="presOf" srcId="{7F2D1286-6C61-4FC4-AFFC-4A5ADD55C1B2}" destId="{6A21D2E3-88E8-44B4-8527-CAB407A2543D}" srcOrd="0" destOrd="0" presId="urn:microsoft.com/office/officeart/2005/8/layout/list1"/>
    <dgm:cxn modelId="{DFC00EC7-2FF9-4A85-B6AF-FDB7BC95B294}" srcId="{3801C810-195D-4203-B09E-B94FCC5FAD9C}" destId="{1CBB96E6-0254-4DB7-B5AC-BD6DACF8434E}" srcOrd="0" destOrd="0" parTransId="{E99DD74E-AFAD-4155-B0FE-BC7C709524C8}" sibTransId="{E28B3B6F-DFA8-4A6C-8034-8402BA72363D}"/>
    <dgm:cxn modelId="{726946DC-8E61-4615-BFFC-743541A1F700}" type="presOf" srcId="{642224D4-AD1C-4680-9B7D-2EBCE58B5E4E}" destId="{6A21D2E3-88E8-44B4-8527-CAB407A2543D}" srcOrd="0" destOrd="2" presId="urn:microsoft.com/office/officeart/2005/8/layout/list1"/>
    <dgm:cxn modelId="{4D577861-D623-4CFE-B034-A51291C45E64}" type="presOf" srcId="{F70B4C23-1476-49F7-8C57-98987951ED0F}" destId="{AA1D0871-4D2C-491E-AD86-AA1E88BBC8F7}" srcOrd="1" destOrd="0" presId="urn:microsoft.com/office/officeart/2005/8/layout/list1"/>
    <dgm:cxn modelId="{4FADADDD-45EE-4E27-9D53-207188E835B0}" type="presOf" srcId="{D74DA1FC-8697-4050-A1AD-084398B99C48}" destId="{6A21D2E3-88E8-44B4-8527-CAB407A2543D}" srcOrd="0" destOrd="1" presId="urn:microsoft.com/office/officeart/2005/8/layout/list1"/>
    <dgm:cxn modelId="{F297E25B-7523-42E2-BE6B-CCA9134A0737}" type="presOf" srcId="{3801C810-195D-4203-B09E-B94FCC5FAD9C}" destId="{795A23F7-A5DC-4868-9B74-028ABADC49B6}" srcOrd="0" destOrd="0" presId="urn:microsoft.com/office/officeart/2005/8/layout/list1"/>
    <dgm:cxn modelId="{DE0F0A82-C117-4AC3-A486-EEBF24D92099}" type="presOf" srcId="{1CBB96E6-0254-4DB7-B5AC-BD6DACF8434E}" destId="{622DEE42-7FC2-4B52-863F-1F6995BC6430}" srcOrd="0" destOrd="0" presId="urn:microsoft.com/office/officeart/2005/8/layout/list1"/>
    <dgm:cxn modelId="{B2E4561E-3DEC-4E18-B04C-A0F8567FD99E}" type="presOf" srcId="{F70B4C23-1476-49F7-8C57-98987951ED0F}" destId="{6CE9988E-F281-4488-B0D7-5661342D6004}" srcOrd="0" destOrd="0" presId="urn:microsoft.com/office/officeart/2005/8/layout/list1"/>
    <dgm:cxn modelId="{2977E482-D3B1-4B34-AA5E-6575F977BFA5}" srcId="{F70B4C23-1476-49F7-8C57-98987951ED0F}" destId="{7F2D1286-6C61-4FC4-AFFC-4A5ADD55C1B2}" srcOrd="0" destOrd="0" parTransId="{828000EB-9C21-4F7F-8468-EDADB84AE389}" sibTransId="{50F32457-7CC5-4674-B871-5A36E67C0681}"/>
    <dgm:cxn modelId="{14E934E7-5B68-4278-91DB-AE1537E5D4C7}" srcId="{1CBB96E6-0254-4DB7-B5AC-BD6DACF8434E}" destId="{4F854FE7-BD18-4D0F-AE57-53C6C7F33D32}" srcOrd="1" destOrd="0" parTransId="{B2C009EF-54B7-4F0D-8115-E6F2955AAA38}" sibTransId="{64D39A1E-CFFE-4117-AE47-9444DDFE1C2E}"/>
    <dgm:cxn modelId="{A7638BB3-6095-4716-9C1F-961075CE9DDC}" type="presParOf" srcId="{795A23F7-A5DC-4868-9B74-028ABADC49B6}" destId="{23F9BB60-9DE3-4369-A9D2-51D5E9EF7353}" srcOrd="0" destOrd="0" presId="urn:microsoft.com/office/officeart/2005/8/layout/list1"/>
    <dgm:cxn modelId="{9C798191-5695-49C0-A037-F7BBA07C399C}" type="presParOf" srcId="{23F9BB60-9DE3-4369-A9D2-51D5E9EF7353}" destId="{622DEE42-7FC2-4B52-863F-1F6995BC6430}" srcOrd="0" destOrd="0" presId="urn:microsoft.com/office/officeart/2005/8/layout/list1"/>
    <dgm:cxn modelId="{AF85301A-2092-4E1F-8258-C49F34EB8918}" type="presParOf" srcId="{23F9BB60-9DE3-4369-A9D2-51D5E9EF7353}" destId="{BA5DD881-00B2-48EE-955A-891A52B2A224}" srcOrd="1" destOrd="0" presId="urn:microsoft.com/office/officeart/2005/8/layout/list1"/>
    <dgm:cxn modelId="{8AE77558-D035-4C10-AF3B-511F2D9BEFF9}" type="presParOf" srcId="{795A23F7-A5DC-4868-9B74-028ABADC49B6}" destId="{D24F108E-6142-442F-9B70-E2201FE71F3E}" srcOrd="1" destOrd="0" presId="urn:microsoft.com/office/officeart/2005/8/layout/list1"/>
    <dgm:cxn modelId="{609B60A7-ADC0-4E96-84A7-D81BFAFC1EF3}" type="presParOf" srcId="{795A23F7-A5DC-4868-9B74-028ABADC49B6}" destId="{E92186D5-4977-4608-B082-CB57600BE493}" srcOrd="2" destOrd="0" presId="urn:microsoft.com/office/officeart/2005/8/layout/list1"/>
    <dgm:cxn modelId="{DF9C8DED-430A-48EF-BB38-0DB3B021FDE2}" type="presParOf" srcId="{795A23F7-A5DC-4868-9B74-028ABADC49B6}" destId="{6F4DD77E-BCFB-4268-943B-2B5094E170CF}" srcOrd="3" destOrd="0" presId="urn:microsoft.com/office/officeart/2005/8/layout/list1"/>
    <dgm:cxn modelId="{4C19D96F-16CC-40D0-8B80-42032ED3432E}" type="presParOf" srcId="{795A23F7-A5DC-4868-9B74-028ABADC49B6}" destId="{D8A22223-9B2F-434E-A4E3-D87411B779E9}" srcOrd="4" destOrd="0" presId="urn:microsoft.com/office/officeart/2005/8/layout/list1"/>
    <dgm:cxn modelId="{E55197A8-1DA9-4657-A103-A5CAC4780F45}" type="presParOf" srcId="{D8A22223-9B2F-434E-A4E3-D87411B779E9}" destId="{6CE9988E-F281-4488-B0D7-5661342D6004}" srcOrd="0" destOrd="0" presId="urn:microsoft.com/office/officeart/2005/8/layout/list1"/>
    <dgm:cxn modelId="{EE4B00E4-F0CC-498C-B2B3-0C21C9068992}" type="presParOf" srcId="{D8A22223-9B2F-434E-A4E3-D87411B779E9}" destId="{AA1D0871-4D2C-491E-AD86-AA1E88BBC8F7}" srcOrd="1" destOrd="0" presId="urn:microsoft.com/office/officeart/2005/8/layout/list1"/>
    <dgm:cxn modelId="{D9C0DE6E-41A8-4B2C-AC92-24BECEEFDB87}" type="presParOf" srcId="{795A23F7-A5DC-4868-9B74-028ABADC49B6}" destId="{8917428F-504C-4F5C-A1C7-D800A170ECA0}" srcOrd="5" destOrd="0" presId="urn:microsoft.com/office/officeart/2005/8/layout/list1"/>
    <dgm:cxn modelId="{C26FE484-54E5-4BD5-9C1E-3792C3B5E58D}" type="presParOf" srcId="{795A23F7-A5DC-4868-9B74-028ABADC49B6}" destId="{6A21D2E3-88E8-44B4-8527-CAB407A2543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5F0921C-E88F-4ADF-95C9-CDB430C71362}"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n-US"/>
        </a:p>
      </dgm:t>
    </dgm:pt>
    <dgm:pt modelId="{66DB820B-D4C0-44CC-9BB9-0F35F7D1C2D0}">
      <dgm:prSet/>
      <dgm:spPr/>
      <dgm:t>
        <a:bodyPr/>
        <a:lstStyle/>
        <a:p>
          <a:pPr rtl="0"/>
          <a:r>
            <a:rPr lang="en-US" b="1" i="1" dirty="0" smtClean="0"/>
            <a:t>Major Premise</a:t>
          </a:r>
          <a:endParaRPr lang="en-US" dirty="0"/>
        </a:p>
      </dgm:t>
    </dgm:pt>
    <dgm:pt modelId="{FCBD8CC6-FB65-48F9-94A9-4B77E3B46FA2}" type="parTrans" cxnId="{5CC21E0B-6FFE-4D9B-954D-05BC7A16BAA9}">
      <dgm:prSet/>
      <dgm:spPr/>
      <dgm:t>
        <a:bodyPr/>
        <a:lstStyle/>
        <a:p>
          <a:endParaRPr lang="en-US"/>
        </a:p>
      </dgm:t>
    </dgm:pt>
    <dgm:pt modelId="{B8B13E99-AAAA-4F79-AB8D-78B58B5FF18F}" type="sibTrans" cxnId="{5CC21E0B-6FFE-4D9B-954D-05BC7A16BAA9}">
      <dgm:prSet/>
      <dgm:spPr/>
      <dgm:t>
        <a:bodyPr/>
        <a:lstStyle/>
        <a:p>
          <a:endParaRPr lang="en-US"/>
        </a:p>
      </dgm:t>
    </dgm:pt>
    <dgm:pt modelId="{B60723F6-2860-4CFF-A224-3C0478F98A10}">
      <dgm:prSet/>
      <dgm:spPr/>
      <dgm:t>
        <a:bodyPr/>
        <a:lstStyle/>
        <a:p>
          <a:pPr rtl="0"/>
          <a:r>
            <a:rPr lang="en-US" dirty="0" smtClean="0"/>
            <a:t>Jesus will return </a:t>
          </a:r>
          <a:r>
            <a:rPr lang="en-US" b="0" dirty="0" smtClean="0">
              <a:latin typeface="+mj-lt"/>
            </a:rPr>
            <a:t>bodily</a:t>
          </a:r>
          <a:r>
            <a:rPr lang="en-US" dirty="0" smtClean="0"/>
            <a:t> and </a:t>
          </a:r>
          <a:r>
            <a:rPr lang="en-US" b="0" dirty="0" smtClean="0">
              <a:latin typeface="+mj-lt"/>
            </a:rPr>
            <a:t>visibly</a:t>
          </a:r>
          <a:r>
            <a:rPr lang="en-US" dirty="0" smtClean="0"/>
            <a:t>  (Acts 1:9-11; 1 Th. 4:13-18)</a:t>
          </a:r>
          <a:endParaRPr lang="en-US" dirty="0"/>
        </a:p>
      </dgm:t>
    </dgm:pt>
    <dgm:pt modelId="{1FDBF689-2457-47D1-A587-646BA8E9A8ED}" type="parTrans" cxnId="{7B1BC8B4-5DC3-49BD-8C0B-C3867AA856F9}">
      <dgm:prSet/>
      <dgm:spPr/>
      <dgm:t>
        <a:bodyPr/>
        <a:lstStyle/>
        <a:p>
          <a:endParaRPr lang="en-US"/>
        </a:p>
      </dgm:t>
    </dgm:pt>
    <dgm:pt modelId="{135E5DFF-37DD-4EA8-93D0-054F65172719}" type="sibTrans" cxnId="{7B1BC8B4-5DC3-49BD-8C0B-C3867AA856F9}">
      <dgm:prSet/>
      <dgm:spPr/>
      <dgm:t>
        <a:bodyPr/>
        <a:lstStyle/>
        <a:p>
          <a:endParaRPr lang="en-US"/>
        </a:p>
      </dgm:t>
    </dgm:pt>
    <dgm:pt modelId="{460F1B70-75AD-46E9-8FC4-10293709BCAD}">
      <dgm:prSet/>
      <dgm:spPr/>
      <dgm:t>
        <a:bodyPr/>
        <a:lstStyle/>
        <a:p>
          <a:pPr rtl="0"/>
          <a:r>
            <a:rPr lang="en-US" b="1" i="1" dirty="0" smtClean="0"/>
            <a:t>Minor Premise</a:t>
          </a:r>
          <a:endParaRPr lang="en-US" dirty="0"/>
        </a:p>
      </dgm:t>
    </dgm:pt>
    <dgm:pt modelId="{79C03FDB-F48E-4C9E-85AC-8FDA6F0C2198}" type="parTrans" cxnId="{D52BD687-4BD8-4F82-A891-6DD45F75075F}">
      <dgm:prSet/>
      <dgm:spPr/>
      <dgm:t>
        <a:bodyPr/>
        <a:lstStyle/>
        <a:p>
          <a:endParaRPr lang="en-US"/>
        </a:p>
      </dgm:t>
    </dgm:pt>
    <dgm:pt modelId="{130E8A67-7127-4811-B3FD-6AF4654D81FB}" type="sibTrans" cxnId="{D52BD687-4BD8-4F82-A891-6DD45F75075F}">
      <dgm:prSet/>
      <dgm:spPr/>
      <dgm:t>
        <a:bodyPr/>
        <a:lstStyle/>
        <a:p>
          <a:endParaRPr lang="en-US"/>
        </a:p>
      </dgm:t>
    </dgm:pt>
    <dgm:pt modelId="{95F1BAED-DB8D-44EC-AF44-EB3FEB2D6ACD}">
      <dgm:prSet/>
      <dgm:spPr/>
      <dgm:t>
        <a:bodyPr/>
        <a:lstStyle/>
        <a:p>
          <a:pPr rtl="0"/>
          <a:r>
            <a:rPr lang="en-US" dirty="0" smtClean="0"/>
            <a:t>Jesus </a:t>
          </a:r>
          <a:r>
            <a:rPr lang="en-US" b="0" dirty="0" smtClean="0">
              <a:latin typeface="+mj-lt"/>
            </a:rPr>
            <a:t>did not return </a:t>
          </a:r>
          <a:r>
            <a:rPr lang="en-US" dirty="0" smtClean="0"/>
            <a:t>bodily and visibly in AD 70</a:t>
          </a:r>
          <a:endParaRPr lang="en-US" dirty="0"/>
        </a:p>
      </dgm:t>
    </dgm:pt>
    <dgm:pt modelId="{52D84D32-9108-4B64-AF42-FCA5B5E23CF2}" type="parTrans" cxnId="{447F2576-C00A-4290-96A8-3E6A3DD1F58C}">
      <dgm:prSet/>
      <dgm:spPr/>
      <dgm:t>
        <a:bodyPr/>
        <a:lstStyle/>
        <a:p>
          <a:endParaRPr lang="en-US"/>
        </a:p>
      </dgm:t>
    </dgm:pt>
    <dgm:pt modelId="{ADAA186A-74A6-4520-8F09-61D6821B8E9F}" type="sibTrans" cxnId="{447F2576-C00A-4290-96A8-3E6A3DD1F58C}">
      <dgm:prSet/>
      <dgm:spPr/>
      <dgm:t>
        <a:bodyPr/>
        <a:lstStyle/>
        <a:p>
          <a:endParaRPr lang="en-US"/>
        </a:p>
      </dgm:t>
    </dgm:pt>
    <dgm:pt modelId="{0589ED4B-6BC1-498F-92C6-68753733FDC3}">
      <dgm:prSet/>
      <dgm:spPr/>
      <dgm:t>
        <a:bodyPr/>
        <a:lstStyle/>
        <a:p>
          <a:pPr rtl="0"/>
          <a:r>
            <a:rPr lang="en-US" b="1" i="1" dirty="0" smtClean="0"/>
            <a:t>Conclusion</a:t>
          </a:r>
          <a:endParaRPr lang="en-US" dirty="0"/>
        </a:p>
      </dgm:t>
    </dgm:pt>
    <dgm:pt modelId="{1516D5B7-B155-4DFE-985C-545DF6CD1D1D}" type="parTrans" cxnId="{969D2E96-126E-4C7C-BC0A-CA903463173A}">
      <dgm:prSet/>
      <dgm:spPr/>
      <dgm:t>
        <a:bodyPr/>
        <a:lstStyle/>
        <a:p>
          <a:endParaRPr lang="en-US"/>
        </a:p>
      </dgm:t>
    </dgm:pt>
    <dgm:pt modelId="{DC3BF7AA-64CD-4FBF-88F8-9383D41DBE37}" type="sibTrans" cxnId="{969D2E96-126E-4C7C-BC0A-CA903463173A}">
      <dgm:prSet/>
      <dgm:spPr/>
      <dgm:t>
        <a:bodyPr/>
        <a:lstStyle/>
        <a:p>
          <a:endParaRPr lang="en-US"/>
        </a:p>
      </dgm:t>
    </dgm:pt>
    <dgm:pt modelId="{58C3FE24-71D3-48CE-8BA9-186050942938}">
      <dgm:prSet/>
      <dgm:spPr/>
      <dgm:t>
        <a:bodyPr/>
        <a:lstStyle/>
        <a:p>
          <a:pPr rtl="0"/>
          <a:r>
            <a:rPr lang="en-US" dirty="0" smtClean="0"/>
            <a:t>Therefore, Jesus will return bodily and visibly at </a:t>
          </a:r>
          <a:r>
            <a:rPr lang="en-US" b="0" dirty="0" smtClean="0">
              <a:latin typeface="+mj-lt"/>
            </a:rPr>
            <a:t>some future time</a:t>
          </a:r>
          <a:endParaRPr lang="en-US" b="0" dirty="0">
            <a:latin typeface="+mj-lt"/>
          </a:endParaRPr>
        </a:p>
      </dgm:t>
    </dgm:pt>
    <dgm:pt modelId="{39C03C7D-2285-4C91-ACB8-0B15C51E5B67}" type="parTrans" cxnId="{FA70618B-6278-405B-9173-6F897F46F816}">
      <dgm:prSet/>
      <dgm:spPr/>
      <dgm:t>
        <a:bodyPr/>
        <a:lstStyle/>
        <a:p>
          <a:endParaRPr lang="en-US"/>
        </a:p>
      </dgm:t>
    </dgm:pt>
    <dgm:pt modelId="{8955506C-0C7D-4EBE-BD3D-6EDE9647D4D5}" type="sibTrans" cxnId="{FA70618B-6278-405B-9173-6F897F46F816}">
      <dgm:prSet/>
      <dgm:spPr/>
      <dgm:t>
        <a:bodyPr/>
        <a:lstStyle/>
        <a:p>
          <a:endParaRPr lang="en-US"/>
        </a:p>
      </dgm:t>
    </dgm:pt>
    <dgm:pt modelId="{9CF78165-68B1-4386-BEDA-B07BE4CEF723}" type="pres">
      <dgm:prSet presAssocID="{E5F0921C-E88F-4ADF-95C9-CDB430C71362}" presName="linearFlow" presStyleCnt="0">
        <dgm:presLayoutVars>
          <dgm:dir/>
          <dgm:animLvl val="lvl"/>
          <dgm:resizeHandles val="exact"/>
        </dgm:presLayoutVars>
      </dgm:prSet>
      <dgm:spPr/>
      <dgm:t>
        <a:bodyPr/>
        <a:lstStyle/>
        <a:p>
          <a:endParaRPr lang="en-US"/>
        </a:p>
      </dgm:t>
    </dgm:pt>
    <dgm:pt modelId="{E987E135-91F7-4EE3-AD08-6A754316CD4C}" type="pres">
      <dgm:prSet presAssocID="{66DB820B-D4C0-44CC-9BB9-0F35F7D1C2D0}" presName="composite" presStyleCnt="0"/>
      <dgm:spPr/>
    </dgm:pt>
    <dgm:pt modelId="{BA229884-B9DD-4F3B-9B98-9B1DA6CEA064}" type="pres">
      <dgm:prSet presAssocID="{66DB820B-D4C0-44CC-9BB9-0F35F7D1C2D0}" presName="parentText" presStyleLbl="alignNode1" presStyleIdx="0" presStyleCnt="3">
        <dgm:presLayoutVars>
          <dgm:chMax val="1"/>
          <dgm:bulletEnabled val="1"/>
        </dgm:presLayoutVars>
      </dgm:prSet>
      <dgm:spPr/>
      <dgm:t>
        <a:bodyPr/>
        <a:lstStyle/>
        <a:p>
          <a:endParaRPr lang="en-US"/>
        </a:p>
      </dgm:t>
    </dgm:pt>
    <dgm:pt modelId="{1BACB08D-8F84-45D1-AB7D-17DF80658492}" type="pres">
      <dgm:prSet presAssocID="{66DB820B-D4C0-44CC-9BB9-0F35F7D1C2D0}" presName="descendantText" presStyleLbl="alignAcc1" presStyleIdx="0" presStyleCnt="3">
        <dgm:presLayoutVars>
          <dgm:bulletEnabled val="1"/>
        </dgm:presLayoutVars>
      </dgm:prSet>
      <dgm:spPr/>
      <dgm:t>
        <a:bodyPr/>
        <a:lstStyle/>
        <a:p>
          <a:endParaRPr lang="en-US"/>
        </a:p>
      </dgm:t>
    </dgm:pt>
    <dgm:pt modelId="{62CBFCF2-F3D4-4512-8DAC-055661FE23CC}" type="pres">
      <dgm:prSet presAssocID="{B8B13E99-AAAA-4F79-AB8D-78B58B5FF18F}" presName="sp" presStyleCnt="0"/>
      <dgm:spPr/>
    </dgm:pt>
    <dgm:pt modelId="{F2E38E06-79C2-450E-8D25-5CB7F36FBDA7}" type="pres">
      <dgm:prSet presAssocID="{460F1B70-75AD-46E9-8FC4-10293709BCAD}" presName="composite" presStyleCnt="0"/>
      <dgm:spPr/>
    </dgm:pt>
    <dgm:pt modelId="{CCFD8487-0CE2-4959-8843-20BBB1D78A8E}" type="pres">
      <dgm:prSet presAssocID="{460F1B70-75AD-46E9-8FC4-10293709BCAD}" presName="parentText" presStyleLbl="alignNode1" presStyleIdx="1" presStyleCnt="3">
        <dgm:presLayoutVars>
          <dgm:chMax val="1"/>
          <dgm:bulletEnabled val="1"/>
        </dgm:presLayoutVars>
      </dgm:prSet>
      <dgm:spPr/>
      <dgm:t>
        <a:bodyPr/>
        <a:lstStyle/>
        <a:p>
          <a:endParaRPr lang="en-US"/>
        </a:p>
      </dgm:t>
    </dgm:pt>
    <dgm:pt modelId="{72D9A5DD-05F9-4AE9-938C-CE2653639264}" type="pres">
      <dgm:prSet presAssocID="{460F1B70-75AD-46E9-8FC4-10293709BCAD}" presName="descendantText" presStyleLbl="alignAcc1" presStyleIdx="1" presStyleCnt="3">
        <dgm:presLayoutVars>
          <dgm:bulletEnabled val="1"/>
        </dgm:presLayoutVars>
      </dgm:prSet>
      <dgm:spPr/>
      <dgm:t>
        <a:bodyPr/>
        <a:lstStyle/>
        <a:p>
          <a:endParaRPr lang="en-US"/>
        </a:p>
      </dgm:t>
    </dgm:pt>
    <dgm:pt modelId="{A8CEE4DF-8126-4522-9C58-690D88CC22B6}" type="pres">
      <dgm:prSet presAssocID="{130E8A67-7127-4811-B3FD-6AF4654D81FB}" presName="sp" presStyleCnt="0"/>
      <dgm:spPr/>
    </dgm:pt>
    <dgm:pt modelId="{5C47372C-183B-4DAE-BC6B-D3071E18CB0F}" type="pres">
      <dgm:prSet presAssocID="{0589ED4B-6BC1-498F-92C6-68753733FDC3}" presName="composite" presStyleCnt="0"/>
      <dgm:spPr/>
    </dgm:pt>
    <dgm:pt modelId="{6CF881BC-4A81-42DD-BB9A-E40C5FCB5B74}" type="pres">
      <dgm:prSet presAssocID="{0589ED4B-6BC1-498F-92C6-68753733FDC3}" presName="parentText" presStyleLbl="alignNode1" presStyleIdx="2" presStyleCnt="3">
        <dgm:presLayoutVars>
          <dgm:chMax val="1"/>
          <dgm:bulletEnabled val="1"/>
        </dgm:presLayoutVars>
      </dgm:prSet>
      <dgm:spPr/>
      <dgm:t>
        <a:bodyPr/>
        <a:lstStyle/>
        <a:p>
          <a:endParaRPr lang="en-US"/>
        </a:p>
      </dgm:t>
    </dgm:pt>
    <dgm:pt modelId="{5F9DCBA2-EFF2-4592-A049-9B30284DE9B4}" type="pres">
      <dgm:prSet presAssocID="{0589ED4B-6BC1-498F-92C6-68753733FDC3}" presName="descendantText" presStyleLbl="alignAcc1" presStyleIdx="2" presStyleCnt="3">
        <dgm:presLayoutVars>
          <dgm:bulletEnabled val="1"/>
        </dgm:presLayoutVars>
      </dgm:prSet>
      <dgm:spPr/>
      <dgm:t>
        <a:bodyPr/>
        <a:lstStyle/>
        <a:p>
          <a:endParaRPr lang="en-US"/>
        </a:p>
      </dgm:t>
    </dgm:pt>
  </dgm:ptLst>
  <dgm:cxnLst>
    <dgm:cxn modelId="{969D2E96-126E-4C7C-BC0A-CA903463173A}" srcId="{E5F0921C-E88F-4ADF-95C9-CDB430C71362}" destId="{0589ED4B-6BC1-498F-92C6-68753733FDC3}" srcOrd="2" destOrd="0" parTransId="{1516D5B7-B155-4DFE-985C-545DF6CD1D1D}" sibTransId="{DC3BF7AA-64CD-4FBF-88F8-9383D41DBE37}"/>
    <dgm:cxn modelId="{B39D8988-41E6-44B8-B1E9-1AA1C3DE173C}" type="presOf" srcId="{460F1B70-75AD-46E9-8FC4-10293709BCAD}" destId="{CCFD8487-0CE2-4959-8843-20BBB1D78A8E}" srcOrd="0" destOrd="0" presId="urn:microsoft.com/office/officeart/2005/8/layout/chevron2"/>
    <dgm:cxn modelId="{447F2576-C00A-4290-96A8-3E6A3DD1F58C}" srcId="{460F1B70-75AD-46E9-8FC4-10293709BCAD}" destId="{95F1BAED-DB8D-44EC-AF44-EB3FEB2D6ACD}" srcOrd="0" destOrd="0" parTransId="{52D84D32-9108-4B64-AF42-FCA5B5E23CF2}" sibTransId="{ADAA186A-74A6-4520-8F09-61D6821B8E9F}"/>
    <dgm:cxn modelId="{C1589FBF-BEF6-444D-B059-EECDAE3E443E}" type="presOf" srcId="{B60723F6-2860-4CFF-A224-3C0478F98A10}" destId="{1BACB08D-8F84-45D1-AB7D-17DF80658492}" srcOrd="0" destOrd="0" presId="urn:microsoft.com/office/officeart/2005/8/layout/chevron2"/>
    <dgm:cxn modelId="{8F7C75D1-48EB-4D62-A134-93287B66D6BB}" type="presOf" srcId="{E5F0921C-E88F-4ADF-95C9-CDB430C71362}" destId="{9CF78165-68B1-4386-BEDA-B07BE4CEF723}" srcOrd="0" destOrd="0" presId="urn:microsoft.com/office/officeart/2005/8/layout/chevron2"/>
    <dgm:cxn modelId="{5858594C-9576-47E3-9E6B-04110ED3E666}" type="presOf" srcId="{58C3FE24-71D3-48CE-8BA9-186050942938}" destId="{5F9DCBA2-EFF2-4592-A049-9B30284DE9B4}" srcOrd="0" destOrd="0" presId="urn:microsoft.com/office/officeart/2005/8/layout/chevron2"/>
    <dgm:cxn modelId="{7B1BC8B4-5DC3-49BD-8C0B-C3867AA856F9}" srcId="{66DB820B-D4C0-44CC-9BB9-0F35F7D1C2D0}" destId="{B60723F6-2860-4CFF-A224-3C0478F98A10}" srcOrd="0" destOrd="0" parTransId="{1FDBF689-2457-47D1-A587-646BA8E9A8ED}" sibTransId="{135E5DFF-37DD-4EA8-93D0-054F65172719}"/>
    <dgm:cxn modelId="{D52BD687-4BD8-4F82-A891-6DD45F75075F}" srcId="{E5F0921C-E88F-4ADF-95C9-CDB430C71362}" destId="{460F1B70-75AD-46E9-8FC4-10293709BCAD}" srcOrd="1" destOrd="0" parTransId="{79C03FDB-F48E-4C9E-85AC-8FDA6F0C2198}" sibTransId="{130E8A67-7127-4811-B3FD-6AF4654D81FB}"/>
    <dgm:cxn modelId="{FA70618B-6278-405B-9173-6F897F46F816}" srcId="{0589ED4B-6BC1-498F-92C6-68753733FDC3}" destId="{58C3FE24-71D3-48CE-8BA9-186050942938}" srcOrd="0" destOrd="0" parTransId="{39C03C7D-2285-4C91-ACB8-0B15C51E5B67}" sibTransId="{8955506C-0C7D-4EBE-BD3D-6EDE9647D4D5}"/>
    <dgm:cxn modelId="{1E413115-D91E-4758-B28E-6190A3C58550}" type="presOf" srcId="{66DB820B-D4C0-44CC-9BB9-0F35F7D1C2D0}" destId="{BA229884-B9DD-4F3B-9B98-9B1DA6CEA064}" srcOrd="0" destOrd="0" presId="urn:microsoft.com/office/officeart/2005/8/layout/chevron2"/>
    <dgm:cxn modelId="{5CC21E0B-6FFE-4D9B-954D-05BC7A16BAA9}" srcId="{E5F0921C-E88F-4ADF-95C9-CDB430C71362}" destId="{66DB820B-D4C0-44CC-9BB9-0F35F7D1C2D0}" srcOrd="0" destOrd="0" parTransId="{FCBD8CC6-FB65-48F9-94A9-4B77E3B46FA2}" sibTransId="{B8B13E99-AAAA-4F79-AB8D-78B58B5FF18F}"/>
    <dgm:cxn modelId="{FC7A5CF8-F439-4BC4-9ED8-62D5DD4A5AFA}" type="presOf" srcId="{0589ED4B-6BC1-498F-92C6-68753733FDC3}" destId="{6CF881BC-4A81-42DD-BB9A-E40C5FCB5B74}" srcOrd="0" destOrd="0" presId="urn:microsoft.com/office/officeart/2005/8/layout/chevron2"/>
    <dgm:cxn modelId="{7D4412F7-7A88-4E04-9286-E27BFC320372}" type="presOf" srcId="{95F1BAED-DB8D-44EC-AF44-EB3FEB2D6ACD}" destId="{72D9A5DD-05F9-4AE9-938C-CE2653639264}" srcOrd="0" destOrd="0" presId="urn:microsoft.com/office/officeart/2005/8/layout/chevron2"/>
    <dgm:cxn modelId="{F01A5365-42F6-4B72-B747-CF706908AE33}" type="presParOf" srcId="{9CF78165-68B1-4386-BEDA-B07BE4CEF723}" destId="{E987E135-91F7-4EE3-AD08-6A754316CD4C}" srcOrd="0" destOrd="0" presId="urn:microsoft.com/office/officeart/2005/8/layout/chevron2"/>
    <dgm:cxn modelId="{801BBFE6-FEDA-4976-8903-42A207DD2E04}" type="presParOf" srcId="{E987E135-91F7-4EE3-AD08-6A754316CD4C}" destId="{BA229884-B9DD-4F3B-9B98-9B1DA6CEA064}" srcOrd="0" destOrd="0" presId="urn:microsoft.com/office/officeart/2005/8/layout/chevron2"/>
    <dgm:cxn modelId="{F3C715C0-F5BA-4C10-8FA9-7DDFB06B37EA}" type="presParOf" srcId="{E987E135-91F7-4EE3-AD08-6A754316CD4C}" destId="{1BACB08D-8F84-45D1-AB7D-17DF80658492}" srcOrd="1" destOrd="0" presId="urn:microsoft.com/office/officeart/2005/8/layout/chevron2"/>
    <dgm:cxn modelId="{F378556D-B46E-4E17-8AB9-4D4F5D356DAA}" type="presParOf" srcId="{9CF78165-68B1-4386-BEDA-B07BE4CEF723}" destId="{62CBFCF2-F3D4-4512-8DAC-055661FE23CC}" srcOrd="1" destOrd="0" presId="urn:microsoft.com/office/officeart/2005/8/layout/chevron2"/>
    <dgm:cxn modelId="{177B4F93-E48F-471C-A846-35062F010619}" type="presParOf" srcId="{9CF78165-68B1-4386-BEDA-B07BE4CEF723}" destId="{F2E38E06-79C2-450E-8D25-5CB7F36FBDA7}" srcOrd="2" destOrd="0" presId="urn:microsoft.com/office/officeart/2005/8/layout/chevron2"/>
    <dgm:cxn modelId="{B0DBE5AB-4F27-416D-B5B1-473A6E5C2694}" type="presParOf" srcId="{F2E38E06-79C2-450E-8D25-5CB7F36FBDA7}" destId="{CCFD8487-0CE2-4959-8843-20BBB1D78A8E}" srcOrd="0" destOrd="0" presId="urn:microsoft.com/office/officeart/2005/8/layout/chevron2"/>
    <dgm:cxn modelId="{5F7094DE-1381-435F-B06D-F7824D429E46}" type="presParOf" srcId="{F2E38E06-79C2-450E-8D25-5CB7F36FBDA7}" destId="{72D9A5DD-05F9-4AE9-938C-CE2653639264}" srcOrd="1" destOrd="0" presId="urn:microsoft.com/office/officeart/2005/8/layout/chevron2"/>
    <dgm:cxn modelId="{926BE558-054C-491B-BEC4-E41AF057EA6B}" type="presParOf" srcId="{9CF78165-68B1-4386-BEDA-B07BE4CEF723}" destId="{A8CEE4DF-8126-4522-9C58-690D88CC22B6}" srcOrd="3" destOrd="0" presId="urn:microsoft.com/office/officeart/2005/8/layout/chevron2"/>
    <dgm:cxn modelId="{4393522C-2582-4042-B773-580BA620C437}" type="presParOf" srcId="{9CF78165-68B1-4386-BEDA-B07BE4CEF723}" destId="{5C47372C-183B-4DAE-BC6B-D3071E18CB0F}" srcOrd="4" destOrd="0" presId="urn:microsoft.com/office/officeart/2005/8/layout/chevron2"/>
    <dgm:cxn modelId="{442E8E03-75E5-4981-8DAB-E05EF4B8C42B}" type="presParOf" srcId="{5C47372C-183B-4DAE-BC6B-D3071E18CB0F}" destId="{6CF881BC-4A81-42DD-BB9A-E40C5FCB5B74}" srcOrd="0" destOrd="0" presId="urn:microsoft.com/office/officeart/2005/8/layout/chevron2"/>
    <dgm:cxn modelId="{51314470-89CB-42FA-A3F7-5168175DFC1F}" type="presParOf" srcId="{5C47372C-183B-4DAE-BC6B-D3071E18CB0F}" destId="{5F9DCBA2-EFF2-4592-A049-9B30284DE9B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B09614-DFA9-4020-B672-A8AD6AB1C1A9}"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50926C1A-6C41-434D-9BAF-4FAF5C22B800}">
      <dgm:prSet/>
      <dgm:spPr/>
      <dgm:t>
        <a:bodyPr/>
        <a:lstStyle/>
        <a:p>
          <a:pPr rtl="0"/>
          <a:r>
            <a:rPr lang="en-US" dirty="0" smtClean="0">
              <a:latin typeface="+mj-lt"/>
            </a:rPr>
            <a:t>Contrast:</a:t>
          </a:r>
          <a:endParaRPr lang="en-US" dirty="0">
            <a:latin typeface="+mj-lt"/>
          </a:endParaRPr>
        </a:p>
      </dgm:t>
    </dgm:pt>
    <dgm:pt modelId="{2FFD781E-57C5-458B-B232-516D7C3532E9}" type="parTrans" cxnId="{09239E91-94BF-4CD4-8B19-4D6A72024BCE}">
      <dgm:prSet/>
      <dgm:spPr/>
      <dgm:t>
        <a:bodyPr/>
        <a:lstStyle/>
        <a:p>
          <a:endParaRPr lang="en-US"/>
        </a:p>
      </dgm:t>
    </dgm:pt>
    <dgm:pt modelId="{1FA423E4-A440-48CD-9094-FB37C1233C38}" type="sibTrans" cxnId="{09239E91-94BF-4CD4-8B19-4D6A72024BCE}">
      <dgm:prSet/>
      <dgm:spPr/>
      <dgm:t>
        <a:bodyPr/>
        <a:lstStyle/>
        <a:p>
          <a:endParaRPr lang="en-US"/>
        </a:p>
      </dgm:t>
    </dgm:pt>
    <dgm:pt modelId="{42C4A142-BEAA-4D49-A23A-B74A4D6F8A3F}">
      <dgm:prSet custT="1"/>
      <dgm:spPr/>
      <dgm:t>
        <a:bodyPr/>
        <a:lstStyle/>
        <a:p>
          <a:pPr rtl="0"/>
          <a:r>
            <a:rPr lang="en-US" sz="2600" dirty="0" smtClean="0"/>
            <a:t>Not </a:t>
          </a:r>
          <a:r>
            <a:rPr lang="en-US" sz="2600" b="0" dirty="0" smtClean="0">
              <a:latin typeface="+mj-lt"/>
            </a:rPr>
            <a:t>righteous</a:t>
          </a:r>
          <a:r>
            <a:rPr lang="en-US" sz="2600" b="1" dirty="0" smtClean="0"/>
            <a:t> </a:t>
          </a:r>
          <a:r>
            <a:rPr lang="en-US" sz="2600" dirty="0" smtClean="0"/>
            <a:t>dead &amp; </a:t>
          </a:r>
          <a:r>
            <a:rPr lang="en-US" sz="2600" b="1" dirty="0" smtClean="0">
              <a:latin typeface="+mj-lt"/>
            </a:rPr>
            <a:t>unrighteous</a:t>
          </a:r>
          <a:r>
            <a:rPr lang="en-US" sz="2600" dirty="0" smtClean="0"/>
            <a:t> dead</a:t>
          </a:r>
          <a:endParaRPr lang="en-US" sz="2600" dirty="0"/>
        </a:p>
      </dgm:t>
    </dgm:pt>
    <dgm:pt modelId="{CD407F12-B43E-43B2-9AB8-FCC00B997BD9}" type="parTrans" cxnId="{279CD128-4EA2-4655-8289-2DA35C89F98F}">
      <dgm:prSet/>
      <dgm:spPr/>
      <dgm:t>
        <a:bodyPr/>
        <a:lstStyle/>
        <a:p>
          <a:endParaRPr lang="en-US"/>
        </a:p>
      </dgm:t>
    </dgm:pt>
    <dgm:pt modelId="{50EAA048-450B-4A3B-93C1-427F01932E0C}" type="sibTrans" cxnId="{279CD128-4EA2-4655-8289-2DA35C89F98F}">
      <dgm:prSet/>
      <dgm:spPr/>
      <dgm:t>
        <a:bodyPr/>
        <a:lstStyle/>
        <a:p>
          <a:endParaRPr lang="en-US"/>
        </a:p>
      </dgm:t>
    </dgm:pt>
    <dgm:pt modelId="{2B2FD252-3875-410E-88F8-E5AFAB703298}">
      <dgm:prSet custT="1"/>
      <dgm:spPr/>
      <dgm:t>
        <a:bodyPr/>
        <a:lstStyle/>
        <a:p>
          <a:pPr rtl="0"/>
          <a:r>
            <a:rPr lang="en-US" sz="2600" dirty="0" smtClean="0"/>
            <a:t>But righteous </a:t>
          </a:r>
          <a:r>
            <a:rPr lang="en-US" sz="2600" dirty="0" smtClean="0">
              <a:latin typeface="+mj-lt"/>
            </a:rPr>
            <a:t>dead</a:t>
          </a:r>
          <a:r>
            <a:rPr lang="en-US" sz="2600" dirty="0" smtClean="0"/>
            <a:t> &amp; righteous </a:t>
          </a:r>
          <a:r>
            <a:rPr lang="en-US" sz="2600" dirty="0" smtClean="0">
              <a:latin typeface="+mj-lt"/>
            </a:rPr>
            <a:t>living</a:t>
          </a:r>
          <a:endParaRPr lang="en-US" sz="2600" dirty="0">
            <a:latin typeface="+mj-lt"/>
          </a:endParaRPr>
        </a:p>
      </dgm:t>
    </dgm:pt>
    <dgm:pt modelId="{3950BE1C-DE38-490A-A03E-DBB5BC6E38EF}" type="parTrans" cxnId="{B8440C95-DA90-4C73-B182-842D42022F27}">
      <dgm:prSet/>
      <dgm:spPr/>
      <dgm:t>
        <a:bodyPr/>
        <a:lstStyle/>
        <a:p>
          <a:endParaRPr lang="en-US"/>
        </a:p>
      </dgm:t>
    </dgm:pt>
    <dgm:pt modelId="{BE737D1C-86D9-49B7-89F7-58F767F25300}" type="sibTrans" cxnId="{B8440C95-DA90-4C73-B182-842D42022F27}">
      <dgm:prSet/>
      <dgm:spPr/>
      <dgm:t>
        <a:bodyPr/>
        <a:lstStyle/>
        <a:p>
          <a:endParaRPr lang="en-US"/>
        </a:p>
      </dgm:t>
    </dgm:pt>
    <dgm:pt modelId="{91A09428-F5D8-44D1-A471-E66BA2E4DB38}">
      <dgm:prSet/>
      <dgm:spPr/>
      <dgm:t>
        <a:bodyPr/>
        <a:lstStyle/>
        <a:p>
          <a:pPr rtl="0"/>
          <a:r>
            <a:rPr lang="en-US" dirty="0" smtClean="0">
              <a:latin typeface="+mj-lt"/>
            </a:rPr>
            <a:t>Point:</a:t>
          </a:r>
          <a:endParaRPr lang="en-US" dirty="0">
            <a:latin typeface="+mj-lt"/>
          </a:endParaRPr>
        </a:p>
      </dgm:t>
    </dgm:pt>
    <dgm:pt modelId="{E95F1BC1-DD3D-4A0C-8A9C-36954DF808A4}" type="parTrans" cxnId="{6CBFE35A-2D81-43F7-AE0E-691F6AEA4BE2}">
      <dgm:prSet/>
      <dgm:spPr/>
      <dgm:t>
        <a:bodyPr/>
        <a:lstStyle/>
        <a:p>
          <a:endParaRPr lang="en-US"/>
        </a:p>
      </dgm:t>
    </dgm:pt>
    <dgm:pt modelId="{761D70B0-F456-483B-92BA-093B370A0307}" type="sibTrans" cxnId="{6CBFE35A-2D81-43F7-AE0E-691F6AEA4BE2}">
      <dgm:prSet/>
      <dgm:spPr/>
      <dgm:t>
        <a:bodyPr/>
        <a:lstStyle/>
        <a:p>
          <a:endParaRPr lang="en-US"/>
        </a:p>
      </dgm:t>
    </dgm:pt>
    <dgm:pt modelId="{AE9B8908-8EDD-408B-8CAD-D8255E8B3956}">
      <dgm:prSet custT="1"/>
      <dgm:spPr/>
      <dgm:t>
        <a:bodyPr/>
        <a:lstStyle/>
        <a:p>
          <a:pPr rtl="0"/>
          <a:r>
            <a:rPr lang="en-US" sz="2600" dirty="0" smtClean="0">
              <a:latin typeface="+mj-lt"/>
            </a:rPr>
            <a:t>Dead Christians </a:t>
          </a:r>
          <a:r>
            <a:rPr lang="en-US" sz="2600" dirty="0" smtClean="0"/>
            <a:t>will be raised before </a:t>
          </a:r>
          <a:r>
            <a:rPr lang="en-US" sz="2600" dirty="0" smtClean="0">
              <a:latin typeface="+mj-lt"/>
            </a:rPr>
            <a:t>living Christians </a:t>
          </a:r>
          <a:r>
            <a:rPr lang="en-US" sz="2600" dirty="0" smtClean="0"/>
            <a:t>are caught up with them to meet the Lord</a:t>
          </a:r>
          <a:endParaRPr lang="en-US" sz="2600" dirty="0"/>
        </a:p>
      </dgm:t>
    </dgm:pt>
    <dgm:pt modelId="{83D5186E-8E8C-41F6-B30A-B02915562EF5}" type="parTrans" cxnId="{0A9A990E-3510-4FE2-922B-78B35516B553}">
      <dgm:prSet/>
      <dgm:spPr/>
      <dgm:t>
        <a:bodyPr/>
        <a:lstStyle/>
        <a:p>
          <a:endParaRPr lang="en-US"/>
        </a:p>
      </dgm:t>
    </dgm:pt>
    <dgm:pt modelId="{5C43D1B0-6072-4CB2-A74F-EB4CFF834FE5}" type="sibTrans" cxnId="{0A9A990E-3510-4FE2-922B-78B35516B553}">
      <dgm:prSet/>
      <dgm:spPr/>
      <dgm:t>
        <a:bodyPr/>
        <a:lstStyle/>
        <a:p>
          <a:endParaRPr lang="en-US"/>
        </a:p>
      </dgm:t>
    </dgm:pt>
    <dgm:pt modelId="{FA458F4C-309F-4080-BBCA-D393903ADAED}" type="pres">
      <dgm:prSet presAssocID="{6FB09614-DFA9-4020-B672-A8AD6AB1C1A9}" presName="linear" presStyleCnt="0">
        <dgm:presLayoutVars>
          <dgm:dir/>
          <dgm:animLvl val="lvl"/>
          <dgm:resizeHandles val="exact"/>
        </dgm:presLayoutVars>
      </dgm:prSet>
      <dgm:spPr/>
      <dgm:t>
        <a:bodyPr/>
        <a:lstStyle/>
        <a:p>
          <a:endParaRPr lang="en-US"/>
        </a:p>
      </dgm:t>
    </dgm:pt>
    <dgm:pt modelId="{F6E8795B-F1A2-43B8-A7D3-5F960FC9D5B7}" type="pres">
      <dgm:prSet presAssocID="{50926C1A-6C41-434D-9BAF-4FAF5C22B800}" presName="parentLin" presStyleCnt="0"/>
      <dgm:spPr/>
    </dgm:pt>
    <dgm:pt modelId="{D8EC8B42-89E4-4786-B6D2-4A1237A7E48C}" type="pres">
      <dgm:prSet presAssocID="{50926C1A-6C41-434D-9BAF-4FAF5C22B800}" presName="parentLeftMargin" presStyleLbl="node1" presStyleIdx="0" presStyleCnt="2"/>
      <dgm:spPr/>
      <dgm:t>
        <a:bodyPr/>
        <a:lstStyle/>
        <a:p>
          <a:endParaRPr lang="en-US"/>
        </a:p>
      </dgm:t>
    </dgm:pt>
    <dgm:pt modelId="{90DCCCE4-C4F8-420D-9639-47861F3206AA}" type="pres">
      <dgm:prSet presAssocID="{50926C1A-6C41-434D-9BAF-4FAF5C22B800}" presName="parentText" presStyleLbl="node1" presStyleIdx="0" presStyleCnt="2" custScaleX="49735">
        <dgm:presLayoutVars>
          <dgm:chMax val="0"/>
          <dgm:bulletEnabled val="1"/>
        </dgm:presLayoutVars>
      </dgm:prSet>
      <dgm:spPr/>
      <dgm:t>
        <a:bodyPr/>
        <a:lstStyle/>
        <a:p>
          <a:endParaRPr lang="en-US"/>
        </a:p>
      </dgm:t>
    </dgm:pt>
    <dgm:pt modelId="{606B6E1B-EBFD-4E13-87D8-9FCCFF4F9302}" type="pres">
      <dgm:prSet presAssocID="{50926C1A-6C41-434D-9BAF-4FAF5C22B800}" presName="negativeSpace" presStyleCnt="0"/>
      <dgm:spPr/>
    </dgm:pt>
    <dgm:pt modelId="{F9A2CBB7-F2CF-4779-988C-423CD7E507E3}" type="pres">
      <dgm:prSet presAssocID="{50926C1A-6C41-434D-9BAF-4FAF5C22B800}" presName="childText" presStyleLbl="conFgAcc1" presStyleIdx="0" presStyleCnt="2">
        <dgm:presLayoutVars>
          <dgm:bulletEnabled val="1"/>
        </dgm:presLayoutVars>
      </dgm:prSet>
      <dgm:spPr/>
      <dgm:t>
        <a:bodyPr/>
        <a:lstStyle/>
        <a:p>
          <a:endParaRPr lang="en-US"/>
        </a:p>
      </dgm:t>
    </dgm:pt>
    <dgm:pt modelId="{31359FDD-FD4B-4BE3-BCBA-3FE980A0F46F}" type="pres">
      <dgm:prSet presAssocID="{1FA423E4-A440-48CD-9094-FB37C1233C38}" presName="spaceBetweenRectangles" presStyleCnt="0"/>
      <dgm:spPr/>
    </dgm:pt>
    <dgm:pt modelId="{C4862744-D2A0-45E9-99BD-04C14B874356}" type="pres">
      <dgm:prSet presAssocID="{91A09428-F5D8-44D1-A471-E66BA2E4DB38}" presName="parentLin" presStyleCnt="0"/>
      <dgm:spPr/>
    </dgm:pt>
    <dgm:pt modelId="{BE0C3533-677D-475D-99DF-8A47299B195A}" type="pres">
      <dgm:prSet presAssocID="{91A09428-F5D8-44D1-A471-E66BA2E4DB38}" presName="parentLeftMargin" presStyleLbl="node1" presStyleIdx="0" presStyleCnt="2"/>
      <dgm:spPr/>
      <dgm:t>
        <a:bodyPr/>
        <a:lstStyle/>
        <a:p>
          <a:endParaRPr lang="en-US"/>
        </a:p>
      </dgm:t>
    </dgm:pt>
    <dgm:pt modelId="{D8BB99C8-21D3-4EDA-8188-37F432C097C6}" type="pres">
      <dgm:prSet presAssocID="{91A09428-F5D8-44D1-A471-E66BA2E4DB38}" presName="parentText" presStyleLbl="node1" presStyleIdx="1" presStyleCnt="2" custScaleX="49735">
        <dgm:presLayoutVars>
          <dgm:chMax val="0"/>
          <dgm:bulletEnabled val="1"/>
        </dgm:presLayoutVars>
      </dgm:prSet>
      <dgm:spPr/>
      <dgm:t>
        <a:bodyPr/>
        <a:lstStyle/>
        <a:p>
          <a:endParaRPr lang="en-US"/>
        </a:p>
      </dgm:t>
    </dgm:pt>
    <dgm:pt modelId="{C261E981-A2CF-43C6-977D-9B3E86DEAC81}" type="pres">
      <dgm:prSet presAssocID="{91A09428-F5D8-44D1-A471-E66BA2E4DB38}" presName="negativeSpace" presStyleCnt="0"/>
      <dgm:spPr/>
    </dgm:pt>
    <dgm:pt modelId="{F77E8AD1-C910-4A11-BF3F-6846E2C11857}" type="pres">
      <dgm:prSet presAssocID="{91A09428-F5D8-44D1-A471-E66BA2E4DB38}" presName="childText" presStyleLbl="conFgAcc1" presStyleIdx="1" presStyleCnt="2">
        <dgm:presLayoutVars>
          <dgm:bulletEnabled val="1"/>
        </dgm:presLayoutVars>
      </dgm:prSet>
      <dgm:spPr/>
      <dgm:t>
        <a:bodyPr/>
        <a:lstStyle/>
        <a:p>
          <a:endParaRPr lang="en-US"/>
        </a:p>
      </dgm:t>
    </dgm:pt>
  </dgm:ptLst>
  <dgm:cxnLst>
    <dgm:cxn modelId="{B8440C95-DA90-4C73-B182-842D42022F27}" srcId="{50926C1A-6C41-434D-9BAF-4FAF5C22B800}" destId="{2B2FD252-3875-410E-88F8-E5AFAB703298}" srcOrd="1" destOrd="0" parTransId="{3950BE1C-DE38-490A-A03E-DBB5BC6E38EF}" sibTransId="{BE737D1C-86D9-49B7-89F7-58F767F25300}"/>
    <dgm:cxn modelId="{2C104325-EF19-48FD-9496-79E90E9D150D}" type="presOf" srcId="{2B2FD252-3875-410E-88F8-E5AFAB703298}" destId="{F9A2CBB7-F2CF-4779-988C-423CD7E507E3}" srcOrd="0" destOrd="1" presId="urn:microsoft.com/office/officeart/2005/8/layout/list1"/>
    <dgm:cxn modelId="{6CBFE35A-2D81-43F7-AE0E-691F6AEA4BE2}" srcId="{6FB09614-DFA9-4020-B672-A8AD6AB1C1A9}" destId="{91A09428-F5D8-44D1-A471-E66BA2E4DB38}" srcOrd="1" destOrd="0" parTransId="{E95F1BC1-DD3D-4A0C-8A9C-36954DF808A4}" sibTransId="{761D70B0-F456-483B-92BA-093B370A0307}"/>
    <dgm:cxn modelId="{AD612789-6CEB-46D5-80CD-5AAB6EFB320D}" type="presOf" srcId="{50926C1A-6C41-434D-9BAF-4FAF5C22B800}" destId="{D8EC8B42-89E4-4786-B6D2-4A1237A7E48C}" srcOrd="0" destOrd="0" presId="urn:microsoft.com/office/officeart/2005/8/layout/list1"/>
    <dgm:cxn modelId="{47BA6D8A-6DE5-4DC8-8162-0312ABF4711E}" type="presOf" srcId="{50926C1A-6C41-434D-9BAF-4FAF5C22B800}" destId="{90DCCCE4-C4F8-420D-9639-47861F3206AA}" srcOrd="1" destOrd="0" presId="urn:microsoft.com/office/officeart/2005/8/layout/list1"/>
    <dgm:cxn modelId="{16BB6C81-3EB6-4184-99B0-88F329F75448}" type="presOf" srcId="{91A09428-F5D8-44D1-A471-E66BA2E4DB38}" destId="{D8BB99C8-21D3-4EDA-8188-37F432C097C6}" srcOrd="1" destOrd="0" presId="urn:microsoft.com/office/officeart/2005/8/layout/list1"/>
    <dgm:cxn modelId="{279CD128-4EA2-4655-8289-2DA35C89F98F}" srcId="{50926C1A-6C41-434D-9BAF-4FAF5C22B800}" destId="{42C4A142-BEAA-4D49-A23A-B74A4D6F8A3F}" srcOrd="0" destOrd="0" parTransId="{CD407F12-B43E-43B2-9AB8-FCC00B997BD9}" sibTransId="{50EAA048-450B-4A3B-93C1-427F01932E0C}"/>
    <dgm:cxn modelId="{09239E91-94BF-4CD4-8B19-4D6A72024BCE}" srcId="{6FB09614-DFA9-4020-B672-A8AD6AB1C1A9}" destId="{50926C1A-6C41-434D-9BAF-4FAF5C22B800}" srcOrd="0" destOrd="0" parTransId="{2FFD781E-57C5-458B-B232-516D7C3532E9}" sibTransId="{1FA423E4-A440-48CD-9094-FB37C1233C38}"/>
    <dgm:cxn modelId="{B7982EF5-6F94-4098-8B6D-23D3CAA4EF19}" type="presOf" srcId="{6FB09614-DFA9-4020-B672-A8AD6AB1C1A9}" destId="{FA458F4C-309F-4080-BBCA-D393903ADAED}" srcOrd="0" destOrd="0" presId="urn:microsoft.com/office/officeart/2005/8/layout/list1"/>
    <dgm:cxn modelId="{7537BD30-CEBC-4828-B53A-0CDFB1A15981}" type="presOf" srcId="{AE9B8908-8EDD-408B-8CAD-D8255E8B3956}" destId="{F77E8AD1-C910-4A11-BF3F-6846E2C11857}" srcOrd="0" destOrd="0" presId="urn:microsoft.com/office/officeart/2005/8/layout/list1"/>
    <dgm:cxn modelId="{0A9A990E-3510-4FE2-922B-78B35516B553}" srcId="{91A09428-F5D8-44D1-A471-E66BA2E4DB38}" destId="{AE9B8908-8EDD-408B-8CAD-D8255E8B3956}" srcOrd="0" destOrd="0" parTransId="{83D5186E-8E8C-41F6-B30A-B02915562EF5}" sibTransId="{5C43D1B0-6072-4CB2-A74F-EB4CFF834FE5}"/>
    <dgm:cxn modelId="{61C1C1A7-FB88-43AC-BCE9-0350761EA191}" type="presOf" srcId="{91A09428-F5D8-44D1-A471-E66BA2E4DB38}" destId="{BE0C3533-677D-475D-99DF-8A47299B195A}" srcOrd="0" destOrd="0" presId="urn:microsoft.com/office/officeart/2005/8/layout/list1"/>
    <dgm:cxn modelId="{8ECE2D08-3202-4164-BA7D-5B1F1DDA4E83}" type="presOf" srcId="{42C4A142-BEAA-4D49-A23A-B74A4D6F8A3F}" destId="{F9A2CBB7-F2CF-4779-988C-423CD7E507E3}" srcOrd="0" destOrd="0" presId="urn:microsoft.com/office/officeart/2005/8/layout/list1"/>
    <dgm:cxn modelId="{F702F935-701E-43E9-810D-EC415494A253}" type="presParOf" srcId="{FA458F4C-309F-4080-BBCA-D393903ADAED}" destId="{F6E8795B-F1A2-43B8-A7D3-5F960FC9D5B7}" srcOrd="0" destOrd="0" presId="urn:microsoft.com/office/officeart/2005/8/layout/list1"/>
    <dgm:cxn modelId="{2F7333E4-EFC3-4BB8-97B2-86B8B95C4361}" type="presParOf" srcId="{F6E8795B-F1A2-43B8-A7D3-5F960FC9D5B7}" destId="{D8EC8B42-89E4-4786-B6D2-4A1237A7E48C}" srcOrd="0" destOrd="0" presId="urn:microsoft.com/office/officeart/2005/8/layout/list1"/>
    <dgm:cxn modelId="{8742914E-0511-48BD-909A-E0811657BBE2}" type="presParOf" srcId="{F6E8795B-F1A2-43B8-A7D3-5F960FC9D5B7}" destId="{90DCCCE4-C4F8-420D-9639-47861F3206AA}" srcOrd="1" destOrd="0" presId="urn:microsoft.com/office/officeart/2005/8/layout/list1"/>
    <dgm:cxn modelId="{822B1DCD-6A5E-4EA6-8C3A-58632E0BEB15}" type="presParOf" srcId="{FA458F4C-309F-4080-BBCA-D393903ADAED}" destId="{606B6E1B-EBFD-4E13-87D8-9FCCFF4F9302}" srcOrd="1" destOrd="0" presId="urn:microsoft.com/office/officeart/2005/8/layout/list1"/>
    <dgm:cxn modelId="{3870604F-49C8-4DAA-830A-89F1A6116F8A}" type="presParOf" srcId="{FA458F4C-309F-4080-BBCA-D393903ADAED}" destId="{F9A2CBB7-F2CF-4779-988C-423CD7E507E3}" srcOrd="2" destOrd="0" presId="urn:microsoft.com/office/officeart/2005/8/layout/list1"/>
    <dgm:cxn modelId="{B54E25ED-4589-4257-9646-45DA27C9D5C7}" type="presParOf" srcId="{FA458F4C-309F-4080-BBCA-D393903ADAED}" destId="{31359FDD-FD4B-4BE3-BCBA-3FE980A0F46F}" srcOrd="3" destOrd="0" presId="urn:microsoft.com/office/officeart/2005/8/layout/list1"/>
    <dgm:cxn modelId="{09311A64-E1EB-44EF-B87D-89E85E9C066D}" type="presParOf" srcId="{FA458F4C-309F-4080-BBCA-D393903ADAED}" destId="{C4862744-D2A0-45E9-99BD-04C14B874356}" srcOrd="4" destOrd="0" presId="urn:microsoft.com/office/officeart/2005/8/layout/list1"/>
    <dgm:cxn modelId="{A4A2FF78-DB2D-4294-B281-A3BCA49C58B6}" type="presParOf" srcId="{C4862744-D2A0-45E9-99BD-04C14B874356}" destId="{BE0C3533-677D-475D-99DF-8A47299B195A}" srcOrd="0" destOrd="0" presId="urn:microsoft.com/office/officeart/2005/8/layout/list1"/>
    <dgm:cxn modelId="{35398BBE-6B06-4E9A-94CD-C8F60693FA4A}" type="presParOf" srcId="{C4862744-D2A0-45E9-99BD-04C14B874356}" destId="{D8BB99C8-21D3-4EDA-8188-37F432C097C6}" srcOrd="1" destOrd="0" presId="urn:microsoft.com/office/officeart/2005/8/layout/list1"/>
    <dgm:cxn modelId="{1BECCC62-109C-4BAC-A3C4-43630B0BD969}" type="presParOf" srcId="{FA458F4C-309F-4080-BBCA-D393903ADAED}" destId="{C261E981-A2CF-43C6-977D-9B3E86DEAC81}" srcOrd="5" destOrd="0" presId="urn:microsoft.com/office/officeart/2005/8/layout/list1"/>
    <dgm:cxn modelId="{DD11558D-38FA-49C7-ABDD-62530C74873C}" type="presParOf" srcId="{FA458F4C-309F-4080-BBCA-D393903ADAED}" destId="{F77E8AD1-C910-4A11-BF3F-6846E2C1185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D1EA51-3D29-4044-B7A2-045BDC092EFC}" type="doc">
      <dgm:prSet loTypeId="urn:microsoft.com/office/officeart/2005/8/layout/chevron2" loCatId="process" qsTypeId="urn:microsoft.com/office/officeart/2005/8/quickstyle/3d3" qsCatId="3D" csTypeId="urn:microsoft.com/office/officeart/2005/8/colors/accent2_5" csCatId="accent2" phldr="1"/>
      <dgm:spPr/>
      <dgm:t>
        <a:bodyPr/>
        <a:lstStyle/>
        <a:p>
          <a:endParaRPr lang="en-US"/>
        </a:p>
      </dgm:t>
    </dgm:pt>
    <dgm:pt modelId="{308C82BA-1BAE-42D7-A0E6-9131DAFDCC1B}">
      <dgm:prSet/>
      <dgm:spPr/>
      <dgm:t>
        <a:bodyPr/>
        <a:lstStyle/>
        <a:p>
          <a:pPr rtl="0"/>
          <a:r>
            <a:rPr lang="en-US" b="1" i="1" dirty="0" smtClean="0"/>
            <a:t>Major Premise</a:t>
          </a:r>
          <a:endParaRPr lang="en-US" dirty="0"/>
        </a:p>
      </dgm:t>
    </dgm:pt>
    <dgm:pt modelId="{DA136535-D857-43EB-B35A-82E6F0F0E7F4}" type="parTrans" cxnId="{C6926D6D-EB53-43E5-B372-6BC223F0FF51}">
      <dgm:prSet/>
      <dgm:spPr/>
      <dgm:t>
        <a:bodyPr/>
        <a:lstStyle/>
        <a:p>
          <a:endParaRPr lang="en-US"/>
        </a:p>
      </dgm:t>
    </dgm:pt>
    <dgm:pt modelId="{37405B3A-CC58-4A7D-9864-9B5C9796DFEA}" type="sibTrans" cxnId="{C6926D6D-EB53-43E5-B372-6BC223F0FF51}">
      <dgm:prSet/>
      <dgm:spPr/>
      <dgm:t>
        <a:bodyPr/>
        <a:lstStyle/>
        <a:p>
          <a:endParaRPr lang="en-US"/>
        </a:p>
      </dgm:t>
    </dgm:pt>
    <dgm:pt modelId="{CCB91EB3-D4CB-4735-89A9-E20A0D2CE3C6}">
      <dgm:prSet custT="1"/>
      <dgm:spPr/>
      <dgm:t>
        <a:bodyPr/>
        <a:lstStyle/>
        <a:p>
          <a:pPr rtl="0"/>
          <a:r>
            <a:rPr lang="en-US" sz="2500" dirty="0" smtClean="0"/>
            <a:t>Righteous will be </a:t>
          </a:r>
          <a:r>
            <a:rPr lang="en-US" sz="2500" b="1" dirty="0" smtClean="0">
              <a:latin typeface="+mj-lt"/>
            </a:rPr>
            <a:t>raised on the last day</a:t>
          </a:r>
          <a:r>
            <a:rPr lang="en-US" sz="2500" b="1" dirty="0" smtClean="0"/>
            <a:t>  </a:t>
          </a:r>
          <a:r>
            <a:rPr lang="en-US" sz="2500" dirty="0" smtClean="0"/>
            <a:t>(Jn. 6:39-40, 44, 54; 11:24)</a:t>
          </a:r>
          <a:endParaRPr lang="en-US" sz="2500" dirty="0"/>
        </a:p>
      </dgm:t>
    </dgm:pt>
    <dgm:pt modelId="{180DFF2E-085F-46BA-A70D-7697AE574FB6}" type="parTrans" cxnId="{3D17C746-D2B7-45A8-891E-A4F86559A32F}">
      <dgm:prSet/>
      <dgm:spPr/>
      <dgm:t>
        <a:bodyPr/>
        <a:lstStyle/>
        <a:p>
          <a:endParaRPr lang="en-US"/>
        </a:p>
      </dgm:t>
    </dgm:pt>
    <dgm:pt modelId="{314A570D-AF10-430E-B946-5B1D3EA0ED64}" type="sibTrans" cxnId="{3D17C746-D2B7-45A8-891E-A4F86559A32F}">
      <dgm:prSet/>
      <dgm:spPr/>
      <dgm:t>
        <a:bodyPr/>
        <a:lstStyle/>
        <a:p>
          <a:endParaRPr lang="en-US"/>
        </a:p>
      </dgm:t>
    </dgm:pt>
    <dgm:pt modelId="{D2523042-EC18-41F8-9F60-502EA4CA6CDF}">
      <dgm:prSet/>
      <dgm:spPr/>
      <dgm:t>
        <a:bodyPr/>
        <a:lstStyle/>
        <a:p>
          <a:pPr rtl="0"/>
          <a:r>
            <a:rPr lang="en-US" b="1" i="1" dirty="0" smtClean="0"/>
            <a:t>Minor Premise</a:t>
          </a:r>
          <a:endParaRPr lang="en-US" dirty="0"/>
        </a:p>
      </dgm:t>
    </dgm:pt>
    <dgm:pt modelId="{15517B56-3C73-42DF-8CE3-9809CF6B7643}" type="parTrans" cxnId="{3A585C9B-EA54-4314-9BDC-B14EF1698939}">
      <dgm:prSet/>
      <dgm:spPr/>
      <dgm:t>
        <a:bodyPr/>
        <a:lstStyle/>
        <a:p>
          <a:endParaRPr lang="en-US"/>
        </a:p>
      </dgm:t>
    </dgm:pt>
    <dgm:pt modelId="{816BABE3-432D-4D38-A652-B3A8CC79F3CA}" type="sibTrans" cxnId="{3A585C9B-EA54-4314-9BDC-B14EF1698939}">
      <dgm:prSet/>
      <dgm:spPr/>
      <dgm:t>
        <a:bodyPr/>
        <a:lstStyle/>
        <a:p>
          <a:endParaRPr lang="en-US"/>
        </a:p>
      </dgm:t>
    </dgm:pt>
    <dgm:pt modelId="{67E820C8-F5D0-48F4-AB77-6F22AA51C914}">
      <dgm:prSet custT="1"/>
      <dgm:spPr/>
      <dgm:t>
        <a:bodyPr/>
        <a:lstStyle/>
        <a:p>
          <a:pPr rtl="0"/>
          <a:r>
            <a:rPr lang="en-US" sz="2500" dirty="0" smtClean="0"/>
            <a:t>Wicked will be </a:t>
          </a:r>
          <a:r>
            <a:rPr lang="en-US" sz="2500" b="1" dirty="0" smtClean="0">
              <a:latin typeface="+mj-lt"/>
            </a:rPr>
            <a:t>judged on the last day</a:t>
          </a:r>
          <a:r>
            <a:rPr lang="en-US" sz="2500" b="1" dirty="0" smtClean="0"/>
            <a:t>  </a:t>
          </a:r>
          <a:r>
            <a:rPr lang="en-US" sz="2500" dirty="0" smtClean="0"/>
            <a:t>(Jn. 12:48)</a:t>
          </a:r>
          <a:endParaRPr lang="en-US" sz="2500" dirty="0"/>
        </a:p>
      </dgm:t>
    </dgm:pt>
    <dgm:pt modelId="{F5FA7127-593F-47B9-A3C3-40371C256019}" type="parTrans" cxnId="{A5C70B09-8B31-4AA8-8BF1-B1C2DF2F6C00}">
      <dgm:prSet/>
      <dgm:spPr/>
      <dgm:t>
        <a:bodyPr/>
        <a:lstStyle/>
        <a:p>
          <a:endParaRPr lang="en-US"/>
        </a:p>
      </dgm:t>
    </dgm:pt>
    <dgm:pt modelId="{94BE8FC4-AC2E-4620-B272-72FBDE5C75D2}" type="sibTrans" cxnId="{A5C70B09-8B31-4AA8-8BF1-B1C2DF2F6C00}">
      <dgm:prSet/>
      <dgm:spPr/>
      <dgm:t>
        <a:bodyPr/>
        <a:lstStyle/>
        <a:p>
          <a:endParaRPr lang="en-US"/>
        </a:p>
      </dgm:t>
    </dgm:pt>
    <dgm:pt modelId="{2D36E7C8-E515-4A78-91D2-3BE820F00E37}">
      <dgm:prSet/>
      <dgm:spPr/>
      <dgm:t>
        <a:bodyPr/>
        <a:lstStyle/>
        <a:p>
          <a:pPr rtl="0"/>
          <a:r>
            <a:rPr lang="en-US" b="1" i="1" dirty="0" smtClean="0"/>
            <a:t>Conclusion</a:t>
          </a:r>
          <a:endParaRPr lang="en-US" dirty="0"/>
        </a:p>
      </dgm:t>
    </dgm:pt>
    <dgm:pt modelId="{9AE33D7B-8345-4C9E-9D05-A1CBFFA769B2}" type="parTrans" cxnId="{4609A2FA-433C-4499-8BFD-3FBD4324D4FC}">
      <dgm:prSet/>
      <dgm:spPr/>
      <dgm:t>
        <a:bodyPr/>
        <a:lstStyle/>
        <a:p>
          <a:endParaRPr lang="en-US"/>
        </a:p>
      </dgm:t>
    </dgm:pt>
    <dgm:pt modelId="{29E43A25-350F-459A-9EA9-C6D6B8A3A06D}" type="sibTrans" cxnId="{4609A2FA-433C-4499-8BFD-3FBD4324D4FC}">
      <dgm:prSet/>
      <dgm:spPr/>
      <dgm:t>
        <a:bodyPr/>
        <a:lstStyle/>
        <a:p>
          <a:endParaRPr lang="en-US"/>
        </a:p>
      </dgm:t>
    </dgm:pt>
    <dgm:pt modelId="{AA514ED1-E316-46FB-9659-280627C9A5AD}">
      <dgm:prSet custT="1"/>
      <dgm:spPr/>
      <dgm:t>
        <a:bodyPr/>
        <a:lstStyle/>
        <a:p>
          <a:pPr rtl="0"/>
          <a:r>
            <a:rPr lang="en-US" sz="2500" dirty="0" smtClean="0"/>
            <a:t>Resurrections of righteous &amp; wicked will come </a:t>
          </a:r>
          <a:r>
            <a:rPr lang="en-US" sz="2500" b="1" dirty="0" smtClean="0">
              <a:latin typeface="+mj-lt"/>
            </a:rPr>
            <a:t>at the same time</a:t>
          </a:r>
          <a:r>
            <a:rPr lang="en-US" sz="2500" b="1" dirty="0" smtClean="0"/>
            <a:t>  </a:t>
          </a:r>
          <a:r>
            <a:rPr lang="en-US" sz="2500" dirty="0" smtClean="0"/>
            <a:t>(Jn. 5:28-29; Acts 24:15)</a:t>
          </a:r>
          <a:endParaRPr lang="en-US" sz="2500" dirty="0"/>
        </a:p>
      </dgm:t>
    </dgm:pt>
    <dgm:pt modelId="{F8C05E16-A6C9-4335-9D34-FDBD5C378467}" type="parTrans" cxnId="{EE11178F-1DFB-4AC3-A89A-B5EF25DDA6E8}">
      <dgm:prSet/>
      <dgm:spPr/>
      <dgm:t>
        <a:bodyPr/>
        <a:lstStyle/>
        <a:p>
          <a:endParaRPr lang="en-US"/>
        </a:p>
      </dgm:t>
    </dgm:pt>
    <dgm:pt modelId="{9C875234-6E02-443A-98CD-5A27DE81D0AA}" type="sibTrans" cxnId="{EE11178F-1DFB-4AC3-A89A-B5EF25DDA6E8}">
      <dgm:prSet/>
      <dgm:spPr/>
      <dgm:t>
        <a:bodyPr/>
        <a:lstStyle/>
        <a:p>
          <a:endParaRPr lang="en-US"/>
        </a:p>
      </dgm:t>
    </dgm:pt>
    <dgm:pt modelId="{B4D59E81-18CF-4AE0-A128-F94066D35594}" type="pres">
      <dgm:prSet presAssocID="{85D1EA51-3D29-4044-B7A2-045BDC092EFC}" presName="linearFlow" presStyleCnt="0">
        <dgm:presLayoutVars>
          <dgm:dir/>
          <dgm:animLvl val="lvl"/>
          <dgm:resizeHandles val="exact"/>
        </dgm:presLayoutVars>
      </dgm:prSet>
      <dgm:spPr/>
      <dgm:t>
        <a:bodyPr/>
        <a:lstStyle/>
        <a:p>
          <a:endParaRPr lang="en-US"/>
        </a:p>
      </dgm:t>
    </dgm:pt>
    <dgm:pt modelId="{4F724664-657F-4D1D-B820-770DFD26DD40}" type="pres">
      <dgm:prSet presAssocID="{308C82BA-1BAE-42D7-A0E6-9131DAFDCC1B}" presName="composite" presStyleCnt="0"/>
      <dgm:spPr/>
      <dgm:t>
        <a:bodyPr/>
        <a:lstStyle/>
        <a:p>
          <a:endParaRPr lang="en-US"/>
        </a:p>
      </dgm:t>
    </dgm:pt>
    <dgm:pt modelId="{D7823CE0-BFF0-4C16-A306-0B4F5C5CF0B2}" type="pres">
      <dgm:prSet presAssocID="{308C82BA-1BAE-42D7-A0E6-9131DAFDCC1B}" presName="parentText" presStyleLbl="alignNode1" presStyleIdx="0" presStyleCnt="3">
        <dgm:presLayoutVars>
          <dgm:chMax val="1"/>
          <dgm:bulletEnabled val="1"/>
        </dgm:presLayoutVars>
      </dgm:prSet>
      <dgm:spPr/>
      <dgm:t>
        <a:bodyPr/>
        <a:lstStyle/>
        <a:p>
          <a:endParaRPr lang="en-US"/>
        </a:p>
      </dgm:t>
    </dgm:pt>
    <dgm:pt modelId="{2F4F2C37-F722-4E97-B8A9-4C4478752F3A}" type="pres">
      <dgm:prSet presAssocID="{308C82BA-1BAE-42D7-A0E6-9131DAFDCC1B}" presName="descendantText" presStyleLbl="alignAcc1" presStyleIdx="0" presStyleCnt="3">
        <dgm:presLayoutVars>
          <dgm:bulletEnabled val="1"/>
        </dgm:presLayoutVars>
      </dgm:prSet>
      <dgm:spPr/>
      <dgm:t>
        <a:bodyPr/>
        <a:lstStyle/>
        <a:p>
          <a:endParaRPr lang="en-US"/>
        </a:p>
      </dgm:t>
    </dgm:pt>
    <dgm:pt modelId="{A0DF1785-E269-4156-956B-9979EE09A229}" type="pres">
      <dgm:prSet presAssocID="{37405B3A-CC58-4A7D-9864-9B5C9796DFEA}" presName="sp" presStyleCnt="0"/>
      <dgm:spPr/>
      <dgm:t>
        <a:bodyPr/>
        <a:lstStyle/>
        <a:p>
          <a:endParaRPr lang="en-US"/>
        </a:p>
      </dgm:t>
    </dgm:pt>
    <dgm:pt modelId="{154737FE-E81B-4533-B090-CE94007DC9F2}" type="pres">
      <dgm:prSet presAssocID="{D2523042-EC18-41F8-9F60-502EA4CA6CDF}" presName="composite" presStyleCnt="0"/>
      <dgm:spPr/>
      <dgm:t>
        <a:bodyPr/>
        <a:lstStyle/>
        <a:p>
          <a:endParaRPr lang="en-US"/>
        </a:p>
      </dgm:t>
    </dgm:pt>
    <dgm:pt modelId="{325DA5A6-9696-4736-ABD8-F908CDD74384}" type="pres">
      <dgm:prSet presAssocID="{D2523042-EC18-41F8-9F60-502EA4CA6CDF}" presName="parentText" presStyleLbl="alignNode1" presStyleIdx="1" presStyleCnt="3">
        <dgm:presLayoutVars>
          <dgm:chMax val="1"/>
          <dgm:bulletEnabled val="1"/>
        </dgm:presLayoutVars>
      </dgm:prSet>
      <dgm:spPr/>
      <dgm:t>
        <a:bodyPr/>
        <a:lstStyle/>
        <a:p>
          <a:endParaRPr lang="en-US"/>
        </a:p>
      </dgm:t>
    </dgm:pt>
    <dgm:pt modelId="{B2DF9906-AA37-40CC-87B4-B15B799C5FA8}" type="pres">
      <dgm:prSet presAssocID="{D2523042-EC18-41F8-9F60-502EA4CA6CDF}" presName="descendantText" presStyleLbl="alignAcc1" presStyleIdx="1" presStyleCnt="3">
        <dgm:presLayoutVars>
          <dgm:bulletEnabled val="1"/>
        </dgm:presLayoutVars>
      </dgm:prSet>
      <dgm:spPr/>
      <dgm:t>
        <a:bodyPr/>
        <a:lstStyle/>
        <a:p>
          <a:endParaRPr lang="en-US"/>
        </a:p>
      </dgm:t>
    </dgm:pt>
    <dgm:pt modelId="{EC1E164F-5C6E-499E-8DDB-8B437B0D2411}" type="pres">
      <dgm:prSet presAssocID="{816BABE3-432D-4D38-A652-B3A8CC79F3CA}" presName="sp" presStyleCnt="0"/>
      <dgm:spPr/>
      <dgm:t>
        <a:bodyPr/>
        <a:lstStyle/>
        <a:p>
          <a:endParaRPr lang="en-US"/>
        </a:p>
      </dgm:t>
    </dgm:pt>
    <dgm:pt modelId="{DF20352B-6B35-447F-9685-A4FF5B9F27D7}" type="pres">
      <dgm:prSet presAssocID="{2D36E7C8-E515-4A78-91D2-3BE820F00E37}" presName="composite" presStyleCnt="0"/>
      <dgm:spPr/>
      <dgm:t>
        <a:bodyPr/>
        <a:lstStyle/>
        <a:p>
          <a:endParaRPr lang="en-US"/>
        </a:p>
      </dgm:t>
    </dgm:pt>
    <dgm:pt modelId="{F8C5125D-3639-43DF-A1F1-039CF9790894}" type="pres">
      <dgm:prSet presAssocID="{2D36E7C8-E515-4A78-91D2-3BE820F00E37}" presName="parentText" presStyleLbl="alignNode1" presStyleIdx="2" presStyleCnt="3">
        <dgm:presLayoutVars>
          <dgm:chMax val="1"/>
          <dgm:bulletEnabled val="1"/>
        </dgm:presLayoutVars>
      </dgm:prSet>
      <dgm:spPr/>
      <dgm:t>
        <a:bodyPr/>
        <a:lstStyle/>
        <a:p>
          <a:endParaRPr lang="en-US"/>
        </a:p>
      </dgm:t>
    </dgm:pt>
    <dgm:pt modelId="{7CF13D36-E319-4FD9-8544-5ACEC3707D69}" type="pres">
      <dgm:prSet presAssocID="{2D36E7C8-E515-4A78-91D2-3BE820F00E37}" presName="descendantText" presStyleLbl="alignAcc1" presStyleIdx="2" presStyleCnt="3" custScaleY="123773">
        <dgm:presLayoutVars>
          <dgm:bulletEnabled val="1"/>
        </dgm:presLayoutVars>
      </dgm:prSet>
      <dgm:spPr/>
      <dgm:t>
        <a:bodyPr/>
        <a:lstStyle/>
        <a:p>
          <a:endParaRPr lang="en-US"/>
        </a:p>
      </dgm:t>
    </dgm:pt>
  </dgm:ptLst>
  <dgm:cxnLst>
    <dgm:cxn modelId="{4609A2FA-433C-4499-8BFD-3FBD4324D4FC}" srcId="{85D1EA51-3D29-4044-B7A2-045BDC092EFC}" destId="{2D36E7C8-E515-4A78-91D2-3BE820F00E37}" srcOrd="2" destOrd="0" parTransId="{9AE33D7B-8345-4C9E-9D05-A1CBFFA769B2}" sibTransId="{29E43A25-350F-459A-9EA9-C6D6B8A3A06D}"/>
    <dgm:cxn modelId="{5DE19466-5A27-4415-9465-4F530B198645}" type="presOf" srcId="{67E820C8-F5D0-48F4-AB77-6F22AA51C914}" destId="{B2DF9906-AA37-40CC-87B4-B15B799C5FA8}" srcOrd="0" destOrd="0" presId="urn:microsoft.com/office/officeart/2005/8/layout/chevron2"/>
    <dgm:cxn modelId="{3D17C746-D2B7-45A8-891E-A4F86559A32F}" srcId="{308C82BA-1BAE-42D7-A0E6-9131DAFDCC1B}" destId="{CCB91EB3-D4CB-4735-89A9-E20A0D2CE3C6}" srcOrd="0" destOrd="0" parTransId="{180DFF2E-085F-46BA-A70D-7697AE574FB6}" sibTransId="{314A570D-AF10-430E-B946-5B1D3EA0ED64}"/>
    <dgm:cxn modelId="{C6926D6D-EB53-43E5-B372-6BC223F0FF51}" srcId="{85D1EA51-3D29-4044-B7A2-045BDC092EFC}" destId="{308C82BA-1BAE-42D7-A0E6-9131DAFDCC1B}" srcOrd="0" destOrd="0" parTransId="{DA136535-D857-43EB-B35A-82E6F0F0E7F4}" sibTransId="{37405B3A-CC58-4A7D-9864-9B5C9796DFEA}"/>
    <dgm:cxn modelId="{61AEB1E6-DEA8-4C21-9802-7A130ED8E103}" type="presOf" srcId="{85D1EA51-3D29-4044-B7A2-045BDC092EFC}" destId="{B4D59E81-18CF-4AE0-A128-F94066D35594}" srcOrd="0" destOrd="0" presId="urn:microsoft.com/office/officeart/2005/8/layout/chevron2"/>
    <dgm:cxn modelId="{36683504-9024-4AFD-97CE-7277289E2442}" type="presOf" srcId="{AA514ED1-E316-46FB-9659-280627C9A5AD}" destId="{7CF13D36-E319-4FD9-8544-5ACEC3707D69}" srcOrd="0" destOrd="0" presId="urn:microsoft.com/office/officeart/2005/8/layout/chevron2"/>
    <dgm:cxn modelId="{FFBEDFF0-D3BC-42AB-A75C-A0514C6A4F41}" type="presOf" srcId="{2D36E7C8-E515-4A78-91D2-3BE820F00E37}" destId="{F8C5125D-3639-43DF-A1F1-039CF9790894}" srcOrd="0" destOrd="0" presId="urn:microsoft.com/office/officeart/2005/8/layout/chevron2"/>
    <dgm:cxn modelId="{268524FB-C80D-49CD-ACC2-8DA4C042C294}" type="presOf" srcId="{D2523042-EC18-41F8-9F60-502EA4CA6CDF}" destId="{325DA5A6-9696-4736-ABD8-F908CDD74384}" srcOrd="0" destOrd="0" presId="urn:microsoft.com/office/officeart/2005/8/layout/chevron2"/>
    <dgm:cxn modelId="{A5C70B09-8B31-4AA8-8BF1-B1C2DF2F6C00}" srcId="{D2523042-EC18-41F8-9F60-502EA4CA6CDF}" destId="{67E820C8-F5D0-48F4-AB77-6F22AA51C914}" srcOrd="0" destOrd="0" parTransId="{F5FA7127-593F-47B9-A3C3-40371C256019}" sibTransId="{94BE8FC4-AC2E-4620-B272-72FBDE5C75D2}"/>
    <dgm:cxn modelId="{EE11178F-1DFB-4AC3-A89A-B5EF25DDA6E8}" srcId="{2D36E7C8-E515-4A78-91D2-3BE820F00E37}" destId="{AA514ED1-E316-46FB-9659-280627C9A5AD}" srcOrd="0" destOrd="0" parTransId="{F8C05E16-A6C9-4335-9D34-FDBD5C378467}" sibTransId="{9C875234-6E02-443A-98CD-5A27DE81D0AA}"/>
    <dgm:cxn modelId="{D71F9723-EDBA-4018-9761-625302643689}" type="presOf" srcId="{CCB91EB3-D4CB-4735-89A9-E20A0D2CE3C6}" destId="{2F4F2C37-F722-4E97-B8A9-4C4478752F3A}" srcOrd="0" destOrd="0" presId="urn:microsoft.com/office/officeart/2005/8/layout/chevron2"/>
    <dgm:cxn modelId="{3A585C9B-EA54-4314-9BDC-B14EF1698939}" srcId="{85D1EA51-3D29-4044-B7A2-045BDC092EFC}" destId="{D2523042-EC18-41F8-9F60-502EA4CA6CDF}" srcOrd="1" destOrd="0" parTransId="{15517B56-3C73-42DF-8CE3-9809CF6B7643}" sibTransId="{816BABE3-432D-4D38-A652-B3A8CC79F3CA}"/>
    <dgm:cxn modelId="{32D0E266-0A2B-46F9-96A8-F985569413AB}" type="presOf" srcId="{308C82BA-1BAE-42D7-A0E6-9131DAFDCC1B}" destId="{D7823CE0-BFF0-4C16-A306-0B4F5C5CF0B2}" srcOrd="0" destOrd="0" presId="urn:microsoft.com/office/officeart/2005/8/layout/chevron2"/>
    <dgm:cxn modelId="{5FBD7C50-CC05-4643-A2E4-50302C7934EE}" type="presParOf" srcId="{B4D59E81-18CF-4AE0-A128-F94066D35594}" destId="{4F724664-657F-4D1D-B820-770DFD26DD40}" srcOrd="0" destOrd="0" presId="urn:microsoft.com/office/officeart/2005/8/layout/chevron2"/>
    <dgm:cxn modelId="{D2AD0556-569B-4471-95DD-CE08BBBF2AFB}" type="presParOf" srcId="{4F724664-657F-4D1D-B820-770DFD26DD40}" destId="{D7823CE0-BFF0-4C16-A306-0B4F5C5CF0B2}" srcOrd="0" destOrd="0" presId="urn:microsoft.com/office/officeart/2005/8/layout/chevron2"/>
    <dgm:cxn modelId="{95792D59-220C-4358-A365-E1260A933ABC}" type="presParOf" srcId="{4F724664-657F-4D1D-B820-770DFD26DD40}" destId="{2F4F2C37-F722-4E97-B8A9-4C4478752F3A}" srcOrd="1" destOrd="0" presId="urn:microsoft.com/office/officeart/2005/8/layout/chevron2"/>
    <dgm:cxn modelId="{6BED7134-4891-4A57-9C6A-92D8666771C1}" type="presParOf" srcId="{B4D59E81-18CF-4AE0-A128-F94066D35594}" destId="{A0DF1785-E269-4156-956B-9979EE09A229}" srcOrd="1" destOrd="0" presId="urn:microsoft.com/office/officeart/2005/8/layout/chevron2"/>
    <dgm:cxn modelId="{CE50D886-6898-44BF-9A25-87A886B431BA}" type="presParOf" srcId="{B4D59E81-18CF-4AE0-A128-F94066D35594}" destId="{154737FE-E81B-4533-B090-CE94007DC9F2}" srcOrd="2" destOrd="0" presId="urn:microsoft.com/office/officeart/2005/8/layout/chevron2"/>
    <dgm:cxn modelId="{954239A7-4B83-48FA-A75E-36E2DB91EFBC}" type="presParOf" srcId="{154737FE-E81B-4533-B090-CE94007DC9F2}" destId="{325DA5A6-9696-4736-ABD8-F908CDD74384}" srcOrd="0" destOrd="0" presId="urn:microsoft.com/office/officeart/2005/8/layout/chevron2"/>
    <dgm:cxn modelId="{E97C8FB8-39A5-4F7F-8FFE-8D2DE538102A}" type="presParOf" srcId="{154737FE-E81B-4533-B090-CE94007DC9F2}" destId="{B2DF9906-AA37-40CC-87B4-B15B799C5FA8}" srcOrd="1" destOrd="0" presId="urn:microsoft.com/office/officeart/2005/8/layout/chevron2"/>
    <dgm:cxn modelId="{B3E09E3D-8C7E-4E89-8414-32A006AE36CA}" type="presParOf" srcId="{B4D59E81-18CF-4AE0-A128-F94066D35594}" destId="{EC1E164F-5C6E-499E-8DDB-8B437B0D2411}" srcOrd="3" destOrd="0" presId="urn:microsoft.com/office/officeart/2005/8/layout/chevron2"/>
    <dgm:cxn modelId="{343FA11A-856E-4849-AF56-81B98CFBAF3E}" type="presParOf" srcId="{B4D59E81-18CF-4AE0-A128-F94066D35594}" destId="{DF20352B-6B35-447F-9685-A4FF5B9F27D7}" srcOrd="4" destOrd="0" presId="urn:microsoft.com/office/officeart/2005/8/layout/chevron2"/>
    <dgm:cxn modelId="{7152744B-6C06-45DB-821B-037A9A56B6C7}" type="presParOf" srcId="{DF20352B-6B35-447F-9685-A4FF5B9F27D7}" destId="{F8C5125D-3639-43DF-A1F1-039CF9790894}" srcOrd="0" destOrd="0" presId="urn:microsoft.com/office/officeart/2005/8/layout/chevron2"/>
    <dgm:cxn modelId="{C0EF4F67-5DC4-40EB-9D84-D977AA6B4D4F}" type="presParOf" srcId="{DF20352B-6B35-447F-9685-A4FF5B9F27D7}" destId="{7CF13D36-E319-4FD9-8544-5ACEC3707D6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7F3808-01D3-4AE9-B11C-B94445FA03E1}"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7FEFCEDA-0DDC-4A96-BFE0-17018A898DC4}">
      <dgm:prSet custT="1"/>
      <dgm:spPr/>
      <dgm:t>
        <a:bodyPr/>
        <a:lstStyle/>
        <a:p>
          <a:pPr rtl="0"/>
          <a:r>
            <a:rPr lang="en-US" sz="3200" dirty="0" smtClean="0">
              <a:latin typeface="+mj-lt"/>
            </a:rPr>
            <a:t>Realized:</a:t>
          </a:r>
          <a:endParaRPr lang="en-US" sz="3200" dirty="0">
            <a:latin typeface="+mj-lt"/>
          </a:endParaRPr>
        </a:p>
      </dgm:t>
    </dgm:pt>
    <dgm:pt modelId="{6F312E17-BD5F-4F02-A63A-8D015DEF44C0}" type="parTrans" cxnId="{DF76F2DD-232F-44A2-AB9F-3CAFD2121DEF}">
      <dgm:prSet/>
      <dgm:spPr/>
      <dgm:t>
        <a:bodyPr/>
        <a:lstStyle/>
        <a:p>
          <a:endParaRPr lang="en-US"/>
        </a:p>
      </dgm:t>
    </dgm:pt>
    <dgm:pt modelId="{110901F5-8859-4C1A-AECC-5A388AB5EA58}" type="sibTrans" cxnId="{DF76F2DD-232F-44A2-AB9F-3CAFD2121DEF}">
      <dgm:prSet/>
      <dgm:spPr/>
      <dgm:t>
        <a:bodyPr/>
        <a:lstStyle/>
        <a:p>
          <a:endParaRPr lang="en-US"/>
        </a:p>
      </dgm:t>
    </dgm:pt>
    <dgm:pt modelId="{0BD8E331-11D6-439F-A090-58D85BCD7923}">
      <dgm:prSet custT="1"/>
      <dgm:spPr/>
      <dgm:t>
        <a:bodyPr/>
        <a:lstStyle/>
        <a:p>
          <a:pPr rtl="0"/>
          <a:r>
            <a:rPr lang="en-US" sz="2800" dirty="0" smtClean="0"/>
            <a:t>Accomplished, reached, or completed</a:t>
          </a:r>
          <a:endParaRPr lang="en-US" sz="2800" dirty="0"/>
        </a:p>
      </dgm:t>
    </dgm:pt>
    <dgm:pt modelId="{5963C11A-B1AA-4587-94CE-954266F60B2F}" type="parTrans" cxnId="{3A7D6BD4-9743-4D30-A41B-E41936E58296}">
      <dgm:prSet/>
      <dgm:spPr/>
      <dgm:t>
        <a:bodyPr/>
        <a:lstStyle/>
        <a:p>
          <a:endParaRPr lang="en-US"/>
        </a:p>
      </dgm:t>
    </dgm:pt>
    <dgm:pt modelId="{3A3F6C4F-1267-46B9-91E1-70B62E46F752}" type="sibTrans" cxnId="{3A7D6BD4-9743-4D30-A41B-E41936E58296}">
      <dgm:prSet/>
      <dgm:spPr/>
      <dgm:t>
        <a:bodyPr/>
        <a:lstStyle/>
        <a:p>
          <a:endParaRPr lang="en-US"/>
        </a:p>
      </dgm:t>
    </dgm:pt>
    <dgm:pt modelId="{7E700D70-A461-45B4-A0F6-ACF062B886AC}">
      <dgm:prSet custT="1"/>
      <dgm:spPr/>
      <dgm:t>
        <a:bodyPr/>
        <a:lstStyle/>
        <a:p>
          <a:pPr rtl="0"/>
          <a:r>
            <a:rPr lang="en-US" sz="3200" dirty="0" smtClean="0">
              <a:latin typeface="+mj-lt"/>
            </a:rPr>
            <a:t>Eschatology:</a:t>
          </a:r>
          <a:endParaRPr lang="en-US" sz="3200" dirty="0">
            <a:latin typeface="+mj-lt"/>
          </a:endParaRPr>
        </a:p>
      </dgm:t>
    </dgm:pt>
    <dgm:pt modelId="{11B38565-A9AF-4055-B37C-3567007342D9}" type="parTrans" cxnId="{101D9464-8F49-45EA-91E6-4429152C8571}">
      <dgm:prSet/>
      <dgm:spPr/>
      <dgm:t>
        <a:bodyPr/>
        <a:lstStyle/>
        <a:p>
          <a:endParaRPr lang="en-US"/>
        </a:p>
      </dgm:t>
    </dgm:pt>
    <dgm:pt modelId="{6858A4CD-B7A3-44C9-AEF2-242C299E20AE}" type="sibTrans" cxnId="{101D9464-8F49-45EA-91E6-4429152C8571}">
      <dgm:prSet/>
      <dgm:spPr/>
      <dgm:t>
        <a:bodyPr/>
        <a:lstStyle/>
        <a:p>
          <a:endParaRPr lang="en-US"/>
        </a:p>
      </dgm:t>
    </dgm:pt>
    <dgm:pt modelId="{474641D6-836E-4CED-BF44-23B410F1186A}">
      <dgm:prSet custT="1"/>
      <dgm:spPr/>
      <dgm:t>
        <a:bodyPr/>
        <a:lstStyle/>
        <a:p>
          <a:pPr rtl="0"/>
          <a:r>
            <a:rPr lang="en-US" sz="2800" dirty="0" smtClean="0"/>
            <a:t>The study of last things</a:t>
          </a:r>
          <a:endParaRPr lang="en-US" sz="2800" dirty="0"/>
        </a:p>
      </dgm:t>
    </dgm:pt>
    <dgm:pt modelId="{2B15E347-A158-4E87-BDBA-85002097662B}" type="parTrans" cxnId="{E87211E2-7486-4B1E-9AF4-3D4E019A2DB8}">
      <dgm:prSet/>
      <dgm:spPr/>
      <dgm:t>
        <a:bodyPr/>
        <a:lstStyle/>
        <a:p>
          <a:endParaRPr lang="en-US"/>
        </a:p>
      </dgm:t>
    </dgm:pt>
    <dgm:pt modelId="{68F81704-9BB8-4529-B3EC-7C312F4249F3}" type="sibTrans" cxnId="{E87211E2-7486-4B1E-9AF4-3D4E019A2DB8}">
      <dgm:prSet/>
      <dgm:spPr/>
      <dgm:t>
        <a:bodyPr/>
        <a:lstStyle/>
        <a:p>
          <a:endParaRPr lang="en-US"/>
        </a:p>
      </dgm:t>
    </dgm:pt>
    <dgm:pt modelId="{6D9516A9-AAD4-42E0-953D-E416EF1D013F}">
      <dgm:prSet custT="1"/>
      <dgm:spPr/>
      <dgm:t>
        <a:bodyPr/>
        <a:lstStyle/>
        <a:p>
          <a:pPr rtl="0"/>
          <a:r>
            <a:rPr lang="en-US" sz="3200" dirty="0" smtClean="0">
              <a:latin typeface="+mj-lt"/>
            </a:rPr>
            <a:t>Realized Eschatology:</a:t>
          </a:r>
          <a:endParaRPr lang="en-US" sz="3200" dirty="0">
            <a:latin typeface="+mj-lt"/>
          </a:endParaRPr>
        </a:p>
      </dgm:t>
    </dgm:pt>
    <dgm:pt modelId="{BDFF44A3-17A1-47C0-83BD-6B7973140D46}" type="parTrans" cxnId="{D4696412-4010-4758-9691-C364C976B0B4}">
      <dgm:prSet/>
      <dgm:spPr/>
      <dgm:t>
        <a:bodyPr/>
        <a:lstStyle/>
        <a:p>
          <a:endParaRPr lang="en-US"/>
        </a:p>
      </dgm:t>
    </dgm:pt>
    <dgm:pt modelId="{CEA0A025-F741-4203-86DE-0E29CCDF8FA6}" type="sibTrans" cxnId="{D4696412-4010-4758-9691-C364C976B0B4}">
      <dgm:prSet/>
      <dgm:spPr/>
      <dgm:t>
        <a:bodyPr/>
        <a:lstStyle/>
        <a:p>
          <a:endParaRPr lang="en-US"/>
        </a:p>
      </dgm:t>
    </dgm:pt>
    <dgm:pt modelId="{A6D32079-B85B-42EF-AEF9-E4AB2C6D7E61}">
      <dgm:prSet custT="1"/>
      <dgm:spPr/>
      <dgm:t>
        <a:bodyPr/>
        <a:lstStyle/>
        <a:p>
          <a:pPr rtl="0"/>
          <a:r>
            <a:rPr lang="en-US" sz="2800" dirty="0" smtClean="0"/>
            <a:t>The doctrine that end times and last things have been reached or accomplished</a:t>
          </a:r>
          <a:endParaRPr lang="en-US" sz="2800" dirty="0"/>
        </a:p>
      </dgm:t>
    </dgm:pt>
    <dgm:pt modelId="{ED095455-6ED4-4130-A41B-84BB58A76470}" type="parTrans" cxnId="{D4A5BC19-622B-4642-ACA3-4655D35DDF9C}">
      <dgm:prSet/>
      <dgm:spPr/>
      <dgm:t>
        <a:bodyPr/>
        <a:lstStyle/>
        <a:p>
          <a:endParaRPr lang="en-US"/>
        </a:p>
      </dgm:t>
    </dgm:pt>
    <dgm:pt modelId="{7E732C7C-DF43-4548-990D-C5CFFDA2355E}" type="sibTrans" cxnId="{D4A5BC19-622B-4642-ACA3-4655D35DDF9C}">
      <dgm:prSet/>
      <dgm:spPr/>
      <dgm:t>
        <a:bodyPr/>
        <a:lstStyle/>
        <a:p>
          <a:endParaRPr lang="en-US"/>
        </a:p>
      </dgm:t>
    </dgm:pt>
    <dgm:pt modelId="{A44DF266-5BDE-4E6C-A261-21B052E4008D}" type="pres">
      <dgm:prSet presAssocID="{447F3808-01D3-4AE9-B11C-B94445FA03E1}" presName="linear" presStyleCnt="0">
        <dgm:presLayoutVars>
          <dgm:dir/>
          <dgm:animLvl val="lvl"/>
          <dgm:resizeHandles val="exact"/>
        </dgm:presLayoutVars>
      </dgm:prSet>
      <dgm:spPr/>
      <dgm:t>
        <a:bodyPr/>
        <a:lstStyle/>
        <a:p>
          <a:endParaRPr lang="en-US"/>
        </a:p>
      </dgm:t>
    </dgm:pt>
    <dgm:pt modelId="{4A02AA63-42D2-47B1-AE18-AFAD1071D79B}" type="pres">
      <dgm:prSet presAssocID="{7FEFCEDA-0DDC-4A96-BFE0-17018A898DC4}" presName="parentLin" presStyleCnt="0"/>
      <dgm:spPr/>
    </dgm:pt>
    <dgm:pt modelId="{05AF460D-C862-4C8C-BB99-8CA74EA9F08C}" type="pres">
      <dgm:prSet presAssocID="{7FEFCEDA-0DDC-4A96-BFE0-17018A898DC4}" presName="parentLeftMargin" presStyleLbl="node1" presStyleIdx="0" presStyleCnt="3"/>
      <dgm:spPr/>
      <dgm:t>
        <a:bodyPr/>
        <a:lstStyle/>
        <a:p>
          <a:endParaRPr lang="en-US"/>
        </a:p>
      </dgm:t>
    </dgm:pt>
    <dgm:pt modelId="{E4E08FF0-0055-45B8-80A1-23FDA855D06F}" type="pres">
      <dgm:prSet presAssocID="{7FEFCEDA-0DDC-4A96-BFE0-17018A898DC4}" presName="parentText" presStyleLbl="node1" presStyleIdx="0" presStyleCnt="3">
        <dgm:presLayoutVars>
          <dgm:chMax val="0"/>
          <dgm:bulletEnabled val="1"/>
        </dgm:presLayoutVars>
      </dgm:prSet>
      <dgm:spPr/>
      <dgm:t>
        <a:bodyPr/>
        <a:lstStyle/>
        <a:p>
          <a:endParaRPr lang="en-US"/>
        </a:p>
      </dgm:t>
    </dgm:pt>
    <dgm:pt modelId="{E38F891F-E571-4ACE-849F-E74DB5ABF5FD}" type="pres">
      <dgm:prSet presAssocID="{7FEFCEDA-0DDC-4A96-BFE0-17018A898DC4}" presName="negativeSpace" presStyleCnt="0"/>
      <dgm:spPr/>
    </dgm:pt>
    <dgm:pt modelId="{E82AD27F-B170-4210-9B93-1E19F7B24E86}" type="pres">
      <dgm:prSet presAssocID="{7FEFCEDA-0DDC-4A96-BFE0-17018A898DC4}" presName="childText" presStyleLbl="conFgAcc1" presStyleIdx="0" presStyleCnt="3">
        <dgm:presLayoutVars>
          <dgm:bulletEnabled val="1"/>
        </dgm:presLayoutVars>
      </dgm:prSet>
      <dgm:spPr/>
      <dgm:t>
        <a:bodyPr/>
        <a:lstStyle/>
        <a:p>
          <a:endParaRPr lang="en-US"/>
        </a:p>
      </dgm:t>
    </dgm:pt>
    <dgm:pt modelId="{44DE7910-371A-469F-9187-0F29AD951677}" type="pres">
      <dgm:prSet presAssocID="{110901F5-8859-4C1A-AECC-5A388AB5EA58}" presName="spaceBetweenRectangles" presStyleCnt="0"/>
      <dgm:spPr/>
    </dgm:pt>
    <dgm:pt modelId="{C3476064-8D19-4D09-A4EC-AD55317473B6}" type="pres">
      <dgm:prSet presAssocID="{7E700D70-A461-45B4-A0F6-ACF062B886AC}" presName="parentLin" presStyleCnt="0"/>
      <dgm:spPr/>
    </dgm:pt>
    <dgm:pt modelId="{D16F5DEB-6BA7-4FA8-83DD-FC306074AAA6}" type="pres">
      <dgm:prSet presAssocID="{7E700D70-A461-45B4-A0F6-ACF062B886AC}" presName="parentLeftMargin" presStyleLbl="node1" presStyleIdx="0" presStyleCnt="3"/>
      <dgm:spPr/>
      <dgm:t>
        <a:bodyPr/>
        <a:lstStyle/>
        <a:p>
          <a:endParaRPr lang="en-US"/>
        </a:p>
      </dgm:t>
    </dgm:pt>
    <dgm:pt modelId="{41B64C59-24F7-4DDB-8F41-CA601E3A0FEC}" type="pres">
      <dgm:prSet presAssocID="{7E700D70-A461-45B4-A0F6-ACF062B886AC}" presName="parentText" presStyleLbl="node1" presStyleIdx="1" presStyleCnt="3">
        <dgm:presLayoutVars>
          <dgm:chMax val="0"/>
          <dgm:bulletEnabled val="1"/>
        </dgm:presLayoutVars>
      </dgm:prSet>
      <dgm:spPr/>
      <dgm:t>
        <a:bodyPr/>
        <a:lstStyle/>
        <a:p>
          <a:endParaRPr lang="en-US"/>
        </a:p>
      </dgm:t>
    </dgm:pt>
    <dgm:pt modelId="{01BE59DB-2189-4276-9EC5-CE3EC9075AD6}" type="pres">
      <dgm:prSet presAssocID="{7E700D70-A461-45B4-A0F6-ACF062B886AC}" presName="negativeSpace" presStyleCnt="0"/>
      <dgm:spPr/>
    </dgm:pt>
    <dgm:pt modelId="{34E84B2F-FF9A-4105-9E48-F94F77446EBB}" type="pres">
      <dgm:prSet presAssocID="{7E700D70-A461-45B4-A0F6-ACF062B886AC}" presName="childText" presStyleLbl="conFgAcc1" presStyleIdx="1" presStyleCnt="3">
        <dgm:presLayoutVars>
          <dgm:bulletEnabled val="1"/>
        </dgm:presLayoutVars>
      </dgm:prSet>
      <dgm:spPr/>
      <dgm:t>
        <a:bodyPr/>
        <a:lstStyle/>
        <a:p>
          <a:endParaRPr lang="en-US"/>
        </a:p>
      </dgm:t>
    </dgm:pt>
    <dgm:pt modelId="{6EBBA96C-18FA-48FA-B2DD-06D021A0C420}" type="pres">
      <dgm:prSet presAssocID="{6858A4CD-B7A3-44C9-AEF2-242C299E20AE}" presName="spaceBetweenRectangles" presStyleCnt="0"/>
      <dgm:spPr/>
    </dgm:pt>
    <dgm:pt modelId="{D539CB4A-3FB3-4EEE-B163-8608F37C3FDD}" type="pres">
      <dgm:prSet presAssocID="{6D9516A9-AAD4-42E0-953D-E416EF1D013F}" presName="parentLin" presStyleCnt="0"/>
      <dgm:spPr/>
    </dgm:pt>
    <dgm:pt modelId="{6E541CB9-B9C5-4028-B278-009AD982AC68}" type="pres">
      <dgm:prSet presAssocID="{6D9516A9-AAD4-42E0-953D-E416EF1D013F}" presName="parentLeftMargin" presStyleLbl="node1" presStyleIdx="1" presStyleCnt="3"/>
      <dgm:spPr/>
      <dgm:t>
        <a:bodyPr/>
        <a:lstStyle/>
        <a:p>
          <a:endParaRPr lang="en-US"/>
        </a:p>
      </dgm:t>
    </dgm:pt>
    <dgm:pt modelId="{DEF9A3F3-3C0D-4E0D-BEC4-AC203156F191}" type="pres">
      <dgm:prSet presAssocID="{6D9516A9-AAD4-42E0-953D-E416EF1D013F}" presName="parentText" presStyleLbl="node1" presStyleIdx="2" presStyleCnt="3">
        <dgm:presLayoutVars>
          <dgm:chMax val="0"/>
          <dgm:bulletEnabled val="1"/>
        </dgm:presLayoutVars>
      </dgm:prSet>
      <dgm:spPr/>
      <dgm:t>
        <a:bodyPr/>
        <a:lstStyle/>
        <a:p>
          <a:endParaRPr lang="en-US"/>
        </a:p>
      </dgm:t>
    </dgm:pt>
    <dgm:pt modelId="{DE6470D2-DD14-4E51-B5A9-0B299088F83C}" type="pres">
      <dgm:prSet presAssocID="{6D9516A9-AAD4-42E0-953D-E416EF1D013F}" presName="negativeSpace" presStyleCnt="0"/>
      <dgm:spPr/>
    </dgm:pt>
    <dgm:pt modelId="{EB889F2C-45AC-4AB3-BFEB-77794AC02FFE}" type="pres">
      <dgm:prSet presAssocID="{6D9516A9-AAD4-42E0-953D-E416EF1D013F}" presName="childText" presStyleLbl="conFgAcc1" presStyleIdx="2" presStyleCnt="3">
        <dgm:presLayoutVars>
          <dgm:bulletEnabled val="1"/>
        </dgm:presLayoutVars>
      </dgm:prSet>
      <dgm:spPr/>
      <dgm:t>
        <a:bodyPr/>
        <a:lstStyle/>
        <a:p>
          <a:endParaRPr lang="en-US"/>
        </a:p>
      </dgm:t>
    </dgm:pt>
  </dgm:ptLst>
  <dgm:cxnLst>
    <dgm:cxn modelId="{35AC14FA-D8C4-4DF4-A2B6-25BE3AC8B5C2}" type="presOf" srcId="{7FEFCEDA-0DDC-4A96-BFE0-17018A898DC4}" destId="{E4E08FF0-0055-45B8-80A1-23FDA855D06F}" srcOrd="1" destOrd="0" presId="urn:microsoft.com/office/officeart/2005/8/layout/list1"/>
    <dgm:cxn modelId="{EEE8D36E-3A8D-425E-B497-E1990F7453FC}" type="presOf" srcId="{7E700D70-A461-45B4-A0F6-ACF062B886AC}" destId="{41B64C59-24F7-4DDB-8F41-CA601E3A0FEC}" srcOrd="1" destOrd="0" presId="urn:microsoft.com/office/officeart/2005/8/layout/list1"/>
    <dgm:cxn modelId="{D4696412-4010-4758-9691-C364C976B0B4}" srcId="{447F3808-01D3-4AE9-B11C-B94445FA03E1}" destId="{6D9516A9-AAD4-42E0-953D-E416EF1D013F}" srcOrd="2" destOrd="0" parTransId="{BDFF44A3-17A1-47C0-83BD-6B7973140D46}" sibTransId="{CEA0A025-F741-4203-86DE-0E29CCDF8FA6}"/>
    <dgm:cxn modelId="{53BFADD2-BCF1-49AA-BB9A-7E557D5DFBF3}" type="presOf" srcId="{0BD8E331-11D6-439F-A090-58D85BCD7923}" destId="{E82AD27F-B170-4210-9B93-1E19F7B24E86}" srcOrd="0" destOrd="0" presId="urn:microsoft.com/office/officeart/2005/8/layout/list1"/>
    <dgm:cxn modelId="{101D9464-8F49-45EA-91E6-4429152C8571}" srcId="{447F3808-01D3-4AE9-B11C-B94445FA03E1}" destId="{7E700D70-A461-45B4-A0F6-ACF062B886AC}" srcOrd="1" destOrd="0" parTransId="{11B38565-A9AF-4055-B37C-3567007342D9}" sibTransId="{6858A4CD-B7A3-44C9-AEF2-242C299E20AE}"/>
    <dgm:cxn modelId="{BBE06BB8-E82B-4CF1-9F26-8FA7C5B07F2E}" type="presOf" srcId="{A6D32079-B85B-42EF-AEF9-E4AB2C6D7E61}" destId="{EB889F2C-45AC-4AB3-BFEB-77794AC02FFE}" srcOrd="0" destOrd="0" presId="urn:microsoft.com/office/officeart/2005/8/layout/list1"/>
    <dgm:cxn modelId="{DF76F2DD-232F-44A2-AB9F-3CAFD2121DEF}" srcId="{447F3808-01D3-4AE9-B11C-B94445FA03E1}" destId="{7FEFCEDA-0DDC-4A96-BFE0-17018A898DC4}" srcOrd="0" destOrd="0" parTransId="{6F312E17-BD5F-4F02-A63A-8D015DEF44C0}" sibTransId="{110901F5-8859-4C1A-AECC-5A388AB5EA58}"/>
    <dgm:cxn modelId="{D87A446A-677F-49D6-9939-1AF7DFE37C5D}" type="presOf" srcId="{6D9516A9-AAD4-42E0-953D-E416EF1D013F}" destId="{DEF9A3F3-3C0D-4E0D-BEC4-AC203156F191}" srcOrd="1" destOrd="0" presId="urn:microsoft.com/office/officeart/2005/8/layout/list1"/>
    <dgm:cxn modelId="{6AACA37E-E699-4E65-8FE7-EF756D320BE8}" type="presOf" srcId="{474641D6-836E-4CED-BF44-23B410F1186A}" destId="{34E84B2F-FF9A-4105-9E48-F94F77446EBB}" srcOrd="0" destOrd="0" presId="urn:microsoft.com/office/officeart/2005/8/layout/list1"/>
    <dgm:cxn modelId="{2BD51EB6-A812-4199-B930-C9774A32E08E}" type="presOf" srcId="{6D9516A9-AAD4-42E0-953D-E416EF1D013F}" destId="{6E541CB9-B9C5-4028-B278-009AD982AC68}" srcOrd="0" destOrd="0" presId="urn:microsoft.com/office/officeart/2005/8/layout/list1"/>
    <dgm:cxn modelId="{D4A5BC19-622B-4642-ACA3-4655D35DDF9C}" srcId="{6D9516A9-AAD4-42E0-953D-E416EF1D013F}" destId="{A6D32079-B85B-42EF-AEF9-E4AB2C6D7E61}" srcOrd="0" destOrd="0" parTransId="{ED095455-6ED4-4130-A41B-84BB58A76470}" sibTransId="{7E732C7C-DF43-4548-990D-C5CFFDA2355E}"/>
    <dgm:cxn modelId="{3A7D6BD4-9743-4D30-A41B-E41936E58296}" srcId="{7FEFCEDA-0DDC-4A96-BFE0-17018A898DC4}" destId="{0BD8E331-11D6-439F-A090-58D85BCD7923}" srcOrd="0" destOrd="0" parTransId="{5963C11A-B1AA-4587-94CE-954266F60B2F}" sibTransId="{3A3F6C4F-1267-46B9-91E1-70B62E46F752}"/>
    <dgm:cxn modelId="{E9EEA016-03A4-4649-B444-563D9A72483F}" type="presOf" srcId="{7E700D70-A461-45B4-A0F6-ACF062B886AC}" destId="{D16F5DEB-6BA7-4FA8-83DD-FC306074AAA6}" srcOrd="0" destOrd="0" presId="urn:microsoft.com/office/officeart/2005/8/layout/list1"/>
    <dgm:cxn modelId="{E87211E2-7486-4B1E-9AF4-3D4E019A2DB8}" srcId="{7E700D70-A461-45B4-A0F6-ACF062B886AC}" destId="{474641D6-836E-4CED-BF44-23B410F1186A}" srcOrd="0" destOrd="0" parTransId="{2B15E347-A158-4E87-BDBA-85002097662B}" sibTransId="{68F81704-9BB8-4529-B3EC-7C312F4249F3}"/>
    <dgm:cxn modelId="{5A9308BC-6CF4-449E-AE87-1652BB8A8316}" type="presOf" srcId="{7FEFCEDA-0DDC-4A96-BFE0-17018A898DC4}" destId="{05AF460D-C862-4C8C-BB99-8CA74EA9F08C}" srcOrd="0" destOrd="0" presId="urn:microsoft.com/office/officeart/2005/8/layout/list1"/>
    <dgm:cxn modelId="{6F0977E5-4203-4991-8A1B-B90DD651C888}" type="presOf" srcId="{447F3808-01D3-4AE9-B11C-B94445FA03E1}" destId="{A44DF266-5BDE-4E6C-A261-21B052E4008D}" srcOrd="0" destOrd="0" presId="urn:microsoft.com/office/officeart/2005/8/layout/list1"/>
    <dgm:cxn modelId="{1C7D2CBC-B979-4352-9B1E-F1F75ED6AC8F}" type="presParOf" srcId="{A44DF266-5BDE-4E6C-A261-21B052E4008D}" destId="{4A02AA63-42D2-47B1-AE18-AFAD1071D79B}" srcOrd="0" destOrd="0" presId="urn:microsoft.com/office/officeart/2005/8/layout/list1"/>
    <dgm:cxn modelId="{A4C93BEC-12DF-4103-9427-8DA09E8FBECA}" type="presParOf" srcId="{4A02AA63-42D2-47B1-AE18-AFAD1071D79B}" destId="{05AF460D-C862-4C8C-BB99-8CA74EA9F08C}" srcOrd="0" destOrd="0" presId="urn:microsoft.com/office/officeart/2005/8/layout/list1"/>
    <dgm:cxn modelId="{B14D6E75-1428-46C1-9EEA-418E494BEC82}" type="presParOf" srcId="{4A02AA63-42D2-47B1-AE18-AFAD1071D79B}" destId="{E4E08FF0-0055-45B8-80A1-23FDA855D06F}" srcOrd="1" destOrd="0" presId="urn:microsoft.com/office/officeart/2005/8/layout/list1"/>
    <dgm:cxn modelId="{BA157A0D-B73D-4C19-B417-319E81FF388B}" type="presParOf" srcId="{A44DF266-5BDE-4E6C-A261-21B052E4008D}" destId="{E38F891F-E571-4ACE-849F-E74DB5ABF5FD}" srcOrd="1" destOrd="0" presId="urn:microsoft.com/office/officeart/2005/8/layout/list1"/>
    <dgm:cxn modelId="{0B49500F-14B9-4203-BACD-649F983AA3FB}" type="presParOf" srcId="{A44DF266-5BDE-4E6C-A261-21B052E4008D}" destId="{E82AD27F-B170-4210-9B93-1E19F7B24E86}" srcOrd="2" destOrd="0" presId="urn:microsoft.com/office/officeart/2005/8/layout/list1"/>
    <dgm:cxn modelId="{675CDFB4-F929-4F0D-9AD0-66BC6D16C44F}" type="presParOf" srcId="{A44DF266-5BDE-4E6C-A261-21B052E4008D}" destId="{44DE7910-371A-469F-9187-0F29AD951677}" srcOrd="3" destOrd="0" presId="urn:microsoft.com/office/officeart/2005/8/layout/list1"/>
    <dgm:cxn modelId="{A3052F78-8A2D-424B-87A9-60DB29B54DC5}" type="presParOf" srcId="{A44DF266-5BDE-4E6C-A261-21B052E4008D}" destId="{C3476064-8D19-4D09-A4EC-AD55317473B6}" srcOrd="4" destOrd="0" presId="urn:microsoft.com/office/officeart/2005/8/layout/list1"/>
    <dgm:cxn modelId="{E9C6CB7E-EE1A-43A9-A521-FA5761B58AD8}" type="presParOf" srcId="{C3476064-8D19-4D09-A4EC-AD55317473B6}" destId="{D16F5DEB-6BA7-4FA8-83DD-FC306074AAA6}" srcOrd="0" destOrd="0" presId="urn:microsoft.com/office/officeart/2005/8/layout/list1"/>
    <dgm:cxn modelId="{4BA081E5-3D27-407C-ABA4-FDB6E354697E}" type="presParOf" srcId="{C3476064-8D19-4D09-A4EC-AD55317473B6}" destId="{41B64C59-24F7-4DDB-8F41-CA601E3A0FEC}" srcOrd="1" destOrd="0" presId="urn:microsoft.com/office/officeart/2005/8/layout/list1"/>
    <dgm:cxn modelId="{E9CFEB7C-95B3-43C3-A803-0ED960191E0E}" type="presParOf" srcId="{A44DF266-5BDE-4E6C-A261-21B052E4008D}" destId="{01BE59DB-2189-4276-9EC5-CE3EC9075AD6}" srcOrd="5" destOrd="0" presId="urn:microsoft.com/office/officeart/2005/8/layout/list1"/>
    <dgm:cxn modelId="{907124D8-42E5-4C63-8CC2-1586E9C36F53}" type="presParOf" srcId="{A44DF266-5BDE-4E6C-A261-21B052E4008D}" destId="{34E84B2F-FF9A-4105-9E48-F94F77446EBB}" srcOrd="6" destOrd="0" presId="urn:microsoft.com/office/officeart/2005/8/layout/list1"/>
    <dgm:cxn modelId="{0FC84CB9-C097-47E9-BEF3-AFAB54F2BB01}" type="presParOf" srcId="{A44DF266-5BDE-4E6C-A261-21B052E4008D}" destId="{6EBBA96C-18FA-48FA-B2DD-06D021A0C420}" srcOrd="7" destOrd="0" presId="urn:microsoft.com/office/officeart/2005/8/layout/list1"/>
    <dgm:cxn modelId="{2C0FE1CA-484F-4688-BB79-85671ECA52D4}" type="presParOf" srcId="{A44DF266-5BDE-4E6C-A261-21B052E4008D}" destId="{D539CB4A-3FB3-4EEE-B163-8608F37C3FDD}" srcOrd="8" destOrd="0" presId="urn:microsoft.com/office/officeart/2005/8/layout/list1"/>
    <dgm:cxn modelId="{D68B75E0-BA70-4192-ACF8-57DCB15831DD}" type="presParOf" srcId="{D539CB4A-3FB3-4EEE-B163-8608F37C3FDD}" destId="{6E541CB9-B9C5-4028-B278-009AD982AC68}" srcOrd="0" destOrd="0" presId="urn:microsoft.com/office/officeart/2005/8/layout/list1"/>
    <dgm:cxn modelId="{B65E5FF2-F370-4237-BADD-0D9AEC978176}" type="presParOf" srcId="{D539CB4A-3FB3-4EEE-B163-8608F37C3FDD}" destId="{DEF9A3F3-3C0D-4E0D-BEC4-AC203156F191}" srcOrd="1" destOrd="0" presId="urn:microsoft.com/office/officeart/2005/8/layout/list1"/>
    <dgm:cxn modelId="{5DBCD602-A5CA-4D64-ABE5-32194282FF42}" type="presParOf" srcId="{A44DF266-5BDE-4E6C-A261-21B052E4008D}" destId="{DE6470D2-DD14-4E51-B5A9-0B299088F83C}" srcOrd="9" destOrd="0" presId="urn:microsoft.com/office/officeart/2005/8/layout/list1"/>
    <dgm:cxn modelId="{70E22EDC-56BB-43F8-9AEF-9DB44560C4C5}" type="presParOf" srcId="{A44DF266-5BDE-4E6C-A261-21B052E4008D}" destId="{EB889F2C-45AC-4AB3-BFEB-77794AC02FF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D9253C-0B6B-40FA-85AF-ECFB59DE35D5}" type="doc">
      <dgm:prSet loTypeId="urn:microsoft.com/office/officeart/2005/8/layout/process4" loCatId="list" qsTypeId="urn:microsoft.com/office/officeart/2005/8/quickstyle/3d2" qsCatId="3D" csTypeId="urn:microsoft.com/office/officeart/2005/8/colors/accent1_2" csCatId="accent1" phldr="1"/>
      <dgm:spPr/>
      <dgm:t>
        <a:bodyPr/>
        <a:lstStyle/>
        <a:p>
          <a:endParaRPr lang="en-US"/>
        </a:p>
      </dgm:t>
    </dgm:pt>
    <dgm:pt modelId="{D4B142CB-EB53-46AD-949F-EB1B870F9CF4}">
      <dgm:prSet custT="1"/>
      <dgm:spPr/>
      <dgm:t>
        <a:bodyPr/>
        <a:lstStyle/>
        <a:p>
          <a:pPr algn="l" rtl="0"/>
          <a:r>
            <a:rPr lang="en-US" sz="3200" dirty="0" smtClean="0">
              <a:latin typeface="+mj-lt"/>
            </a:rPr>
            <a:t>23-25:  Destruction of Jerusalem</a:t>
          </a:r>
          <a:endParaRPr lang="en-US" sz="3200" dirty="0">
            <a:latin typeface="+mj-lt"/>
          </a:endParaRPr>
        </a:p>
      </dgm:t>
    </dgm:pt>
    <dgm:pt modelId="{A8E92337-14DC-4AE5-B1F3-83D3AD2522C8}" type="parTrans" cxnId="{B6D37C40-2D1A-4D70-B4FA-88A36DD0DA29}">
      <dgm:prSet/>
      <dgm:spPr/>
      <dgm:t>
        <a:bodyPr/>
        <a:lstStyle/>
        <a:p>
          <a:endParaRPr lang="en-US"/>
        </a:p>
      </dgm:t>
    </dgm:pt>
    <dgm:pt modelId="{6F0C615E-3A56-451A-8C95-E55695F27E52}" type="sibTrans" cxnId="{B6D37C40-2D1A-4D70-B4FA-88A36DD0DA29}">
      <dgm:prSet/>
      <dgm:spPr/>
      <dgm:t>
        <a:bodyPr/>
        <a:lstStyle/>
        <a:p>
          <a:endParaRPr lang="en-US"/>
        </a:p>
      </dgm:t>
    </dgm:pt>
    <dgm:pt modelId="{423B0EE2-208C-4241-AFCF-7915B1D9DB9A}">
      <dgm:prSet custT="1"/>
      <dgm:spPr/>
      <dgm:t>
        <a:bodyPr/>
        <a:lstStyle/>
        <a:p>
          <a:pPr algn="l" rtl="0"/>
          <a:r>
            <a:rPr lang="en-US" sz="3200" dirty="0" smtClean="0">
              <a:latin typeface="+mj-lt"/>
            </a:rPr>
            <a:t>26-30:  Second Coming</a:t>
          </a:r>
          <a:endParaRPr lang="en-US" sz="3200" dirty="0">
            <a:latin typeface="+mj-lt"/>
          </a:endParaRPr>
        </a:p>
      </dgm:t>
    </dgm:pt>
    <dgm:pt modelId="{ABFD34A3-CC40-47F8-95A3-A296B18C175F}" type="parTrans" cxnId="{6207C60D-4571-4221-B9C3-E61FD9635713}">
      <dgm:prSet/>
      <dgm:spPr/>
      <dgm:t>
        <a:bodyPr/>
        <a:lstStyle/>
        <a:p>
          <a:endParaRPr lang="en-US"/>
        </a:p>
      </dgm:t>
    </dgm:pt>
    <dgm:pt modelId="{1DFEC776-E8AF-4567-8BE1-8B05615AD33B}" type="sibTrans" cxnId="{6207C60D-4571-4221-B9C3-E61FD9635713}">
      <dgm:prSet/>
      <dgm:spPr/>
      <dgm:t>
        <a:bodyPr/>
        <a:lstStyle/>
        <a:p>
          <a:endParaRPr lang="en-US"/>
        </a:p>
      </dgm:t>
    </dgm:pt>
    <dgm:pt modelId="{3E221C6C-91A2-49B5-BF9E-99066187A104}">
      <dgm:prSet custT="1"/>
      <dgm:spPr/>
      <dgm:t>
        <a:bodyPr/>
        <a:lstStyle/>
        <a:p>
          <a:pPr algn="l" rtl="0"/>
          <a:r>
            <a:rPr lang="en-US" sz="3200" dirty="0" smtClean="0">
              <a:latin typeface="+mj-lt"/>
            </a:rPr>
            <a:t>31-33:  Destruction of Jerusalem</a:t>
          </a:r>
          <a:endParaRPr lang="en-US" sz="3200" dirty="0">
            <a:latin typeface="+mj-lt"/>
          </a:endParaRPr>
        </a:p>
      </dgm:t>
    </dgm:pt>
    <dgm:pt modelId="{9C65286E-489B-4AD1-B0E9-0046AFE26F9F}" type="parTrans" cxnId="{43C83AEA-0567-4DA4-874B-AB273B2EE631}">
      <dgm:prSet/>
      <dgm:spPr/>
      <dgm:t>
        <a:bodyPr/>
        <a:lstStyle/>
        <a:p>
          <a:endParaRPr lang="en-US"/>
        </a:p>
      </dgm:t>
    </dgm:pt>
    <dgm:pt modelId="{97467168-8CE2-4DCC-B0FB-2482D70B4656}" type="sibTrans" cxnId="{43C83AEA-0567-4DA4-874B-AB273B2EE631}">
      <dgm:prSet/>
      <dgm:spPr/>
      <dgm:t>
        <a:bodyPr/>
        <a:lstStyle/>
        <a:p>
          <a:endParaRPr lang="en-US"/>
        </a:p>
      </dgm:t>
    </dgm:pt>
    <dgm:pt modelId="{7FE7186C-53CE-4BF8-AF17-F736564D8AEA}">
      <dgm:prSet custT="1"/>
      <dgm:spPr/>
      <dgm:t>
        <a:bodyPr/>
        <a:lstStyle/>
        <a:p>
          <a:pPr algn="l" rtl="0"/>
          <a:r>
            <a:rPr lang="en-US" sz="3200" dirty="0" smtClean="0">
              <a:latin typeface="+mj-lt"/>
            </a:rPr>
            <a:t>34-36:  Second Coming</a:t>
          </a:r>
          <a:endParaRPr lang="en-US" sz="3200" dirty="0">
            <a:latin typeface="+mj-lt"/>
          </a:endParaRPr>
        </a:p>
      </dgm:t>
    </dgm:pt>
    <dgm:pt modelId="{13C41382-DAA4-434E-B33A-1B44B6F1D4A5}" type="parTrans" cxnId="{B5D5A5A0-8DB1-43B9-9551-6AD528EA4E04}">
      <dgm:prSet/>
      <dgm:spPr/>
      <dgm:t>
        <a:bodyPr/>
        <a:lstStyle/>
        <a:p>
          <a:endParaRPr lang="en-US"/>
        </a:p>
      </dgm:t>
    </dgm:pt>
    <dgm:pt modelId="{6FCDD001-2757-4309-B85A-C5BC9E81BCCF}" type="sibTrans" cxnId="{B5D5A5A0-8DB1-43B9-9551-6AD528EA4E04}">
      <dgm:prSet/>
      <dgm:spPr/>
      <dgm:t>
        <a:bodyPr/>
        <a:lstStyle/>
        <a:p>
          <a:endParaRPr lang="en-US"/>
        </a:p>
      </dgm:t>
    </dgm:pt>
    <dgm:pt modelId="{13F758FD-D5C7-4281-A933-5C1FD4785554}">
      <dgm:prSet custT="1"/>
      <dgm:spPr/>
      <dgm:t>
        <a:bodyPr/>
        <a:lstStyle/>
        <a:p>
          <a:pPr algn="l" rtl="0"/>
          <a:r>
            <a:rPr lang="en-US" sz="3200" dirty="0" smtClean="0">
              <a:latin typeface="+mj-lt"/>
            </a:rPr>
            <a:t>     37:  Destruction of Jerusalem</a:t>
          </a:r>
          <a:endParaRPr lang="en-US" sz="3200" dirty="0">
            <a:latin typeface="+mj-lt"/>
          </a:endParaRPr>
        </a:p>
      </dgm:t>
    </dgm:pt>
    <dgm:pt modelId="{4B732443-AB30-4CC2-864E-B21E8EFA3E75}" type="parTrans" cxnId="{A5DCD173-F5E1-45AC-BB30-E8CCDF83E4B6}">
      <dgm:prSet/>
      <dgm:spPr/>
      <dgm:t>
        <a:bodyPr/>
        <a:lstStyle/>
        <a:p>
          <a:endParaRPr lang="en-US"/>
        </a:p>
      </dgm:t>
    </dgm:pt>
    <dgm:pt modelId="{C9F5C62F-9A0B-4B8F-B77C-580D03BB7A90}" type="sibTrans" cxnId="{A5DCD173-F5E1-45AC-BB30-E8CCDF83E4B6}">
      <dgm:prSet/>
      <dgm:spPr/>
      <dgm:t>
        <a:bodyPr/>
        <a:lstStyle/>
        <a:p>
          <a:endParaRPr lang="en-US"/>
        </a:p>
      </dgm:t>
    </dgm:pt>
    <dgm:pt modelId="{9FEA3FE5-A700-486C-BEEC-AF6F8094DED3}" type="pres">
      <dgm:prSet presAssocID="{0BD9253C-0B6B-40FA-85AF-ECFB59DE35D5}" presName="Name0" presStyleCnt="0">
        <dgm:presLayoutVars>
          <dgm:dir/>
          <dgm:animLvl val="lvl"/>
          <dgm:resizeHandles val="exact"/>
        </dgm:presLayoutVars>
      </dgm:prSet>
      <dgm:spPr/>
      <dgm:t>
        <a:bodyPr/>
        <a:lstStyle/>
        <a:p>
          <a:endParaRPr lang="en-US"/>
        </a:p>
      </dgm:t>
    </dgm:pt>
    <dgm:pt modelId="{F36E8FFE-8126-4D1C-ABA1-DBECD7FD5879}" type="pres">
      <dgm:prSet presAssocID="{13F758FD-D5C7-4281-A933-5C1FD4785554}" presName="boxAndChildren" presStyleCnt="0"/>
      <dgm:spPr/>
    </dgm:pt>
    <dgm:pt modelId="{F6C55589-7023-4819-ADFA-314A823E9E7E}" type="pres">
      <dgm:prSet presAssocID="{13F758FD-D5C7-4281-A933-5C1FD4785554}" presName="parentTextBox" presStyleLbl="node1" presStyleIdx="0" presStyleCnt="5" custLinFactNeighborX="3704" custLinFactNeighborY="-645"/>
      <dgm:spPr/>
      <dgm:t>
        <a:bodyPr/>
        <a:lstStyle/>
        <a:p>
          <a:endParaRPr lang="en-US"/>
        </a:p>
      </dgm:t>
    </dgm:pt>
    <dgm:pt modelId="{44429721-6252-4C35-A1F1-8A0A579A148E}" type="pres">
      <dgm:prSet presAssocID="{6FCDD001-2757-4309-B85A-C5BC9E81BCCF}" presName="sp" presStyleCnt="0"/>
      <dgm:spPr/>
    </dgm:pt>
    <dgm:pt modelId="{95F9D716-DAA9-4937-8341-8F02B0B6D1C7}" type="pres">
      <dgm:prSet presAssocID="{7FE7186C-53CE-4BF8-AF17-F736564D8AEA}" presName="arrowAndChildren" presStyleCnt="0"/>
      <dgm:spPr/>
    </dgm:pt>
    <dgm:pt modelId="{0A25FC68-09B0-41FD-850F-8F9CB176E30C}" type="pres">
      <dgm:prSet presAssocID="{7FE7186C-53CE-4BF8-AF17-F736564D8AEA}" presName="parentTextArrow" presStyleLbl="node1" presStyleIdx="1" presStyleCnt="5"/>
      <dgm:spPr/>
      <dgm:t>
        <a:bodyPr/>
        <a:lstStyle/>
        <a:p>
          <a:endParaRPr lang="en-US"/>
        </a:p>
      </dgm:t>
    </dgm:pt>
    <dgm:pt modelId="{CC427121-3ACE-49D1-BCA7-32AE582D0FFE}" type="pres">
      <dgm:prSet presAssocID="{97467168-8CE2-4DCC-B0FB-2482D70B4656}" presName="sp" presStyleCnt="0"/>
      <dgm:spPr/>
    </dgm:pt>
    <dgm:pt modelId="{F9CA5D52-CFE9-41F2-85E3-557EF4F20E4B}" type="pres">
      <dgm:prSet presAssocID="{3E221C6C-91A2-49B5-BF9E-99066187A104}" presName="arrowAndChildren" presStyleCnt="0"/>
      <dgm:spPr/>
    </dgm:pt>
    <dgm:pt modelId="{CEFBD46C-8DDA-4F90-BA1E-96CFEFAC30F8}" type="pres">
      <dgm:prSet presAssocID="{3E221C6C-91A2-49B5-BF9E-99066187A104}" presName="parentTextArrow" presStyleLbl="node1" presStyleIdx="2" presStyleCnt="5"/>
      <dgm:spPr/>
      <dgm:t>
        <a:bodyPr/>
        <a:lstStyle/>
        <a:p>
          <a:endParaRPr lang="en-US"/>
        </a:p>
      </dgm:t>
    </dgm:pt>
    <dgm:pt modelId="{323B2F91-64F4-4BE6-920D-75FB66F9B27F}" type="pres">
      <dgm:prSet presAssocID="{1DFEC776-E8AF-4567-8BE1-8B05615AD33B}" presName="sp" presStyleCnt="0"/>
      <dgm:spPr/>
    </dgm:pt>
    <dgm:pt modelId="{A19DB448-1463-40B7-A5F7-94EF720B9832}" type="pres">
      <dgm:prSet presAssocID="{423B0EE2-208C-4241-AFCF-7915B1D9DB9A}" presName="arrowAndChildren" presStyleCnt="0"/>
      <dgm:spPr/>
    </dgm:pt>
    <dgm:pt modelId="{359DAD94-B045-47A1-81E1-458DC7DE7B11}" type="pres">
      <dgm:prSet presAssocID="{423B0EE2-208C-4241-AFCF-7915B1D9DB9A}" presName="parentTextArrow" presStyleLbl="node1" presStyleIdx="3" presStyleCnt="5"/>
      <dgm:spPr/>
      <dgm:t>
        <a:bodyPr/>
        <a:lstStyle/>
        <a:p>
          <a:endParaRPr lang="en-US"/>
        </a:p>
      </dgm:t>
    </dgm:pt>
    <dgm:pt modelId="{8D84FEAF-D6FF-481A-8A31-D5546B35AEC7}" type="pres">
      <dgm:prSet presAssocID="{6F0C615E-3A56-451A-8C95-E55695F27E52}" presName="sp" presStyleCnt="0"/>
      <dgm:spPr/>
    </dgm:pt>
    <dgm:pt modelId="{DC419FD3-0315-47EA-8349-E7371E9449EA}" type="pres">
      <dgm:prSet presAssocID="{D4B142CB-EB53-46AD-949F-EB1B870F9CF4}" presName="arrowAndChildren" presStyleCnt="0"/>
      <dgm:spPr/>
    </dgm:pt>
    <dgm:pt modelId="{06C161A0-DE7E-4783-B629-1D1BB27BA078}" type="pres">
      <dgm:prSet presAssocID="{D4B142CB-EB53-46AD-949F-EB1B870F9CF4}" presName="parentTextArrow" presStyleLbl="node1" presStyleIdx="4" presStyleCnt="5"/>
      <dgm:spPr/>
      <dgm:t>
        <a:bodyPr/>
        <a:lstStyle/>
        <a:p>
          <a:endParaRPr lang="en-US"/>
        </a:p>
      </dgm:t>
    </dgm:pt>
  </dgm:ptLst>
  <dgm:cxnLst>
    <dgm:cxn modelId="{DCF9BC71-E82C-43AF-88CF-C01941712212}" type="presOf" srcId="{423B0EE2-208C-4241-AFCF-7915B1D9DB9A}" destId="{359DAD94-B045-47A1-81E1-458DC7DE7B11}" srcOrd="0" destOrd="0" presId="urn:microsoft.com/office/officeart/2005/8/layout/process4"/>
    <dgm:cxn modelId="{20258EE4-ED13-48FA-954A-824FB7660ECD}" type="presOf" srcId="{D4B142CB-EB53-46AD-949F-EB1B870F9CF4}" destId="{06C161A0-DE7E-4783-B629-1D1BB27BA078}" srcOrd="0" destOrd="0" presId="urn:microsoft.com/office/officeart/2005/8/layout/process4"/>
    <dgm:cxn modelId="{B5D5A5A0-8DB1-43B9-9551-6AD528EA4E04}" srcId="{0BD9253C-0B6B-40FA-85AF-ECFB59DE35D5}" destId="{7FE7186C-53CE-4BF8-AF17-F736564D8AEA}" srcOrd="3" destOrd="0" parTransId="{13C41382-DAA4-434E-B33A-1B44B6F1D4A5}" sibTransId="{6FCDD001-2757-4309-B85A-C5BC9E81BCCF}"/>
    <dgm:cxn modelId="{8B30D778-4520-446A-A9B0-0267974D3492}" type="presOf" srcId="{0BD9253C-0B6B-40FA-85AF-ECFB59DE35D5}" destId="{9FEA3FE5-A700-486C-BEEC-AF6F8094DED3}" srcOrd="0" destOrd="0" presId="urn:microsoft.com/office/officeart/2005/8/layout/process4"/>
    <dgm:cxn modelId="{B6D37C40-2D1A-4D70-B4FA-88A36DD0DA29}" srcId="{0BD9253C-0B6B-40FA-85AF-ECFB59DE35D5}" destId="{D4B142CB-EB53-46AD-949F-EB1B870F9CF4}" srcOrd="0" destOrd="0" parTransId="{A8E92337-14DC-4AE5-B1F3-83D3AD2522C8}" sibTransId="{6F0C615E-3A56-451A-8C95-E55695F27E52}"/>
    <dgm:cxn modelId="{6207C60D-4571-4221-B9C3-E61FD9635713}" srcId="{0BD9253C-0B6B-40FA-85AF-ECFB59DE35D5}" destId="{423B0EE2-208C-4241-AFCF-7915B1D9DB9A}" srcOrd="1" destOrd="0" parTransId="{ABFD34A3-CC40-47F8-95A3-A296B18C175F}" sibTransId="{1DFEC776-E8AF-4567-8BE1-8B05615AD33B}"/>
    <dgm:cxn modelId="{A5DCD173-F5E1-45AC-BB30-E8CCDF83E4B6}" srcId="{0BD9253C-0B6B-40FA-85AF-ECFB59DE35D5}" destId="{13F758FD-D5C7-4281-A933-5C1FD4785554}" srcOrd="4" destOrd="0" parTransId="{4B732443-AB30-4CC2-864E-B21E8EFA3E75}" sibTransId="{C9F5C62F-9A0B-4B8F-B77C-580D03BB7A90}"/>
    <dgm:cxn modelId="{BD1B39B1-6074-476B-9853-C832248D7038}" type="presOf" srcId="{13F758FD-D5C7-4281-A933-5C1FD4785554}" destId="{F6C55589-7023-4819-ADFA-314A823E9E7E}" srcOrd="0" destOrd="0" presId="urn:microsoft.com/office/officeart/2005/8/layout/process4"/>
    <dgm:cxn modelId="{43C83AEA-0567-4DA4-874B-AB273B2EE631}" srcId="{0BD9253C-0B6B-40FA-85AF-ECFB59DE35D5}" destId="{3E221C6C-91A2-49B5-BF9E-99066187A104}" srcOrd="2" destOrd="0" parTransId="{9C65286E-489B-4AD1-B0E9-0046AFE26F9F}" sibTransId="{97467168-8CE2-4DCC-B0FB-2482D70B4656}"/>
    <dgm:cxn modelId="{FCB7B88E-F73C-441F-AF7A-835E568AAA2C}" type="presOf" srcId="{7FE7186C-53CE-4BF8-AF17-F736564D8AEA}" destId="{0A25FC68-09B0-41FD-850F-8F9CB176E30C}" srcOrd="0" destOrd="0" presId="urn:microsoft.com/office/officeart/2005/8/layout/process4"/>
    <dgm:cxn modelId="{3D524C8B-F83A-4CAB-96E1-FA46E472AA8E}" type="presOf" srcId="{3E221C6C-91A2-49B5-BF9E-99066187A104}" destId="{CEFBD46C-8DDA-4F90-BA1E-96CFEFAC30F8}" srcOrd="0" destOrd="0" presId="urn:microsoft.com/office/officeart/2005/8/layout/process4"/>
    <dgm:cxn modelId="{D1F6783B-561E-4A16-BD43-AB30DF453388}" type="presParOf" srcId="{9FEA3FE5-A700-486C-BEEC-AF6F8094DED3}" destId="{F36E8FFE-8126-4D1C-ABA1-DBECD7FD5879}" srcOrd="0" destOrd="0" presId="urn:microsoft.com/office/officeart/2005/8/layout/process4"/>
    <dgm:cxn modelId="{FECEFA2B-1755-40E2-8F93-896AB2F3B957}" type="presParOf" srcId="{F36E8FFE-8126-4D1C-ABA1-DBECD7FD5879}" destId="{F6C55589-7023-4819-ADFA-314A823E9E7E}" srcOrd="0" destOrd="0" presId="urn:microsoft.com/office/officeart/2005/8/layout/process4"/>
    <dgm:cxn modelId="{7904B89C-CC9B-4CDC-B9B2-8B06B92766CC}" type="presParOf" srcId="{9FEA3FE5-A700-486C-BEEC-AF6F8094DED3}" destId="{44429721-6252-4C35-A1F1-8A0A579A148E}" srcOrd="1" destOrd="0" presId="urn:microsoft.com/office/officeart/2005/8/layout/process4"/>
    <dgm:cxn modelId="{F70D3B01-9A6C-4279-B82D-44BAE051D412}" type="presParOf" srcId="{9FEA3FE5-A700-486C-BEEC-AF6F8094DED3}" destId="{95F9D716-DAA9-4937-8341-8F02B0B6D1C7}" srcOrd="2" destOrd="0" presId="urn:microsoft.com/office/officeart/2005/8/layout/process4"/>
    <dgm:cxn modelId="{DE53D0B4-4B9A-4046-86E8-3A605B23BA66}" type="presParOf" srcId="{95F9D716-DAA9-4937-8341-8F02B0B6D1C7}" destId="{0A25FC68-09B0-41FD-850F-8F9CB176E30C}" srcOrd="0" destOrd="0" presId="urn:microsoft.com/office/officeart/2005/8/layout/process4"/>
    <dgm:cxn modelId="{763B18BA-42C5-43DC-B91C-40E048DCB8F7}" type="presParOf" srcId="{9FEA3FE5-A700-486C-BEEC-AF6F8094DED3}" destId="{CC427121-3ACE-49D1-BCA7-32AE582D0FFE}" srcOrd="3" destOrd="0" presId="urn:microsoft.com/office/officeart/2005/8/layout/process4"/>
    <dgm:cxn modelId="{56779AC4-5468-4BC5-BAF9-888BFE486533}" type="presParOf" srcId="{9FEA3FE5-A700-486C-BEEC-AF6F8094DED3}" destId="{F9CA5D52-CFE9-41F2-85E3-557EF4F20E4B}" srcOrd="4" destOrd="0" presId="urn:microsoft.com/office/officeart/2005/8/layout/process4"/>
    <dgm:cxn modelId="{F84B0509-FF20-487F-982A-79DCA4A9460B}" type="presParOf" srcId="{F9CA5D52-CFE9-41F2-85E3-557EF4F20E4B}" destId="{CEFBD46C-8DDA-4F90-BA1E-96CFEFAC30F8}" srcOrd="0" destOrd="0" presId="urn:microsoft.com/office/officeart/2005/8/layout/process4"/>
    <dgm:cxn modelId="{C64512D1-C691-4498-96F7-25036738EB1A}" type="presParOf" srcId="{9FEA3FE5-A700-486C-BEEC-AF6F8094DED3}" destId="{323B2F91-64F4-4BE6-920D-75FB66F9B27F}" srcOrd="5" destOrd="0" presId="urn:microsoft.com/office/officeart/2005/8/layout/process4"/>
    <dgm:cxn modelId="{A918A809-2B5D-4175-9BFF-92AD3A26AA86}" type="presParOf" srcId="{9FEA3FE5-A700-486C-BEEC-AF6F8094DED3}" destId="{A19DB448-1463-40B7-A5F7-94EF720B9832}" srcOrd="6" destOrd="0" presId="urn:microsoft.com/office/officeart/2005/8/layout/process4"/>
    <dgm:cxn modelId="{DD2ABC17-35F3-4CF1-9B00-2C18B997223F}" type="presParOf" srcId="{A19DB448-1463-40B7-A5F7-94EF720B9832}" destId="{359DAD94-B045-47A1-81E1-458DC7DE7B11}" srcOrd="0" destOrd="0" presId="urn:microsoft.com/office/officeart/2005/8/layout/process4"/>
    <dgm:cxn modelId="{7DCA4FCE-1B42-4228-8547-5D5E5141FFCB}" type="presParOf" srcId="{9FEA3FE5-A700-486C-BEEC-AF6F8094DED3}" destId="{8D84FEAF-D6FF-481A-8A31-D5546B35AEC7}" srcOrd="7" destOrd="0" presId="urn:microsoft.com/office/officeart/2005/8/layout/process4"/>
    <dgm:cxn modelId="{B6E6A6B5-FE8E-44EB-B9AD-6CC98CC8D1E6}" type="presParOf" srcId="{9FEA3FE5-A700-486C-BEEC-AF6F8094DED3}" destId="{DC419FD3-0315-47EA-8349-E7371E9449EA}" srcOrd="8" destOrd="0" presId="urn:microsoft.com/office/officeart/2005/8/layout/process4"/>
    <dgm:cxn modelId="{2CAC3732-7296-4322-AC08-21B5AA189D12}" type="presParOf" srcId="{DC419FD3-0315-47EA-8349-E7371E9449EA}" destId="{06C161A0-DE7E-4783-B629-1D1BB27BA07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ECE959-6FDE-4B73-A34F-3A33003983C0}" type="doc">
      <dgm:prSet loTypeId="urn:microsoft.com/office/officeart/2005/8/layout/list1" loCatId="list" qsTypeId="urn:microsoft.com/office/officeart/2005/8/quickstyle/3d3" qsCatId="3D" csTypeId="urn:microsoft.com/office/officeart/2005/8/colors/accent1_2" csCatId="accent1"/>
      <dgm:spPr/>
      <dgm:t>
        <a:bodyPr/>
        <a:lstStyle/>
        <a:p>
          <a:endParaRPr lang="en-US"/>
        </a:p>
      </dgm:t>
    </dgm:pt>
    <dgm:pt modelId="{AE0CD78F-3F59-4421-BC80-6054269FF7E2}">
      <dgm:prSet/>
      <dgm:spPr/>
      <dgm:t>
        <a:bodyPr/>
        <a:lstStyle/>
        <a:p>
          <a:pPr rtl="0"/>
          <a:r>
            <a:rPr lang="en-US" dirty="0" smtClean="0">
              <a:latin typeface="+mj-lt"/>
            </a:rPr>
            <a:t>Two Important Points</a:t>
          </a:r>
          <a:endParaRPr lang="en-US" dirty="0">
            <a:latin typeface="+mj-lt"/>
          </a:endParaRPr>
        </a:p>
      </dgm:t>
    </dgm:pt>
    <dgm:pt modelId="{DE5C67D1-2F34-4181-9ED7-E587068A7424}" type="parTrans" cxnId="{4DE53C59-9C95-4423-8304-A5AF131D42D8}">
      <dgm:prSet/>
      <dgm:spPr/>
      <dgm:t>
        <a:bodyPr/>
        <a:lstStyle/>
        <a:p>
          <a:endParaRPr lang="en-US"/>
        </a:p>
      </dgm:t>
    </dgm:pt>
    <dgm:pt modelId="{0B9B5F0A-A5B2-467A-B65F-B7BA7ECDF604}" type="sibTrans" cxnId="{4DE53C59-9C95-4423-8304-A5AF131D42D8}">
      <dgm:prSet/>
      <dgm:spPr/>
      <dgm:t>
        <a:bodyPr/>
        <a:lstStyle/>
        <a:p>
          <a:endParaRPr lang="en-US"/>
        </a:p>
      </dgm:t>
    </dgm:pt>
    <dgm:pt modelId="{485CE2CE-FC72-4B4B-9592-F13B4B9613DF}">
      <dgm:prSet custT="1"/>
      <dgm:spPr/>
      <dgm:t>
        <a:bodyPr/>
        <a:lstStyle/>
        <a:p>
          <a:pPr rtl="0">
            <a:lnSpc>
              <a:spcPct val="100000"/>
            </a:lnSpc>
            <a:spcAft>
              <a:spcPts val="2400"/>
            </a:spcAft>
          </a:pPr>
          <a:r>
            <a:rPr lang="en-US" sz="3200" dirty="0" smtClean="0"/>
            <a:t>Lk. 17 is </a:t>
          </a:r>
          <a:r>
            <a:rPr lang="en-US" sz="3200" dirty="0" smtClean="0">
              <a:latin typeface="+mj-lt"/>
            </a:rPr>
            <a:t>not a parallel passage</a:t>
          </a:r>
          <a:endParaRPr lang="en-US" sz="3200" dirty="0">
            <a:latin typeface="+mj-lt"/>
          </a:endParaRPr>
        </a:p>
      </dgm:t>
    </dgm:pt>
    <dgm:pt modelId="{812F4D9D-C806-4FD1-BAB3-6DC593574805}" type="parTrans" cxnId="{42C29578-037E-4B4F-AF73-C6A571005881}">
      <dgm:prSet/>
      <dgm:spPr/>
      <dgm:t>
        <a:bodyPr/>
        <a:lstStyle/>
        <a:p>
          <a:endParaRPr lang="en-US"/>
        </a:p>
      </dgm:t>
    </dgm:pt>
    <dgm:pt modelId="{0026BAC2-E62A-4604-9CC3-E54ADD0A318A}" type="sibTrans" cxnId="{42C29578-037E-4B4F-AF73-C6A571005881}">
      <dgm:prSet/>
      <dgm:spPr/>
      <dgm:t>
        <a:bodyPr/>
        <a:lstStyle/>
        <a:p>
          <a:endParaRPr lang="en-US"/>
        </a:p>
      </dgm:t>
    </dgm:pt>
    <dgm:pt modelId="{CD1F392F-9894-44C6-BAC1-174294395ED0}">
      <dgm:prSet custT="1"/>
      <dgm:spPr/>
      <dgm:t>
        <a:bodyPr/>
        <a:lstStyle/>
        <a:p>
          <a:pPr rtl="0">
            <a:lnSpc>
              <a:spcPct val="100000"/>
            </a:lnSpc>
            <a:spcAft>
              <a:spcPts val="2400"/>
            </a:spcAft>
          </a:pPr>
          <a:r>
            <a:rPr lang="en-US" sz="3200" dirty="0" smtClean="0"/>
            <a:t>The </a:t>
          </a:r>
          <a:r>
            <a:rPr lang="en-US" sz="3200" dirty="0" smtClean="0">
              <a:latin typeface="+mj-lt"/>
            </a:rPr>
            <a:t>same language </a:t>
          </a:r>
          <a:r>
            <a:rPr lang="en-US" sz="3200" dirty="0" smtClean="0"/>
            <a:t>can mean </a:t>
          </a:r>
          <a:r>
            <a:rPr lang="en-US" sz="3200" dirty="0" smtClean="0">
              <a:latin typeface="+mj-lt"/>
            </a:rPr>
            <a:t>different things </a:t>
          </a:r>
          <a:r>
            <a:rPr lang="en-US" sz="3200" dirty="0" smtClean="0"/>
            <a:t>in </a:t>
          </a:r>
          <a:r>
            <a:rPr lang="en-US" sz="3200" dirty="0" smtClean="0">
              <a:latin typeface="+mj-lt"/>
            </a:rPr>
            <a:t>different contexts</a:t>
          </a:r>
          <a:endParaRPr lang="en-US" sz="3200" dirty="0">
            <a:latin typeface="+mj-lt"/>
          </a:endParaRPr>
        </a:p>
      </dgm:t>
    </dgm:pt>
    <dgm:pt modelId="{18F439B0-98D7-49D2-80B3-0ABC912B0F75}" type="parTrans" cxnId="{34FEBB28-47DE-4098-AE16-AFCAFCDC5812}">
      <dgm:prSet/>
      <dgm:spPr/>
      <dgm:t>
        <a:bodyPr/>
        <a:lstStyle/>
        <a:p>
          <a:endParaRPr lang="en-US"/>
        </a:p>
      </dgm:t>
    </dgm:pt>
    <dgm:pt modelId="{2538156E-8116-4DFA-B7FD-232ABF447241}" type="sibTrans" cxnId="{34FEBB28-47DE-4098-AE16-AFCAFCDC5812}">
      <dgm:prSet/>
      <dgm:spPr/>
      <dgm:t>
        <a:bodyPr/>
        <a:lstStyle/>
        <a:p>
          <a:endParaRPr lang="en-US"/>
        </a:p>
      </dgm:t>
    </dgm:pt>
    <dgm:pt modelId="{881819ED-1B17-4C5C-8588-672B217458C8}" type="pres">
      <dgm:prSet presAssocID="{38ECE959-6FDE-4B73-A34F-3A33003983C0}" presName="linear" presStyleCnt="0">
        <dgm:presLayoutVars>
          <dgm:dir/>
          <dgm:animLvl val="lvl"/>
          <dgm:resizeHandles val="exact"/>
        </dgm:presLayoutVars>
      </dgm:prSet>
      <dgm:spPr/>
      <dgm:t>
        <a:bodyPr/>
        <a:lstStyle/>
        <a:p>
          <a:endParaRPr lang="en-US"/>
        </a:p>
      </dgm:t>
    </dgm:pt>
    <dgm:pt modelId="{252090EF-1568-408B-ABCC-FADCD74992AC}" type="pres">
      <dgm:prSet presAssocID="{AE0CD78F-3F59-4421-BC80-6054269FF7E2}" presName="parentLin" presStyleCnt="0"/>
      <dgm:spPr/>
    </dgm:pt>
    <dgm:pt modelId="{D800B680-3CC8-4181-B6F1-697100DA9393}" type="pres">
      <dgm:prSet presAssocID="{AE0CD78F-3F59-4421-BC80-6054269FF7E2}" presName="parentLeftMargin" presStyleLbl="node1" presStyleIdx="0" presStyleCnt="1"/>
      <dgm:spPr/>
      <dgm:t>
        <a:bodyPr/>
        <a:lstStyle/>
        <a:p>
          <a:endParaRPr lang="en-US"/>
        </a:p>
      </dgm:t>
    </dgm:pt>
    <dgm:pt modelId="{63F60377-0BE0-45FF-93F3-81B1B8D9CD27}" type="pres">
      <dgm:prSet presAssocID="{AE0CD78F-3F59-4421-BC80-6054269FF7E2}" presName="parentText" presStyleLbl="node1" presStyleIdx="0" presStyleCnt="1">
        <dgm:presLayoutVars>
          <dgm:chMax val="0"/>
          <dgm:bulletEnabled val="1"/>
        </dgm:presLayoutVars>
      </dgm:prSet>
      <dgm:spPr/>
      <dgm:t>
        <a:bodyPr/>
        <a:lstStyle/>
        <a:p>
          <a:endParaRPr lang="en-US"/>
        </a:p>
      </dgm:t>
    </dgm:pt>
    <dgm:pt modelId="{76F336AE-4BDB-4B42-8580-132D2FE75DC1}" type="pres">
      <dgm:prSet presAssocID="{AE0CD78F-3F59-4421-BC80-6054269FF7E2}" presName="negativeSpace" presStyleCnt="0"/>
      <dgm:spPr/>
    </dgm:pt>
    <dgm:pt modelId="{23578E4B-1E7C-4A1C-AAA5-F9418AB57BA1}" type="pres">
      <dgm:prSet presAssocID="{AE0CD78F-3F59-4421-BC80-6054269FF7E2}" presName="childText" presStyleLbl="conFgAcc1" presStyleIdx="0" presStyleCnt="1">
        <dgm:presLayoutVars>
          <dgm:bulletEnabled val="1"/>
        </dgm:presLayoutVars>
      </dgm:prSet>
      <dgm:spPr/>
      <dgm:t>
        <a:bodyPr/>
        <a:lstStyle/>
        <a:p>
          <a:endParaRPr lang="en-US"/>
        </a:p>
      </dgm:t>
    </dgm:pt>
  </dgm:ptLst>
  <dgm:cxnLst>
    <dgm:cxn modelId="{D90ECAB3-F255-450C-AE5D-DCA0A455B65D}" type="presOf" srcId="{AE0CD78F-3F59-4421-BC80-6054269FF7E2}" destId="{63F60377-0BE0-45FF-93F3-81B1B8D9CD27}" srcOrd="1" destOrd="0" presId="urn:microsoft.com/office/officeart/2005/8/layout/list1"/>
    <dgm:cxn modelId="{42C29578-037E-4B4F-AF73-C6A571005881}" srcId="{AE0CD78F-3F59-4421-BC80-6054269FF7E2}" destId="{485CE2CE-FC72-4B4B-9592-F13B4B9613DF}" srcOrd="0" destOrd="0" parTransId="{812F4D9D-C806-4FD1-BAB3-6DC593574805}" sibTransId="{0026BAC2-E62A-4604-9CC3-E54ADD0A318A}"/>
    <dgm:cxn modelId="{68C50923-041E-4CD4-BDD0-2C017B6E9D63}" type="presOf" srcId="{485CE2CE-FC72-4B4B-9592-F13B4B9613DF}" destId="{23578E4B-1E7C-4A1C-AAA5-F9418AB57BA1}" srcOrd="0" destOrd="0" presId="urn:microsoft.com/office/officeart/2005/8/layout/list1"/>
    <dgm:cxn modelId="{4DE53C59-9C95-4423-8304-A5AF131D42D8}" srcId="{38ECE959-6FDE-4B73-A34F-3A33003983C0}" destId="{AE0CD78F-3F59-4421-BC80-6054269FF7E2}" srcOrd="0" destOrd="0" parTransId="{DE5C67D1-2F34-4181-9ED7-E587068A7424}" sibTransId="{0B9B5F0A-A5B2-467A-B65F-B7BA7ECDF604}"/>
    <dgm:cxn modelId="{063F32A1-0554-4685-B7D1-C3751CBD3717}" type="presOf" srcId="{AE0CD78F-3F59-4421-BC80-6054269FF7E2}" destId="{D800B680-3CC8-4181-B6F1-697100DA9393}" srcOrd="0" destOrd="0" presId="urn:microsoft.com/office/officeart/2005/8/layout/list1"/>
    <dgm:cxn modelId="{825AFC75-6885-4D91-9294-BE4341760765}" type="presOf" srcId="{38ECE959-6FDE-4B73-A34F-3A33003983C0}" destId="{881819ED-1B17-4C5C-8588-672B217458C8}" srcOrd="0" destOrd="0" presId="urn:microsoft.com/office/officeart/2005/8/layout/list1"/>
    <dgm:cxn modelId="{D9DCC0E0-1B21-4D02-B697-5B3A6747D807}" type="presOf" srcId="{CD1F392F-9894-44C6-BAC1-174294395ED0}" destId="{23578E4B-1E7C-4A1C-AAA5-F9418AB57BA1}" srcOrd="0" destOrd="1" presId="urn:microsoft.com/office/officeart/2005/8/layout/list1"/>
    <dgm:cxn modelId="{34FEBB28-47DE-4098-AE16-AFCAFCDC5812}" srcId="{AE0CD78F-3F59-4421-BC80-6054269FF7E2}" destId="{CD1F392F-9894-44C6-BAC1-174294395ED0}" srcOrd="1" destOrd="0" parTransId="{18F439B0-98D7-49D2-80B3-0ABC912B0F75}" sibTransId="{2538156E-8116-4DFA-B7FD-232ABF447241}"/>
    <dgm:cxn modelId="{D6088FF9-93D6-4CE1-9DB8-CEDCA792062A}" type="presParOf" srcId="{881819ED-1B17-4C5C-8588-672B217458C8}" destId="{252090EF-1568-408B-ABCC-FADCD74992AC}" srcOrd="0" destOrd="0" presId="urn:microsoft.com/office/officeart/2005/8/layout/list1"/>
    <dgm:cxn modelId="{7E80DABB-6FC1-4508-BBB0-F30025188DF9}" type="presParOf" srcId="{252090EF-1568-408B-ABCC-FADCD74992AC}" destId="{D800B680-3CC8-4181-B6F1-697100DA9393}" srcOrd="0" destOrd="0" presId="urn:microsoft.com/office/officeart/2005/8/layout/list1"/>
    <dgm:cxn modelId="{12BD76D5-AE60-4833-902C-E68FEDC11583}" type="presParOf" srcId="{252090EF-1568-408B-ABCC-FADCD74992AC}" destId="{63F60377-0BE0-45FF-93F3-81B1B8D9CD27}" srcOrd="1" destOrd="0" presId="urn:microsoft.com/office/officeart/2005/8/layout/list1"/>
    <dgm:cxn modelId="{D04CD9BB-4E43-49DD-9CD4-FE59C108BDC3}" type="presParOf" srcId="{881819ED-1B17-4C5C-8588-672B217458C8}" destId="{76F336AE-4BDB-4B42-8580-132D2FE75DC1}" srcOrd="1" destOrd="0" presId="urn:microsoft.com/office/officeart/2005/8/layout/list1"/>
    <dgm:cxn modelId="{B5D92C34-8267-4512-B0E4-B575C68C65D7}" type="presParOf" srcId="{881819ED-1B17-4C5C-8588-672B217458C8}" destId="{23578E4B-1E7C-4A1C-AAA5-F9418AB57BA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47DF41A-A7D1-40B3-AC2D-976C27FED2A8}"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en-US"/>
        </a:p>
      </dgm:t>
    </dgm:pt>
    <dgm:pt modelId="{88D27F4C-959F-4D58-9E09-CE51349BD96D}">
      <dgm:prSet/>
      <dgm:spPr/>
      <dgm:t>
        <a:bodyPr/>
        <a:lstStyle/>
        <a:p>
          <a:pPr rtl="0"/>
          <a:r>
            <a:rPr lang="en-US" b="1" dirty="0" smtClean="0"/>
            <a:t>Hiding your light under a bushel</a:t>
          </a:r>
          <a:endParaRPr lang="en-US" dirty="0"/>
        </a:p>
      </dgm:t>
    </dgm:pt>
    <dgm:pt modelId="{D5FCF487-6249-46D9-801C-3CBCCEEF0C3E}" type="parTrans" cxnId="{C29D29DB-F7FB-494E-B09F-8DE3D9F84255}">
      <dgm:prSet/>
      <dgm:spPr/>
      <dgm:t>
        <a:bodyPr/>
        <a:lstStyle/>
        <a:p>
          <a:endParaRPr lang="en-US"/>
        </a:p>
      </dgm:t>
    </dgm:pt>
    <dgm:pt modelId="{CA9AA353-9704-49F5-808E-CF6F29A75E28}" type="sibTrans" cxnId="{C29D29DB-F7FB-494E-B09F-8DE3D9F84255}">
      <dgm:prSet/>
      <dgm:spPr/>
      <dgm:t>
        <a:bodyPr/>
        <a:lstStyle/>
        <a:p>
          <a:endParaRPr lang="en-US"/>
        </a:p>
      </dgm:t>
    </dgm:pt>
    <dgm:pt modelId="{AF736792-D6CB-4287-A6C0-6CD55C572DFF}">
      <dgm:prSet/>
      <dgm:spPr/>
      <dgm:t>
        <a:bodyPr/>
        <a:lstStyle/>
        <a:p>
          <a:pPr rtl="0"/>
          <a:r>
            <a:rPr lang="en-US" dirty="0" smtClean="0"/>
            <a:t>Let </a:t>
          </a:r>
          <a:r>
            <a:rPr lang="en-US" b="1" dirty="0" smtClean="0">
              <a:latin typeface="+mj-lt"/>
            </a:rPr>
            <a:t>in</a:t>
          </a:r>
          <a:r>
            <a:rPr lang="en-US" b="0" dirty="0" smtClean="0">
              <a:latin typeface="+mj-lt"/>
            </a:rPr>
            <a:t>f</a:t>
          </a:r>
          <a:r>
            <a:rPr lang="en-US" b="1" dirty="0" smtClean="0">
              <a:latin typeface="+mj-lt"/>
            </a:rPr>
            <a:t>luence</a:t>
          </a:r>
          <a:r>
            <a:rPr lang="en-US" dirty="0" smtClean="0"/>
            <a:t> be seen  (Mt. 5:15) </a:t>
          </a:r>
          <a:endParaRPr lang="en-US" dirty="0"/>
        </a:p>
      </dgm:t>
    </dgm:pt>
    <dgm:pt modelId="{8779AEA1-C69F-4C7A-AA29-CE397B13DBCB}" type="parTrans" cxnId="{3B9570DD-0E0A-4F23-A68C-171D41E2C2E5}">
      <dgm:prSet/>
      <dgm:spPr/>
      <dgm:t>
        <a:bodyPr/>
        <a:lstStyle/>
        <a:p>
          <a:endParaRPr lang="en-US"/>
        </a:p>
      </dgm:t>
    </dgm:pt>
    <dgm:pt modelId="{720236E9-BB96-4145-909E-F0738AF10D15}" type="sibTrans" cxnId="{3B9570DD-0E0A-4F23-A68C-171D41E2C2E5}">
      <dgm:prSet/>
      <dgm:spPr/>
      <dgm:t>
        <a:bodyPr/>
        <a:lstStyle/>
        <a:p>
          <a:endParaRPr lang="en-US"/>
        </a:p>
      </dgm:t>
    </dgm:pt>
    <dgm:pt modelId="{4BE73BFA-51E8-4350-98C3-42ACF768E117}">
      <dgm:prSet/>
      <dgm:spPr/>
      <dgm:t>
        <a:bodyPr/>
        <a:lstStyle/>
        <a:p>
          <a:pPr rtl="0"/>
          <a:r>
            <a:rPr lang="en-US" dirty="0" smtClean="0"/>
            <a:t>Parables </a:t>
          </a:r>
          <a:r>
            <a:rPr lang="en-US" b="1" dirty="0" smtClean="0">
              <a:latin typeface="+mj-lt"/>
            </a:rPr>
            <a:t>reveal truth</a:t>
          </a:r>
          <a:r>
            <a:rPr lang="en-US" b="1" dirty="0" smtClean="0"/>
            <a:t>  </a:t>
          </a:r>
          <a:r>
            <a:rPr lang="en-US" dirty="0" smtClean="0"/>
            <a:t>(Mk. 4:21) </a:t>
          </a:r>
          <a:endParaRPr lang="en-US" dirty="0"/>
        </a:p>
      </dgm:t>
    </dgm:pt>
    <dgm:pt modelId="{916353C2-239C-41F2-8843-B63EE3F134BB}" type="parTrans" cxnId="{CAFCE2A0-4940-4851-9B56-8D8B15DC27EE}">
      <dgm:prSet/>
      <dgm:spPr/>
      <dgm:t>
        <a:bodyPr/>
        <a:lstStyle/>
        <a:p>
          <a:endParaRPr lang="en-US"/>
        </a:p>
      </dgm:t>
    </dgm:pt>
    <dgm:pt modelId="{FD7F4CA6-6182-429A-9C32-D2EB257D84C8}" type="sibTrans" cxnId="{CAFCE2A0-4940-4851-9B56-8D8B15DC27EE}">
      <dgm:prSet/>
      <dgm:spPr/>
      <dgm:t>
        <a:bodyPr/>
        <a:lstStyle/>
        <a:p>
          <a:endParaRPr lang="en-US"/>
        </a:p>
      </dgm:t>
    </dgm:pt>
    <dgm:pt modelId="{1F2F7BD0-BA96-4453-B268-CADD793DB8F6}">
      <dgm:prSet/>
      <dgm:spPr/>
      <dgm:t>
        <a:bodyPr/>
        <a:lstStyle/>
        <a:p>
          <a:pPr rtl="0"/>
          <a:r>
            <a:rPr lang="en-US" dirty="0" smtClean="0"/>
            <a:t>Truth about Christ is </a:t>
          </a:r>
          <a:r>
            <a:rPr lang="en-US" b="1" dirty="0" smtClean="0">
              <a:latin typeface="+mj-lt"/>
            </a:rPr>
            <a:t>evident</a:t>
          </a:r>
          <a:r>
            <a:rPr lang="en-US" dirty="0" smtClean="0"/>
            <a:t>  (Lk. 11:33)</a:t>
          </a:r>
          <a:endParaRPr lang="en-US" dirty="0"/>
        </a:p>
      </dgm:t>
    </dgm:pt>
    <dgm:pt modelId="{4D64D2D0-18B7-46C5-BEFC-0C30CD91640D}" type="parTrans" cxnId="{078C4A72-D41E-4D70-8240-37CA81188440}">
      <dgm:prSet/>
      <dgm:spPr/>
      <dgm:t>
        <a:bodyPr/>
        <a:lstStyle/>
        <a:p>
          <a:endParaRPr lang="en-US"/>
        </a:p>
      </dgm:t>
    </dgm:pt>
    <dgm:pt modelId="{A8E12258-B2C7-4E01-A224-D49EBDB052C8}" type="sibTrans" cxnId="{078C4A72-D41E-4D70-8240-37CA81188440}">
      <dgm:prSet/>
      <dgm:spPr/>
      <dgm:t>
        <a:bodyPr/>
        <a:lstStyle/>
        <a:p>
          <a:endParaRPr lang="en-US"/>
        </a:p>
      </dgm:t>
    </dgm:pt>
    <dgm:pt modelId="{19AC7DCC-ABA3-4545-8595-A691D94B1B96}">
      <dgm:prSet/>
      <dgm:spPr/>
      <dgm:t>
        <a:bodyPr/>
        <a:lstStyle/>
        <a:p>
          <a:pPr rtl="0"/>
          <a:r>
            <a:rPr lang="en-US" b="1" dirty="0" smtClean="0"/>
            <a:t>Leaven Of Scribes &amp; Pharisees </a:t>
          </a:r>
          <a:endParaRPr lang="en-US" dirty="0"/>
        </a:p>
      </dgm:t>
    </dgm:pt>
    <dgm:pt modelId="{CB870FFB-0528-4D03-8832-D7EF9D493CD0}" type="parTrans" cxnId="{35F67F36-8FA8-41DF-ABC0-113A53C43281}">
      <dgm:prSet/>
      <dgm:spPr/>
      <dgm:t>
        <a:bodyPr/>
        <a:lstStyle/>
        <a:p>
          <a:endParaRPr lang="en-US"/>
        </a:p>
      </dgm:t>
    </dgm:pt>
    <dgm:pt modelId="{ED74378F-B6EC-4A6D-80F2-D0D711AC3FC7}" type="sibTrans" cxnId="{35F67F36-8FA8-41DF-ABC0-113A53C43281}">
      <dgm:prSet/>
      <dgm:spPr/>
      <dgm:t>
        <a:bodyPr/>
        <a:lstStyle/>
        <a:p>
          <a:endParaRPr lang="en-US"/>
        </a:p>
      </dgm:t>
    </dgm:pt>
    <dgm:pt modelId="{C7F7233D-7AD0-443E-8C51-A0CAB80BCEE3}">
      <dgm:prSet/>
      <dgm:spPr/>
      <dgm:t>
        <a:bodyPr/>
        <a:lstStyle/>
        <a:p>
          <a:pPr rtl="0"/>
          <a:r>
            <a:rPr lang="en-US" dirty="0" smtClean="0"/>
            <a:t>Their </a:t>
          </a:r>
          <a:r>
            <a:rPr lang="en-US" b="1" dirty="0" smtClean="0">
              <a:latin typeface="+mj-lt"/>
            </a:rPr>
            <a:t>teaching</a:t>
          </a:r>
          <a:r>
            <a:rPr lang="en-US" dirty="0" smtClean="0"/>
            <a:t>  (Mt. 16:6, 12; Mk. 8:15) </a:t>
          </a:r>
          <a:endParaRPr lang="en-US" dirty="0"/>
        </a:p>
      </dgm:t>
    </dgm:pt>
    <dgm:pt modelId="{BF48CAEB-6690-43C9-99FB-3B40B919111C}" type="parTrans" cxnId="{2B1C7828-9AD3-49C8-8FCD-5BB2301D9349}">
      <dgm:prSet/>
      <dgm:spPr/>
      <dgm:t>
        <a:bodyPr/>
        <a:lstStyle/>
        <a:p>
          <a:endParaRPr lang="en-US"/>
        </a:p>
      </dgm:t>
    </dgm:pt>
    <dgm:pt modelId="{556BD2E3-468B-4965-891E-D65B39E26A06}" type="sibTrans" cxnId="{2B1C7828-9AD3-49C8-8FCD-5BB2301D9349}">
      <dgm:prSet/>
      <dgm:spPr/>
      <dgm:t>
        <a:bodyPr/>
        <a:lstStyle/>
        <a:p>
          <a:endParaRPr lang="en-US"/>
        </a:p>
      </dgm:t>
    </dgm:pt>
    <dgm:pt modelId="{6CE1D1AE-FE36-4A66-A3C6-4E90B1F327B7}">
      <dgm:prSet/>
      <dgm:spPr/>
      <dgm:t>
        <a:bodyPr/>
        <a:lstStyle/>
        <a:p>
          <a:pPr rtl="0"/>
          <a:r>
            <a:rPr lang="en-US" dirty="0" smtClean="0"/>
            <a:t>Their </a:t>
          </a:r>
          <a:r>
            <a:rPr lang="en-US" b="1" dirty="0" smtClean="0">
              <a:latin typeface="+mj-lt"/>
            </a:rPr>
            <a:t>hypocrisy</a:t>
          </a:r>
          <a:r>
            <a:rPr lang="en-US" dirty="0" smtClean="0"/>
            <a:t>  (Lk. 12:1)</a:t>
          </a:r>
          <a:endParaRPr lang="en-US" dirty="0"/>
        </a:p>
      </dgm:t>
    </dgm:pt>
    <dgm:pt modelId="{A55E8A6A-70B2-4667-8E3F-D06D3AC78E1E}" type="parTrans" cxnId="{B9A7ACCF-0EF9-4295-A0C4-AE5ACED71022}">
      <dgm:prSet/>
      <dgm:spPr/>
      <dgm:t>
        <a:bodyPr/>
        <a:lstStyle/>
        <a:p>
          <a:endParaRPr lang="en-US"/>
        </a:p>
      </dgm:t>
    </dgm:pt>
    <dgm:pt modelId="{7C0C7CF4-6E5E-4B40-A43C-6209FAA99FAC}" type="sibTrans" cxnId="{B9A7ACCF-0EF9-4295-A0C4-AE5ACED71022}">
      <dgm:prSet/>
      <dgm:spPr/>
      <dgm:t>
        <a:bodyPr/>
        <a:lstStyle/>
        <a:p>
          <a:endParaRPr lang="en-US"/>
        </a:p>
      </dgm:t>
    </dgm:pt>
    <dgm:pt modelId="{0B9B33E2-3F53-469D-91FF-3D6771A4CE42}" type="pres">
      <dgm:prSet presAssocID="{647DF41A-A7D1-40B3-AC2D-976C27FED2A8}" presName="linear" presStyleCnt="0">
        <dgm:presLayoutVars>
          <dgm:dir/>
          <dgm:animLvl val="lvl"/>
          <dgm:resizeHandles val="exact"/>
        </dgm:presLayoutVars>
      </dgm:prSet>
      <dgm:spPr/>
      <dgm:t>
        <a:bodyPr/>
        <a:lstStyle/>
        <a:p>
          <a:endParaRPr lang="en-US"/>
        </a:p>
      </dgm:t>
    </dgm:pt>
    <dgm:pt modelId="{83F2DB5D-A3CB-4074-9BCF-D5FC8E66CD5C}" type="pres">
      <dgm:prSet presAssocID="{88D27F4C-959F-4D58-9E09-CE51349BD96D}" presName="parentLin" presStyleCnt="0"/>
      <dgm:spPr/>
      <dgm:t>
        <a:bodyPr/>
        <a:lstStyle/>
        <a:p>
          <a:endParaRPr lang="en-US"/>
        </a:p>
      </dgm:t>
    </dgm:pt>
    <dgm:pt modelId="{4FB4326E-353E-4297-AD29-C9BC55BDAD78}" type="pres">
      <dgm:prSet presAssocID="{88D27F4C-959F-4D58-9E09-CE51349BD96D}" presName="parentLeftMargin" presStyleLbl="node1" presStyleIdx="0" presStyleCnt="2"/>
      <dgm:spPr/>
      <dgm:t>
        <a:bodyPr/>
        <a:lstStyle/>
        <a:p>
          <a:endParaRPr lang="en-US"/>
        </a:p>
      </dgm:t>
    </dgm:pt>
    <dgm:pt modelId="{9D1C2F96-9CC7-4FDD-805A-D28D51D2EC19}" type="pres">
      <dgm:prSet presAssocID="{88D27F4C-959F-4D58-9E09-CE51349BD96D}" presName="parentText" presStyleLbl="node1" presStyleIdx="0" presStyleCnt="2">
        <dgm:presLayoutVars>
          <dgm:chMax val="0"/>
          <dgm:bulletEnabled val="1"/>
        </dgm:presLayoutVars>
      </dgm:prSet>
      <dgm:spPr/>
      <dgm:t>
        <a:bodyPr/>
        <a:lstStyle/>
        <a:p>
          <a:endParaRPr lang="en-US"/>
        </a:p>
      </dgm:t>
    </dgm:pt>
    <dgm:pt modelId="{5F491764-8BB7-42E0-8A8D-D36F46C178ED}" type="pres">
      <dgm:prSet presAssocID="{88D27F4C-959F-4D58-9E09-CE51349BD96D}" presName="negativeSpace" presStyleCnt="0"/>
      <dgm:spPr/>
      <dgm:t>
        <a:bodyPr/>
        <a:lstStyle/>
        <a:p>
          <a:endParaRPr lang="en-US"/>
        </a:p>
      </dgm:t>
    </dgm:pt>
    <dgm:pt modelId="{5DD6847F-2C06-4290-BE64-1DDF3A95C60D}" type="pres">
      <dgm:prSet presAssocID="{88D27F4C-959F-4D58-9E09-CE51349BD96D}" presName="childText" presStyleLbl="conFgAcc1" presStyleIdx="0" presStyleCnt="2">
        <dgm:presLayoutVars>
          <dgm:bulletEnabled val="1"/>
        </dgm:presLayoutVars>
      </dgm:prSet>
      <dgm:spPr/>
      <dgm:t>
        <a:bodyPr/>
        <a:lstStyle/>
        <a:p>
          <a:endParaRPr lang="en-US"/>
        </a:p>
      </dgm:t>
    </dgm:pt>
    <dgm:pt modelId="{E3877D4B-4183-46A9-9C35-9A5296EA2815}" type="pres">
      <dgm:prSet presAssocID="{CA9AA353-9704-49F5-808E-CF6F29A75E28}" presName="spaceBetweenRectangles" presStyleCnt="0"/>
      <dgm:spPr/>
      <dgm:t>
        <a:bodyPr/>
        <a:lstStyle/>
        <a:p>
          <a:endParaRPr lang="en-US"/>
        </a:p>
      </dgm:t>
    </dgm:pt>
    <dgm:pt modelId="{7A38D7B6-8FF5-4AC5-B53C-AFC64D0226CC}" type="pres">
      <dgm:prSet presAssocID="{19AC7DCC-ABA3-4545-8595-A691D94B1B96}" presName="parentLin" presStyleCnt="0"/>
      <dgm:spPr/>
      <dgm:t>
        <a:bodyPr/>
        <a:lstStyle/>
        <a:p>
          <a:endParaRPr lang="en-US"/>
        </a:p>
      </dgm:t>
    </dgm:pt>
    <dgm:pt modelId="{5E42F253-9927-40A8-975F-3207473033F8}" type="pres">
      <dgm:prSet presAssocID="{19AC7DCC-ABA3-4545-8595-A691D94B1B96}" presName="parentLeftMargin" presStyleLbl="node1" presStyleIdx="0" presStyleCnt="2"/>
      <dgm:spPr/>
      <dgm:t>
        <a:bodyPr/>
        <a:lstStyle/>
        <a:p>
          <a:endParaRPr lang="en-US"/>
        </a:p>
      </dgm:t>
    </dgm:pt>
    <dgm:pt modelId="{C4EB8B13-A062-42AF-8B5D-459C067FC9B2}" type="pres">
      <dgm:prSet presAssocID="{19AC7DCC-ABA3-4545-8595-A691D94B1B96}" presName="parentText" presStyleLbl="node1" presStyleIdx="1" presStyleCnt="2">
        <dgm:presLayoutVars>
          <dgm:chMax val="0"/>
          <dgm:bulletEnabled val="1"/>
        </dgm:presLayoutVars>
      </dgm:prSet>
      <dgm:spPr/>
      <dgm:t>
        <a:bodyPr/>
        <a:lstStyle/>
        <a:p>
          <a:endParaRPr lang="en-US"/>
        </a:p>
      </dgm:t>
    </dgm:pt>
    <dgm:pt modelId="{87FC7DC7-402E-4415-B317-9936229FE6FE}" type="pres">
      <dgm:prSet presAssocID="{19AC7DCC-ABA3-4545-8595-A691D94B1B96}" presName="negativeSpace" presStyleCnt="0"/>
      <dgm:spPr/>
      <dgm:t>
        <a:bodyPr/>
        <a:lstStyle/>
        <a:p>
          <a:endParaRPr lang="en-US"/>
        </a:p>
      </dgm:t>
    </dgm:pt>
    <dgm:pt modelId="{F64C0151-63C1-4699-B3BD-69F43E2170CB}" type="pres">
      <dgm:prSet presAssocID="{19AC7DCC-ABA3-4545-8595-A691D94B1B96}" presName="childText" presStyleLbl="conFgAcc1" presStyleIdx="1" presStyleCnt="2">
        <dgm:presLayoutVars>
          <dgm:bulletEnabled val="1"/>
        </dgm:presLayoutVars>
      </dgm:prSet>
      <dgm:spPr/>
      <dgm:t>
        <a:bodyPr/>
        <a:lstStyle/>
        <a:p>
          <a:endParaRPr lang="en-US"/>
        </a:p>
      </dgm:t>
    </dgm:pt>
  </dgm:ptLst>
  <dgm:cxnLst>
    <dgm:cxn modelId="{A9AA0BDD-6569-4AA7-9BF3-219052683299}" type="presOf" srcId="{88D27F4C-959F-4D58-9E09-CE51349BD96D}" destId="{9D1C2F96-9CC7-4FDD-805A-D28D51D2EC19}" srcOrd="1" destOrd="0" presId="urn:microsoft.com/office/officeart/2005/8/layout/list1"/>
    <dgm:cxn modelId="{7AF53A1C-AB1D-4471-BB82-945D86D74A08}" type="presOf" srcId="{19AC7DCC-ABA3-4545-8595-A691D94B1B96}" destId="{C4EB8B13-A062-42AF-8B5D-459C067FC9B2}" srcOrd="1" destOrd="0" presId="urn:microsoft.com/office/officeart/2005/8/layout/list1"/>
    <dgm:cxn modelId="{CAFCE2A0-4940-4851-9B56-8D8B15DC27EE}" srcId="{88D27F4C-959F-4D58-9E09-CE51349BD96D}" destId="{4BE73BFA-51E8-4350-98C3-42ACF768E117}" srcOrd="1" destOrd="0" parTransId="{916353C2-239C-41F2-8843-B63EE3F134BB}" sibTransId="{FD7F4CA6-6182-429A-9C32-D2EB257D84C8}"/>
    <dgm:cxn modelId="{7D81BB06-835A-48BC-AD24-63ECABB223C1}" type="presOf" srcId="{C7F7233D-7AD0-443E-8C51-A0CAB80BCEE3}" destId="{F64C0151-63C1-4699-B3BD-69F43E2170CB}" srcOrd="0" destOrd="0" presId="urn:microsoft.com/office/officeart/2005/8/layout/list1"/>
    <dgm:cxn modelId="{8F9DF6F6-0168-48D3-A494-C75213D750FF}" type="presOf" srcId="{1F2F7BD0-BA96-4453-B268-CADD793DB8F6}" destId="{5DD6847F-2C06-4290-BE64-1DDF3A95C60D}" srcOrd="0" destOrd="2" presId="urn:microsoft.com/office/officeart/2005/8/layout/list1"/>
    <dgm:cxn modelId="{35F67F36-8FA8-41DF-ABC0-113A53C43281}" srcId="{647DF41A-A7D1-40B3-AC2D-976C27FED2A8}" destId="{19AC7DCC-ABA3-4545-8595-A691D94B1B96}" srcOrd="1" destOrd="0" parTransId="{CB870FFB-0528-4D03-8832-D7EF9D493CD0}" sibTransId="{ED74378F-B6EC-4A6D-80F2-D0D711AC3FC7}"/>
    <dgm:cxn modelId="{1ED13B62-4E17-4A15-8193-46C89B1D08A7}" type="presOf" srcId="{647DF41A-A7D1-40B3-AC2D-976C27FED2A8}" destId="{0B9B33E2-3F53-469D-91FF-3D6771A4CE42}" srcOrd="0" destOrd="0" presId="urn:microsoft.com/office/officeart/2005/8/layout/list1"/>
    <dgm:cxn modelId="{9F3CECBD-2022-4E08-8964-9580250E974F}" type="presOf" srcId="{AF736792-D6CB-4287-A6C0-6CD55C572DFF}" destId="{5DD6847F-2C06-4290-BE64-1DDF3A95C60D}" srcOrd="0" destOrd="0" presId="urn:microsoft.com/office/officeart/2005/8/layout/list1"/>
    <dgm:cxn modelId="{6F99271C-9D8B-45F6-B9C2-C170945EEC69}" type="presOf" srcId="{6CE1D1AE-FE36-4A66-A3C6-4E90B1F327B7}" destId="{F64C0151-63C1-4699-B3BD-69F43E2170CB}" srcOrd="0" destOrd="1" presId="urn:microsoft.com/office/officeart/2005/8/layout/list1"/>
    <dgm:cxn modelId="{1FB98CC7-0128-443F-92A7-27AFED495F2A}" type="presOf" srcId="{88D27F4C-959F-4D58-9E09-CE51349BD96D}" destId="{4FB4326E-353E-4297-AD29-C9BC55BDAD78}" srcOrd="0" destOrd="0" presId="urn:microsoft.com/office/officeart/2005/8/layout/list1"/>
    <dgm:cxn modelId="{F7C0E161-E1DD-4D90-8A6B-55EBA1AF0FB5}" type="presOf" srcId="{19AC7DCC-ABA3-4545-8595-A691D94B1B96}" destId="{5E42F253-9927-40A8-975F-3207473033F8}" srcOrd="0" destOrd="0" presId="urn:microsoft.com/office/officeart/2005/8/layout/list1"/>
    <dgm:cxn modelId="{C29D29DB-F7FB-494E-B09F-8DE3D9F84255}" srcId="{647DF41A-A7D1-40B3-AC2D-976C27FED2A8}" destId="{88D27F4C-959F-4D58-9E09-CE51349BD96D}" srcOrd="0" destOrd="0" parTransId="{D5FCF487-6249-46D9-801C-3CBCCEEF0C3E}" sibTransId="{CA9AA353-9704-49F5-808E-CF6F29A75E28}"/>
    <dgm:cxn modelId="{3B9570DD-0E0A-4F23-A68C-171D41E2C2E5}" srcId="{88D27F4C-959F-4D58-9E09-CE51349BD96D}" destId="{AF736792-D6CB-4287-A6C0-6CD55C572DFF}" srcOrd="0" destOrd="0" parTransId="{8779AEA1-C69F-4C7A-AA29-CE397B13DBCB}" sibTransId="{720236E9-BB96-4145-909E-F0738AF10D15}"/>
    <dgm:cxn modelId="{0AA2CA00-AE4F-4718-B742-D866C611810E}" type="presOf" srcId="{4BE73BFA-51E8-4350-98C3-42ACF768E117}" destId="{5DD6847F-2C06-4290-BE64-1DDF3A95C60D}" srcOrd="0" destOrd="1" presId="urn:microsoft.com/office/officeart/2005/8/layout/list1"/>
    <dgm:cxn modelId="{B9A7ACCF-0EF9-4295-A0C4-AE5ACED71022}" srcId="{19AC7DCC-ABA3-4545-8595-A691D94B1B96}" destId="{6CE1D1AE-FE36-4A66-A3C6-4E90B1F327B7}" srcOrd="1" destOrd="0" parTransId="{A55E8A6A-70B2-4667-8E3F-D06D3AC78E1E}" sibTransId="{7C0C7CF4-6E5E-4B40-A43C-6209FAA99FAC}"/>
    <dgm:cxn modelId="{078C4A72-D41E-4D70-8240-37CA81188440}" srcId="{88D27F4C-959F-4D58-9E09-CE51349BD96D}" destId="{1F2F7BD0-BA96-4453-B268-CADD793DB8F6}" srcOrd="2" destOrd="0" parTransId="{4D64D2D0-18B7-46C5-BEFC-0C30CD91640D}" sibTransId="{A8E12258-B2C7-4E01-A224-D49EBDB052C8}"/>
    <dgm:cxn modelId="{2B1C7828-9AD3-49C8-8FCD-5BB2301D9349}" srcId="{19AC7DCC-ABA3-4545-8595-A691D94B1B96}" destId="{C7F7233D-7AD0-443E-8C51-A0CAB80BCEE3}" srcOrd="0" destOrd="0" parTransId="{BF48CAEB-6690-43C9-99FB-3B40B919111C}" sibTransId="{556BD2E3-468B-4965-891E-D65B39E26A06}"/>
    <dgm:cxn modelId="{C78056B2-0649-4497-B344-37AD713D0171}" type="presParOf" srcId="{0B9B33E2-3F53-469D-91FF-3D6771A4CE42}" destId="{83F2DB5D-A3CB-4074-9BCF-D5FC8E66CD5C}" srcOrd="0" destOrd="0" presId="urn:microsoft.com/office/officeart/2005/8/layout/list1"/>
    <dgm:cxn modelId="{7086F75D-5A3D-40F9-893B-62F7E7D4E743}" type="presParOf" srcId="{83F2DB5D-A3CB-4074-9BCF-D5FC8E66CD5C}" destId="{4FB4326E-353E-4297-AD29-C9BC55BDAD78}" srcOrd="0" destOrd="0" presId="urn:microsoft.com/office/officeart/2005/8/layout/list1"/>
    <dgm:cxn modelId="{26471F8F-09E3-46D2-945C-FEAD13F6EB11}" type="presParOf" srcId="{83F2DB5D-A3CB-4074-9BCF-D5FC8E66CD5C}" destId="{9D1C2F96-9CC7-4FDD-805A-D28D51D2EC19}" srcOrd="1" destOrd="0" presId="urn:microsoft.com/office/officeart/2005/8/layout/list1"/>
    <dgm:cxn modelId="{714278BA-B268-497D-9E77-BDB633943DFC}" type="presParOf" srcId="{0B9B33E2-3F53-469D-91FF-3D6771A4CE42}" destId="{5F491764-8BB7-42E0-8A8D-D36F46C178ED}" srcOrd="1" destOrd="0" presId="urn:microsoft.com/office/officeart/2005/8/layout/list1"/>
    <dgm:cxn modelId="{1472F5E3-4FC6-48D7-8FE7-E661F3ECBB7C}" type="presParOf" srcId="{0B9B33E2-3F53-469D-91FF-3D6771A4CE42}" destId="{5DD6847F-2C06-4290-BE64-1DDF3A95C60D}" srcOrd="2" destOrd="0" presId="urn:microsoft.com/office/officeart/2005/8/layout/list1"/>
    <dgm:cxn modelId="{D76E7ACE-0CEB-49C9-9245-FB856145115C}" type="presParOf" srcId="{0B9B33E2-3F53-469D-91FF-3D6771A4CE42}" destId="{E3877D4B-4183-46A9-9C35-9A5296EA2815}" srcOrd="3" destOrd="0" presId="urn:microsoft.com/office/officeart/2005/8/layout/list1"/>
    <dgm:cxn modelId="{EEB35535-4DA8-45C3-B06F-8E7C62719674}" type="presParOf" srcId="{0B9B33E2-3F53-469D-91FF-3D6771A4CE42}" destId="{7A38D7B6-8FF5-4AC5-B53C-AFC64D0226CC}" srcOrd="4" destOrd="0" presId="urn:microsoft.com/office/officeart/2005/8/layout/list1"/>
    <dgm:cxn modelId="{37C53A27-A2A0-4471-BF5B-8489882E1BD2}" type="presParOf" srcId="{7A38D7B6-8FF5-4AC5-B53C-AFC64D0226CC}" destId="{5E42F253-9927-40A8-975F-3207473033F8}" srcOrd="0" destOrd="0" presId="urn:microsoft.com/office/officeart/2005/8/layout/list1"/>
    <dgm:cxn modelId="{CF2B80F3-50BD-4DA4-856C-5F704C98A370}" type="presParOf" srcId="{7A38D7B6-8FF5-4AC5-B53C-AFC64D0226CC}" destId="{C4EB8B13-A062-42AF-8B5D-459C067FC9B2}" srcOrd="1" destOrd="0" presId="urn:microsoft.com/office/officeart/2005/8/layout/list1"/>
    <dgm:cxn modelId="{6DF88EBC-66A6-4801-91EF-7FC3545281BA}" type="presParOf" srcId="{0B9B33E2-3F53-469D-91FF-3D6771A4CE42}" destId="{87FC7DC7-402E-4415-B317-9936229FE6FE}" srcOrd="5" destOrd="0" presId="urn:microsoft.com/office/officeart/2005/8/layout/list1"/>
    <dgm:cxn modelId="{18D333B4-FF54-40EC-8B56-783CBE5A6ACD}" type="presParOf" srcId="{0B9B33E2-3F53-469D-91FF-3D6771A4CE42}" destId="{F64C0151-63C1-4699-B3BD-69F43E2170C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E1D2B4E-0A72-4780-B02C-DBA7B211882F}"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en-US"/>
        </a:p>
      </dgm:t>
    </dgm:pt>
    <dgm:pt modelId="{82622FAD-EC15-4D43-9831-D9FD19B2FDE2}">
      <dgm:prSet/>
      <dgm:spPr/>
      <dgm:t>
        <a:bodyPr/>
        <a:lstStyle/>
        <a:p>
          <a:pPr rtl="0"/>
          <a:r>
            <a:rPr lang="en-US" b="1" dirty="0" smtClean="0"/>
            <a:t>To Him Who Has, More Will Be Given</a:t>
          </a:r>
          <a:endParaRPr lang="en-US" dirty="0"/>
        </a:p>
      </dgm:t>
    </dgm:pt>
    <dgm:pt modelId="{F9BBCA84-B988-499F-B78E-FD1F4428497D}" type="parTrans" cxnId="{2A93BE06-E52C-42CF-8209-9D6BF5659538}">
      <dgm:prSet/>
      <dgm:spPr/>
      <dgm:t>
        <a:bodyPr/>
        <a:lstStyle/>
        <a:p>
          <a:endParaRPr lang="en-US"/>
        </a:p>
      </dgm:t>
    </dgm:pt>
    <dgm:pt modelId="{B5A10B1C-146C-429E-B64B-9B63881EDD94}" type="sibTrans" cxnId="{2A93BE06-E52C-42CF-8209-9D6BF5659538}">
      <dgm:prSet/>
      <dgm:spPr/>
      <dgm:t>
        <a:bodyPr/>
        <a:lstStyle/>
        <a:p>
          <a:endParaRPr lang="en-US"/>
        </a:p>
      </dgm:t>
    </dgm:pt>
    <dgm:pt modelId="{ADC8D52F-2480-4A0A-A297-09F076DC9A45}">
      <dgm:prSet/>
      <dgm:spPr/>
      <dgm:t>
        <a:bodyPr/>
        <a:lstStyle/>
        <a:p>
          <a:pPr rtl="0"/>
          <a:r>
            <a:rPr lang="en-US" dirty="0" smtClean="0"/>
            <a:t>Parables are a means of </a:t>
          </a:r>
          <a:r>
            <a:rPr lang="en-US" b="1" dirty="0" smtClean="0">
              <a:latin typeface="+mj-lt"/>
            </a:rPr>
            <a:t>sifting</a:t>
          </a:r>
          <a:r>
            <a:rPr lang="en-US" dirty="0" smtClean="0"/>
            <a:t>  (Mt. 13:12; Mk. 4:25; Lk. 8:18) </a:t>
          </a:r>
          <a:endParaRPr lang="en-US" dirty="0"/>
        </a:p>
      </dgm:t>
    </dgm:pt>
    <dgm:pt modelId="{6158298D-86D0-4343-A782-C7FB2397B0A7}" type="parTrans" cxnId="{AF5FB768-8292-4F1D-A8C0-3481B710260F}">
      <dgm:prSet/>
      <dgm:spPr/>
      <dgm:t>
        <a:bodyPr/>
        <a:lstStyle/>
        <a:p>
          <a:endParaRPr lang="en-US"/>
        </a:p>
      </dgm:t>
    </dgm:pt>
    <dgm:pt modelId="{80A20AE7-5587-4CDC-9896-81268DC37E4B}" type="sibTrans" cxnId="{AF5FB768-8292-4F1D-A8C0-3481B710260F}">
      <dgm:prSet/>
      <dgm:spPr/>
      <dgm:t>
        <a:bodyPr/>
        <a:lstStyle/>
        <a:p>
          <a:endParaRPr lang="en-US"/>
        </a:p>
      </dgm:t>
    </dgm:pt>
    <dgm:pt modelId="{F554D05F-388D-4B41-A376-BCC113003C5C}">
      <dgm:prSet/>
      <dgm:spPr/>
      <dgm:t>
        <a:bodyPr/>
        <a:lstStyle/>
        <a:p>
          <a:pPr rtl="0"/>
          <a:r>
            <a:rPr lang="en-US" dirty="0" smtClean="0"/>
            <a:t>Judgment and </a:t>
          </a:r>
          <a:r>
            <a:rPr lang="en-US" b="1" dirty="0" smtClean="0">
              <a:latin typeface="+mj-lt"/>
            </a:rPr>
            <a:t>unused opportunities</a:t>
          </a:r>
          <a:r>
            <a:rPr lang="en-US" dirty="0" smtClean="0"/>
            <a:t>  (Mt. 25:29; Lk. 19:26)</a:t>
          </a:r>
          <a:endParaRPr lang="en-US" dirty="0"/>
        </a:p>
      </dgm:t>
    </dgm:pt>
    <dgm:pt modelId="{73AC2FCF-8436-4363-9BBF-E9CD4536FE31}" type="parTrans" cxnId="{ECFF9FCB-B1B7-45EC-8907-077B85AB038A}">
      <dgm:prSet/>
      <dgm:spPr/>
      <dgm:t>
        <a:bodyPr/>
        <a:lstStyle/>
        <a:p>
          <a:endParaRPr lang="en-US"/>
        </a:p>
      </dgm:t>
    </dgm:pt>
    <dgm:pt modelId="{4504E4A7-241B-4AE1-974F-0447C2A18173}" type="sibTrans" cxnId="{ECFF9FCB-B1B7-45EC-8907-077B85AB038A}">
      <dgm:prSet/>
      <dgm:spPr/>
      <dgm:t>
        <a:bodyPr/>
        <a:lstStyle/>
        <a:p>
          <a:endParaRPr lang="en-US"/>
        </a:p>
      </dgm:t>
    </dgm:pt>
    <dgm:pt modelId="{46224A34-9837-44B5-BDAE-A500C2E74739}">
      <dgm:prSet/>
      <dgm:spPr/>
      <dgm:t>
        <a:bodyPr/>
        <a:lstStyle/>
        <a:p>
          <a:pPr rtl="0"/>
          <a:r>
            <a:rPr lang="en-US" b="1" dirty="0" smtClean="0"/>
            <a:t>Settle With An Adversary Quickly </a:t>
          </a:r>
          <a:endParaRPr lang="en-US" dirty="0"/>
        </a:p>
      </dgm:t>
    </dgm:pt>
    <dgm:pt modelId="{922B7B40-2A79-4EF3-A044-79647CADFDDB}" type="parTrans" cxnId="{4CC9E9B7-FE7C-4327-85B8-DA15157CE3C4}">
      <dgm:prSet/>
      <dgm:spPr/>
      <dgm:t>
        <a:bodyPr/>
        <a:lstStyle/>
        <a:p>
          <a:endParaRPr lang="en-US"/>
        </a:p>
      </dgm:t>
    </dgm:pt>
    <dgm:pt modelId="{E6FDFDD8-407F-44AA-92E1-F49086C97D1F}" type="sibTrans" cxnId="{4CC9E9B7-FE7C-4327-85B8-DA15157CE3C4}">
      <dgm:prSet/>
      <dgm:spPr/>
      <dgm:t>
        <a:bodyPr/>
        <a:lstStyle/>
        <a:p>
          <a:endParaRPr lang="en-US"/>
        </a:p>
      </dgm:t>
    </dgm:pt>
    <dgm:pt modelId="{41D4D7B3-4D84-4D46-91A5-60CE78E463FA}">
      <dgm:prSet/>
      <dgm:spPr/>
      <dgm:t>
        <a:bodyPr/>
        <a:lstStyle/>
        <a:p>
          <a:pPr rtl="0"/>
          <a:r>
            <a:rPr lang="en-US" dirty="0" smtClean="0"/>
            <a:t>Reconciliation with </a:t>
          </a:r>
          <a:r>
            <a:rPr lang="en-US" b="1" dirty="0" smtClean="0">
              <a:latin typeface="+mj-lt"/>
            </a:rPr>
            <a:t>men</a:t>
          </a:r>
          <a:r>
            <a:rPr lang="en-US" dirty="0" smtClean="0"/>
            <a:t>  (Mt. 5:25-26) </a:t>
          </a:r>
          <a:endParaRPr lang="en-US" dirty="0"/>
        </a:p>
      </dgm:t>
    </dgm:pt>
    <dgm:pt modelId="{DA8EFF9F-DD98-4F2F-810F-EA9616896174}" type="parTrans" cxnId="{06721B5E-F89C-4BC2-98FD-18E6924E63DE}">
      <dgm:prSet/>
      <dgm:spPr/>
      <dgm:t>
        <a:bodyPr/>
        <a:lstStyle/>
        <a:p>
          <a:endParaRPr lang="en-US"/>
        </a:p>
      </dgm:t>
    </dgm:pt>
    <dgm:pt modelId="{0649A911-308F-4163-99EA-41DD86CCFFBA}" type="sibTrans" cxnId="{06721B5E-F89C-4BC2-98FD-18E6924E63DE}">
      <dgm:prSet/>
      <dgm:spPr/>
      <dgm:t>
        <a:bodyPr/>
        <a:lstStyle/>
        <a:p>
          <a:endParaRPr lang="en-US"/>
        </a:p>
      </dgm:t>
    </dgm:pt>
    <dgm:pt modelId="{6A421229-D02D-4001-A4FA-E427352169BB}">
      <dgm:prSet/>
      <dgm:spPr/>
      <dgm:t>
        <a:bodyPr/>
        <a:lstStyle/>
        <a:p>
          <a:pPr rtl="0"/>
          <a:r>
            <a:rPr lang="en-US" dirty="0" smtClean="0"/>
            <a:t>Reconciliation with </a:t>
          </a:r>
          <a:r>
            <a:rPr lang="en-US" b="1" dirty="0" smtClean="0">
              <a:latin typeface="+mj-lt"/>
            </a:rPr>
            <a:t>God</a:t>
          </a:r>
          <a:r>
            <a:rPr lang="en-US" dirty="0" smtClean="0"/>
            <a:t>  (Lk. 12:58-59)</a:t>
          </a:r>
          <a:endParaRPr lang="en-US" dirty="0"/>
        </a:p>
      </dgm:t>
    </dgm:pt>
    <dgm:pt modelId="{3A2432FF-FB95-4A68-87B3-22591A5ADA7B}" type="parTrans" cxnId="{08215ABE-5DD0-45B7-B40E-EF5AB6B7252E}">
      <dgm:prSet/>
      <dgm:spPr/>
      <dgm:t>
        <a:bodyPr/>
        <a:lstStyle/>
        <a:p>
          <a:endParaRPr lang="en-US"/>
        </a:p>
      </dgm:t>
    </dgm:pt>
    <dgm:pt modelId="{DB2C8C4F-D395-47C8-B760-A09EF5A29BBF}" type="sibTrans" cxnId="{08215ABE-5DD0-45B7-B40E-EF5AB6B7252E}">
      <dgm:prSet/>
      <dgm:spPr/>
      <dgm:t>
        <a:bodyPr/>
        <a:lstStyle/>
        <a:p>
          <a:endParaRPr lang="en-US"/>
        </a:p>
      </dgm:t>
    </dgm:pt>
    <dgm:pt modelId="{86B04F72-7A76-4BE6-B583-46BC9791B957}" type="pres">
      <dgm:prSet presAssocID="{1E1D2B4E-0A72-4780-B02C-DBA7B211882F}" presName="linear" presStyleCnt="0">
        <dgm:presLayoutVars>
          <dgm:dir/>
          <dgm:animLvl val="lvl"/>
          <dgm:resizeHandles val="exact"/>
        </dgm:presLayoutVars>
      </dgm:prSet>
      <dgm:spPr/>
      <dgm:t>
        <a:bodyPr/>
        <a:lstStyle/>
        <a:p>
          <a:endParaRPr lang="en-US"/>
        </a:p>
      </dgm:t>
    </dgm:pt>
    <dgm:pt modelId="{BC60A7D1-4E08-426D-AD69-EF9E572785AA}" type="pres">
      <dgm:prSet presAssocID="{82622FAD-EC15-4D43-9831-D9FD19B2FDE2}" presName="parentLin" presStyleCnt="0"/>
      <dgm:spPr/>
      <dgm:t>
        <a:bodyPr/>
        <a:lstStyle/>
        <a:p>
          <a:endParaRPr lang="en-US"/>
        </a:p>
      </dgm:t>
    </dgm:pt>
    <dgm:pt modelId="{BA1F47C9-B5A2-4755-94A5-F2F77C4C4103}" type="pres">
      <dgm:prSet presAssocID="{82622FAD-EC15-4D43-9831-D9FD19B2FDE2}" presName="parentLeftMargin" presStyleLbl="node1" presStyleIdx="0" presStyleCnt="2"/>
      <dgm:spPr/>
      <dgm:t>
        <a:bodyPr/>
        <a:lstStyle/>
        <a:p>
          <a:endParaRPr lang="en-US"/>
        </a:p>
      </dgm:t>
    </dgm:pt>
    <dgm:pt modelId="{E615F63F-9ED6-4203-94AE-674E3BC25B4D}" type="pres">
      <dgm:prSet presAssocID="{82622FAD-EC15-4D43-9831-D9FD19B2FDE2}" presName="parentText" presStyleLbl="node1" presStyleIdx="0" presStyleCnt="2" custScaleX="123810">
        <dgm:presLayoutVars>
          <dgm:chMax val="0"/>
          <dgm:bulletEnabled val="1"/>
        </dgm:presLayoutVars>
      </dgm:prSet>
      <dgm:spPr/>
      <dgm:t>
        <a:bodyPr/>
        <a:lstStyle/>
        <a:p>
          <a:endParaRPr lang="en-US"/>
        </a:p>
      </dgm:t>
    </dgm:pt>
    <dgm:pt modelId="{77749A21-EBF3-4FE6-9C9B-F875FAB0D9D4}" type="pres">
      <dgm:prSet presAssocID="{82622FAD-EC15-4D43-9831-D9FD19B2FDE2}" presName="negativeSpace" presStyleCnt="0"/>
      <dgm:spPr/>
      <dgm:t>
        <a:bodyPr/>
        <a:lstStyle/>
        <a:p>
          <a:endParaRPr lang="en-US"/>
        </a:p>
      </dgm:t>
    </dgm:pt>
    <dgm:pt modelId="{821EBCA0-E626-4D4F-B179-FF3309191A7F}" type="pres">
      <dgm:prSet presAssocID="{82622FAD-EC15-4D43-9831-D9FD19B2FDE2}" presName="childText" presStyleLbl="conFgAcc1" presStyleIdx="0" presStyleCnt="2">
        <dgm:presLayoutVars>
          <dgm:bulletEnabled val="1"/>
        </dgm:presLayoutVars>
      </dgm:prSet>
      <dgm:spPr/>
      <dgm:t>
        <a:bodyPr/>
        <a:lstStyle/>
        <a:p>
          <a:endParaRPr lang="en-US"/>
        </a:p>
      </dgm:t>
    </dgm:pt>
    <dgm:pt modelId="{FAE25887-3046-45E3-B08A-2AD7DC85A92C}" type="pres">
      <dgm:prSet presAssocID="{B5A10B1C-146C-429E-B64B-9B63881EDD94}" presName="spaceBetweenRectangles" presStyleCnt="0"/>
      <dgm:spPr/>
      <dgm:t>
        <a:bodyPr/>
        <a:lstStyle/>
        <a:p>
          <a:endParaRPr lang="en-US"/>
        </a:p>
      </dgm:t>
    </dgm:pt>
    <dgm:pt modelId="{7627D409-B479-4245-A7B0-446163815C56}" type="pres">
      <dgm:prSet presAssocID="{46224A34-9837-44B5-BDAE-A500C2E74739}" presName="parentLin" presStyleCnt="0"/>
      <dgm:spPr/>
      <dgm:t>
        <a:bodyPr/>
        <a:lstStyle/>
        <a:p>
          <a:endParaRPr lang="en-US"/>
        </a:p>
      </dgm:t>
    </dgm:pt>
    <dgm:pt modelId="{F53422B0-4099-4F1D-8C4B-0D527A8A9F51}" type="pres">
      <dgm:prSet presAssocID="{46224A34-9837-44B5-BDAE-A500C2E74739}" presName="parentLeftMargin" presStyleLbl="node1" presStyleIdx="0" presStyleCnt="2"/>
      <dgm:spPr/>
      <dgm:t>
        <a:bodyPr/>
        <a:lstStyle/>
        <a:p>
          <a:endParaRPr lang="en-US"/>
        </a:p>
      </dgm:t>
    </dgm:pt>
    <dgm:pt modelId="{6E43661C-1267-4520-9F12-A80497A56610}" type="pres">
      <dgm:prSet presAssocID="{46224A34-9837-44B5-BDAE-A500C2E74739}" presName="parentText" presStyleLbl="node1" presStyleIdx="1" presStyleCnt="2" custScaleX="123810">
        <dgm:presLayoutVars>
          <dgm:chMax val="0"/>
          <dgm:bulletEnabled val="1"/>
        </dgm:presLayoutVars>
      </dgm:prSet>
      <dgm:spPr/>
      <dgm:t>
        <a:bodyPr/>
        <a:lstStyle/>
        <a:p>
          <a:endParaRPr lang="en-US"/>
        </a:p>
      </dgm:t>
    </dgm:pt>
    <dgm:pt modelId="{27BEDE24-740D-41AA-8507-F6F4733A49AA}" type="pres">
      <dgm:prSet presAssocID="{46224A34-9837-44B5-BDAE-A500C2E74739}" presName="negativeSpace" presStyleCnt="0"/>
      <dgm:spPr/>
      <dgm:t>
        <a:bodyPr/>
        <a:lstStyle/>
        <a:p>
          <a:endParaRPr lang="en-US"/>
        </a:p>
      </dgm:t>
    </dgm:pt>
    <dgm:pt modelId="{D5A44B4A-CFC8-4FF4-A41D-3CED8E417C50}" type="pres">
      <dgm:prSet presAssocID="{46224A34-9837-44B5-BDAE-A500C2E74739}" presName="childText" presStyleLbl="conFgAcc1" presStyleIdx="1" presStyleCnt="2">
        <dgm:presLayoutVars>
          <dgm:bulletEnabled val="1"/>
        </dgm:presLayoutVars>
      </dgm:prSet>
      <dgm:spPr/>
      <dgm:t>
        <a:bodyPr/>
        <a:lstStyle/>
        <a:p>
          <a:endParaRPr lang="en-US"/>
        </a:p>
      </dgm:t>
    </dgm:pt>
  </dgm:ptLst>
  <dgm:cxnLst>
    <dgm:cxn modelId="{ECFF9FCB-B1B7-45EC-8907-077B85AB038A}" srcId="{82622FAD-EC15-4D43-9831-D9FD19B2FDE2}" destId="{F554D05F-388D-4B41-A376-BCC113003C5C}" srcOrd="1" destOrd="0" parTransId="{73AC2FCF-8436-4363-9BBF-E9CD4536FE31}" sibTransId="{4504E4A7-241B-4AE1-974F-0447C2A18173}"/>
    <dgm:cxn modelId="{2A93BE06-E52C-42CF-8209-9D6BF5659538}" srcId="{1E1D2B4E-0A72-4780-B02C-DBA7B211882F}" destId="{82622FAD-EC15-4D43-9831-D9FD19B2FDE2}" srcOrd="0" destOrd="0" parTransId="{F9BBCA84-B988-499F-B78E-FD1F4428497D}" sibTransId="{B5A10B1C-146C-429E-B64B-9B63881EDD94}"/>
    <dgm:cxn modelId="{AF5FB768-8292-4F1D-A8C0-3481B710260F}" srcId="{82622FAD-EC15-4D43-9831-D9FD19B2FDE2}" destId="{ADC8D52F-2480-4A0A-A297-09F076DC9A45}" srcOrd="0" destOrd="0" parTransId="{6158298D-86D0-4343-A782-C7FB2397B0A7}" sibTransId="{80A20AE7-5587-4CDC-9896-81268DC37E4B}"/>
    <dgm:cxn modelId="{E8294018-7138-4C76-85B3-D6BB27BCC801}" type="presOf" srcId="{46224A34-9837-44B5-BDAE-A500C2E74739}" destId="{F53422B0-4099-4F1D-8C4B-0D527A8A9F51}" srcOrd="0" destOrd="0" presId="urn:microsoft.com/office/officeart/2005/8/layout/list1"/>
    <dgm:cxn modelId="{06721B5E-F89C-4BC2-98FD-18E6924E63DE}" srcId="{46224A34-9837-44B5-BDAE-A500C2E74739}" destId="{41D4D7B3-4D84-4D46-91A5-60CE78E463FA}" srcOrd="0" destOrd="0" parTransId="{DA8EFF9F-DD98-4F2F-810F-EA9616896174}" sibTransId="{0649A911-308F-4163-99EA-41DD86CCFFBA}"/>
    <dgm:cxn modelId="{BAF845E2-C0A8-46E1-999E-5CB4C017D932}" type="presOf" srcId="{46224A34-9837-44B5-BDAE-A500C2E74739}" destId="{6E43661C-1267-4520-9F12-A80497A56610}" srcOrd="1" destOrd="0" presId="urn:microsoft.com/office/officeart/2005/8/layout/list1"/>
    <dgm:cxn modelId="{49D94A65-DDAB-4BD8-B31F-65CA0B0A5A93}" type="presOf" srcId="{1E1D2B4E-0A72-4780-B02C-DBA7B211882F}" destId="{86B04F72-7A76-4BE6-B583-46BC9791B957}" srcOrd="0" destOrd="0" presId="urn:microsoft.com/office/officeart/2005/8/layout/list1"/>
    <dgm:cxn modelId="{C7F09D6F-121A-474B-B17D-2602145CBDCE}" type="presOf" srcId="{82622FAD-EC15-4D43-9831-D9FD19B2FDE2}" destId="{BA1F47C9-B5A2-4755-94A5-F2F77C4C4103}" srcOrd="0" destOrd="0" presId="urn:microsoft.com/office/officeart/2005/8/layout/list1"/>
    <dgm:cxn modelId="{15037345-2AC3-48E1-8655-6A4C9475CC23}" type="presOf" srcId="{41D4D7B3-4D84-4D46-91A5-60CE78E463FA}" destId="{D5A44B4A-CFC8-4FF4-A41D-3CED8E417C50}" srcOrd="0" destOrd="0" presId="urn:microsoft.com/office/officeart/2005/8/layout/list1"/>
    <dgm:cxn modelId="{1B39074B-99D5-43A1-BB74-7DD8D4E41200}" type="presOf" srcId="{F554D05F-388D-4B41-A376-BCC113003C5C}" destId="{821EBCA0-E626-4D4F-B179-FF3309191A7F}" srcOrd="0" destOrd="1" presId="urn:microsoft.com/office/officeart/2005/8/layout/list1"/>
    <dgm:cxn modelId="{AA0AFDB4-9121-49B4-B816-949C0659624A}" type="presOf" srcId="{ADC8D52F-2480-4A0A-A297-09F076DC9A45}" destId="{821EBCA0-E626-4D4F-B179-FF3309191A7F}" srcOrd="0" destOrd="0" presId="urn:microsoft.com/office/officeart/2005/8/layout/list1"/>
    <dgm:cxn modelId="{DA8194DE-CD36-468D-9429-6AC30BEA9F64}" type="presOf" srcId="{6A421229-D02D-4001-A4FA-E427352169BB}" destId="{D5A44B4A-CFC8-4FF4-A41D-3CED8E417C50}" srcOrd="0" destOrd="1" presId="urn:microsoft.com/office/officeart/2005/8/layout/list1"/>
    <dgm:cxn modelId="{08215ABE-5DD0-45B7-B40E-EF5AB6B7252E}" srcId="{46224A34-9837-44B5-BDAE-A500C2E74739}" destId="{6A421229-D02D-4001-A4FA-E427352169BB}" srcOrd="1" destOrd="0" parTransId="{3A2432FF-FB95-4A68-87B3-22591A5ADA7B}" sibTransId="{DB2C8C4F-D395-47C8-B760-A09EF5A29BBF}"/>
    <dgm:cxn modelId="{1C1F3BD8-3298-4C2A-8073-2D40C4FDD8A7}" type="presOf" srcId="{82622FAD-EC15-4D43-9831-D9FD19B2FDE2}" destId="{E615F63F-9ED6-4203-94AE-674E3BC25B4D}" srcOrd="1" destOrd="0" presId="urn:microsoft.com/office/officeart/2005/8/layout/list1"/>
    <dgm:cxn modelId="{4CC9E9B7-FE7C-4327-85B8-DA15157CE3C4}" srcId="{1E1D2B4E-0A72-4780-B02C-DBA7B211882F}" destId="{46224A34-9837-44B5-BDAE-A500C2E74739}" srcOrd="1" destOrd="0" parTransId="{922B7B40-2A79-4EF3-A044-79647CADFDDB}" sibTransId="{E6FDFDD8-407F-44AA-92E1-F49086C97D1F}"/>
    <dgm:cxn modelId="{FEE1623A-85D3-4852-8119-1FEFD4B25E38}" type="presParOf" srcId="{86B04F72-7A76-4BE6-B583-46BC9791B957}" destId="{BC60A7D1-4E08-426D-AD69-EF9E572785AA}" srcOrd="0" destOrd="0" presId="urn:microsoft.com/office/officeart/2005/8/layout/list1"/>
    <dgm:cxn modelId="{A4A19522-8459-440B-B3FC-55B2E98412AA}" type="presParOf" srcId="{BC60A7D1-4E08-426D-AD69-EF9E572785AA}" destId="{BA1F47C9-B5A2-4755-94A5-F2F77C4C4103}" srcOrd="0" destOrd="0" presId="urn:microsoft.com/office/officeart/2005/8/layout/list1"/>
    <dgm:cxn modelId="{AB172B85-8215-45DB-B8B0-389EAEF0C5BA}" type="presParOf" srcId="{BC60A7D1-4E08-426D-AD69-EF9E572785AA}" destId="{E615F63F-9ED6-4203-94AE-674E3BC25B4D}" srcOrd="1" destOrd="0" presId="urn:microsoft.com/office/officeart/2005/8/layout/list1"/>
    <dgm:cxn modelId="{A672D8ED-C222-4E0D-B1DA-D0875929147B}" type="presParOf" srcId="{86B04F72-7A76-4BE6-B583-46BC9791B957}" destId="{77749A21-EBF3-4FE6-9C9B-F875FAB0D9D4}" srcOrd="1" destOrd="0" presId="urn:microsoft.com/office/officeart/2005/8/layout/list1"/>
    <dgm:cxn modelId="{4CA38952-54AF-49C7-A5D3-6BD8B13A225E}" type="presParOf" srcId="{86B04F72-7A76-4BE6-B583-46BC9791B957}" destId="{821EBCA0-E626-4D4F-B179-FF3309191A7F}" srcOrd="2" destOrd="0" presId="urn:microsoft.com/office/officeart/2005/8/layout/list1"/>
    <dgm:cxn modelId="{891B9792-73D4-4071-AC89-BBCD88757CF3}" type="presParOf" srcId="{86B04F72-7A76-4BE6-B583-46BC9791B957}" destId="{FAE25887-3046-45E3-B08A-2AD7DC85A92C}" srcOrd="3" destOrd="0" presId="urn:microsoft.com/office/officeart/2005/8/layout/list1"/>
    <dgm:cxn modelId="{07BBB557-5A80-460A-8F96-A5E13F313094}" type="presParOf" srcId="{86B04F72-7A76-4BE6-B583-46BC9791B957}" destId="{7627D409-B479-4245-A7B0-446163815C56}" srcOrd="4" destOrd="0" presId="urn:microsoft.com/office/officeart/2005/8/layout/list1"/>
    <dgm:cxn modelId="{CC127D10-AB85-4EA4-8F1D-A5E6073E3D43}" type="presParOf" srcId="{7627D409-B479-4245-A7B0-446163815C56}" destId="{F53422B0-4099-4F1D-8C4B-0D527A8A9F51}" srcOrd="0" destOrd="0" presId="urn:microsoft.com/office/officeart/2005/8/layout/list1"/>
    <dgm:cxn modelId="{0458B2D2-C343-472E-891A-AE28AD93FBDE}" type="presParOf" srcId="{7627D409-B479-4245-A7B0-446163815C56}" destId="{6E43661C-1267-4520-9F12-A80497A56610}" srcOrd="1" destOrd="0" presId="urn:microsoft.com/office/officeart/2005/8/layout/list1"/>
    <dgm:cxn modelId="{18F1F947-FF70-4F81-870D-E41AD3C6DD06}" type="presParOf" srcId="{86B04F72-7A76-4BE6-B583-46BC9791B957}" destId="{27BEDE24-740D-41AA-8507-F6F4733A49AA}" srcOrd="5" destOrd="0" presId="urn:microsoft.com/office/officeart/2005/8/layout/list1"/>
    <dgm:cxn modelId="{A384A668-8293-40CE-8185-12C0EDE6BEC0}" type="presParOf" srcId="{86B04F72-7A76-4BE6-B583-46BC9791B957}" destId="{D5A44B4A-CFC8-4FF4-A41D-3CED8E417C5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8C20987-EECA-4FB8-BD8E-92130FC6E581}"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en-US"/>
        </a:p>
      </dgm:t>
    </dgm:pt>
    <dgm:pt modelId="{8F58A151-440F-4827-8361-F4EE6B83C9AE}">
      <dgm:prSet/>
      <dgm:spPr/>
      <dgm:t>
        <a:bodyPr/>
        <a:lstStyle/>
        <a:p>
          <a:pPr rtl="0"/>
          <a:r>
            <a:rPr lang="en-US" b="1" dirty="0" smtClean="0"/>
            <a:t>Measure You Use, It Will Be Measured Back To You</a:t>
          </a:r>
          <a:endParaRPr lang="en-US" dirty="0"/>
        </a:p>
      </dgm:t>
    </dgm:pt>
    <dgm:pt modelId="{908E0B30-BDF7-4F3F-8E43-13D8799843E0}" type="parTrans" cxnId="{3ADAF03B-D592-4B93-BFCC-8C08186AB508}">
      <dgm:prSet/>
      <dgm:spPr/>
      <dgm:t>
        <a:bodyPr/>
        <a:lstStyle/>
        <a:p>
          <a:endParaRPr lang="en-US"/>
        </a:p>
      </dgm:t>
    </dgm:pt>
    <dgm:pt modelId="{C133AD14-E26B-4C86-BB38-368E05003B60}" type="sibTrans" cxnId="{3ADAF03B-D592-4B93-BFCC-8C08186AB508}">
      <dgm:prSet/>
      <dgm:spPr/>
      <dgm:t>
        <a:bodyPr/>
        <a:lstStyle/>
        <a:p>
          <a:endParaRPr lang="en-US"/>
        </a:p>
      </dgm:t>
    </dgm:pt>
    <dgm:pt modelId="{A5DC75CB-0E85-4ABA-B69C-F4A5E661CD37}">
      <dgm:prSet/>
      <dgm:spPr/>
      <dgm:t>
        <a:bodyPr/>
        <a:lstStyle/>
        <a:p>
          <a:pPr rtl="0"/>
          <a:r>
            <a:rPr lang="en-US" b="1" dirty="0" smtClean="0">
              <a:latin typeface="+mj-lt"/>
            </a:rPr>
            <a:t>Judging</a:t>
          </a:r>
          <a:r>
            <a:rPr lang="en-US" dirty="0" smtClean="0"/>
            <a:t>  (Mt. 7:1-2) </a:t>
          </a:r>
          <a:endParaRPr lang="en-US" dirty="0"/>
        </a:p>
      </dgm:t>
    </dgm:pt>
    <dgm:pt modelId="{15596478-5084-462F-A6CC-3A964EDA7B39}" type="parTrans" cxnId="{515FB870-5FFB-46DB-8520-912B357A340F}">
      <dgm:prSet/>
      <dgm:spPr/>
      <dgm:t>
        <a:bodyPr/>
        <a:lstStyle/>
        <a:p>
          <a:endParaRPr lang="en-US"/>
        </a:p>
      </dgm:t>
    </dgm:pt>
    <dgm:pt modelId="{2C9966F1-05CE-4AEA-9BFC-0C9A8E562CB4}" type="sibTrans" cxnId="{515FB870-5FFB-46DB-8520-912B357A340F}">
      <dgm:prSet/>
      <dgm:spPr/>
      <dgm:t>
        <a:bodyPr/>
        <a:lstStyle/>
        <a:p>
          <a:endParaRPr lang="en-US"/>
        </a:p>
      </dgm:t>
    </dgm:pt>
    <dgm:pt modelId="{B54F9EFE-AC31-4E81-919B-1BF0FA8445FB}">
      <dgm:prSet/>
      <dgm:spPr/>
      <dgm:t>
        <a:bodyPr/>
        <a:lstStyle/>
        <a:p>
          <a:pPr rtl="0"/>
          <a:r>
            <a:rPr lang="en-US" b="1" dirty="0" smtClean="0">
              <a:latin typeface="+mj-lt"/>
            </a:rPr>
            <a:t>Attention</a:t>
          </a:r>
          <a:r>
            <a:rPr lang="en-US" dirty="0" smtClean="0"/>
            <a:t> to God's word  (Mk. 4:24-25) </a:t>
          </a:r>
          <a:endParaRPr lang="en-US" dirty="0"/>
        </a:p>
      </dgm:t>
    </dgm:pt>
    <dgm:pt modelId="{E95A8D6C-6027-4B09-B9BA-9003BA8D7B5C}" type="parTrans" cxnId="{610EB6F6-D6BD-49A9-86FE-3FE4B62D4EB4}">
      <dgm:prSet/>
      <dgm:spPr/>
      <dgm:t>
        <a:bodyPr/>
        <a:lstStyle/>
        <a:p>
          <a:endParaRPr lang="en-US"/>
        </a:p>
      </dgm:t>
    </dgm:pt>
    <dgm:pt modelId="{45EC4C02-6B8D-4D84-ABA3-3B65BECD88EF}" type="sibTrans" cxnId="{610EB6F6-D6BD-49A9-86FE-3FE4B62D4EB4}">
      <dgm:prSet/>
      <dgm:spPr/>
      <dgm:t>
        <a:bodyPr/>
        <a:lstStyle/>
        <a:p>
          <a:endParaRPr lang="en-US"/>
        </a:p>
      </dgm:t>
    </dgm:pt>
    <dgm:pt modelId="{B5F909FC-0542-49BB-AEF4-BE64EA73F4E0}">
      <dgm:prSet/>
      <dgm:spPr/>
      <dgm:t>
        <a:bodyPr/>
        <a:lstStyle/>
        <a:p>
          <a:pPr rtl="0"/>
          <a:r>
            <a:rPr lang="en-US" b="1" dirty="0" smtClean="0">
              <a:latin typeface="+mj-lt"/>
            </a:rPr>
            <a:t>Generosity</a:t>
          </a:r>
          <a:r>
            <a:rPr lang="en-US" dirty="0" smtClean="0"/>
            <a:t>  (Lk. 6:37-38)</a:t>
          </a:r>
          <a:endParaRPr lang="en-US" dirty="0"/>
        </a:p>
      </dgm:t>
    </dgm:pt>
    <dgm:pt modelId="{F5840B0B-F2BF-44A2-AAFF-8926D96F9522}" type="parTrans" cxnId="{28796649-9DDB-424B-BB87-D63E67A91A62}">
      <dgm:prSet/>
      <dgm:spPr/>
      <dgm:t>
        <a:bodyPr/>
        <a:lstStyle/>
        <a:p>
          <a:endParaRPr lang="en-US"/>
        </a:p>
      </dgm:t>
    </dgm:pt>
    <dgm:pt modelId="{0ABA45E0-A27A-4201-BBD8-53C842BB05AF}" type="sibTrans" cxnId="{28796649-9DDB-424B-BB87-D63E67A91A62}">
      <dgm:prSet/>
      <dgm:spPr/>
      <dgm:t>
        <a:bodyPr/>
        <a:lstStyle/>
        <a:p>
          <a:endParaRPr lang="en-US"/>
        </a:p>
      </dgm:t>
    </dgm:pt>
    <dgm:pt modelId="{1F1B618D-8BE2-47F1-B3F1-71353234B57D}">
      <dgm:prSet/>
      <dgm:spPr/>
      <dgm:t>
        <a:bodyPr/>
        <a:lstStyle/>
        <a:p>
          <a:pPr rtl="0"/>
          <a:r>
            <a:rPr lang="en-US" b="1" dirty="0" smtClean="0"/>
            <a:t>Lamp Of The Body Is The Eye </a:t>
          </a:r>
          <a:endParaRPr lang="en-US" dirty="0"/>
        </a:p>
      </dgm:t>
    </dgm:pt>
    <dgm:pt modelId="{FB1FD69D-208A-41DD-819E-E370775E6A54}" type="parTrans" cxnId="{7E1D9D1B-0E7B-430D-B576-38E6A6EF400A}">
      <dgm:prSet/>
      <dgm:spPr/>
      <dgm:t>
        <a:bodyPr/>
        <a:lstStyle/>
        <a:p>
          <a:endParaRPr lang="en-US"/>
        </a:p>
      </dgm:t>
    </dgm:pt>
    <dgm:pt modelId="{02203174-3746-44FC-A1C1-36DC56E0F9C7}" type="sibTrans" cxnId="{7E1D9D1B-0E7B-430D-B576-38E6A6EF400A}">
      <dgm:prSet/>
      <dgm:spPr/>
      <dgm:t>
        <a:bodyPr/>
        <a:lstStyle/>
        <a:p>
          <a:endParaRPr lang="en-US"/>
        </a:p>
      </dgm:t>
    </dgm:pt>
    <dgm:pt modelId="{3B221200-92CD-4B66-994C-D5CDD7190577}">
      <dgm:prSet/>
      <dgm:spPr/>
      <dgm:t>
        <a:bodyPr/>
        <a:lstStyle/>
        <a:p>
          <a:pPr rtl="0"/>
          <a:r>
            <a:rPr lang="en-US" dirty="0" smtClean="0"/>
            <a:t>Single-minded </a:t>
          </a:r>
          <a:r>
            <a:rPr lang="en-US" b="1" dirty="0" smtClean="0">
              <a:latin typeface="+mj-lt"/>
            </a:rPr>
            <a:t>service</a:t>
          </a:r>
          <a:r>
            <a:rPr lang="en-US" dirty="0" smtClean="0"/>
            <a:t>  (Mt. 6:22-23) </a:t>
          </a:r>
          <a:endParaRPr lang="en-US" dirty="0"/>
        </a:p>
      </dgm:t>
    </dgm:pt>
    <dgm:pt modelId="{3C65D3A2-00F4-410D-BF35-D76973D38F44}" type="parTrans" cxnId="{FF4FBF78-A67C-4526-89E6-EC42008C8AE9}">
      <dgm:prSet/>
      <dgm:spPr/>
      <dgm:t>
        <a:bodyPr/>
        <a:lstStyle/>
        <a:p>
          <a:endParaRPr lang="en-US"/>
        </a:p>
      </dgm:t>
    </dgm:pt>
    <dgm:pt modelId="{2A9D11FC-50C8-4280-A39D-B5424ECA195A}" type="sibTrans" cxnId="{FF4FBF78-A67C-4526-89E6-EC42008C8AE9}">
      <dgm:prSet/>
      <dgm:spPr/>
      <dgm:t>
        <a:bodyPr/>
        <a:lstStyle/>
        <a:p>
          <a:endParaRPr lang="en-US"/>
        </a:p>
      </dgm:t>
    </dgm:pt>
    <dgm:pt modelId="{77ED7188-E0AA-4041-BA5E-498EE6CC646F}">
      <dgm:prSet/>
      <dgm:spPr/>
      <dgm:t>
        <a:bodyPr/>
        <a:lstStyle/>
        <a:p>
          <a:pPr rtl="0"/>
          <a:r>
            <a:rPr lang="en-US" dirty="0" smtClean="0"/>
            <a:t>Failure to </a:t>
          </a:r>
          <a:r>
            <a:rPr lang="en-US" b="1" dirty="0" smtClean="0">
              <a:latin typeface="+mj-lt"/>
            </a:rPr>
            <a:t>recognize Christ  </a:t>
          </a:r>
          <a:r>
            <a:rPr lang="en-US" dirty="0" smtClean="0"/>
            <a:t>(Lk. 11:34-36) </a:t>
          </a:r>
          <a:endParaRPr lang="en-US" dirty="0"/>
        </a:p>
      </dgm:t>
    </dgm:pt>
    <dgm:pt modelId="{C88C6CDC-0420-4943-ADA8-85F82B9954CD}" type="parTrans" cxnId="{715981DE-CDBD-42F7-946D-C296B02AAE9A}">
      <dgm:prSet/>
      <dgm:spPr/>
      <dgm:t>
        <a:bodyPr/>
        <a:lstStyle/>
        <a:p>
          <a:endParaRPr lang="en-US"/>
        </a:p>
      </dgm:t>
    </dgm:pt>
    <dgm:pt modelId="{40B38078-7B5A-4389-8AE5-747A98756374}" type="sibTrans" cxnId="{715981DE-CDBD-42F7-946D-C296B02AAE9A}">
      <dgm:prSet/>
      <dgm:spPr/>
      <dgm:t>
        <a:bodyPr/>
        <a:lstStyle/>
        <a:p>
          <a:endParaRPr lang="en-US"/>
        </a:p>
      </dgm:t>
    </dgm:pt>
    <dgm:pt modelId="{C129BF17-AA82-4B7B-817F-5C297B9FD468}" type="pres">
      <dgm:prSet presAssocID="{F8C20987-EECA-4FB8-BD8E-92130FC6E581}" presName="linear" presStyleCnt="0">
        <dgm:presLayoutVars>
          <dgm:dir/>
          <dgm:animLvl val="lvl"/>
          <dgm:resizeHandles val="exact"/>
        </dgm:presLayoutVars>
      </dgm:prSet>
      <dgm:spPr/>
      <dgm:t>
        <a:bodyPr/>
        <a:lstStyle/>
        <a:p>
          <a:endParaRPr lang="en-US"/>
        </a:p>
      </dgm:t>
    </dgm:pt>
    <dgm:pt modelId="{3E32FD44-B627-4878-8BFF-05B88A1820CB}" type="pres">
      <dgm:prSet presAssocID="{8F58A151-440F-4827-8361-F4EE6B83C9AE}" presName="parentLin" presStyleCnt="0"/>
      <dgm:spPr/>
      <dgm:t>
        <a:bodyPr/>
        <a:lstStyle/>
        <a:p>
          <a:endParaRPr lang="en-US"/>
        </a:p>
      </dgm:t>
    </dgm:pt>
    <dgm:pt modelId="{11516EB7-6ED8-4BE0-BDF3-4CB4E5922F9D}" type="pres">
      <dgm:prSet presAssocID="{8F58A151-440F-4827-8361-F4EE6B83C9AE}" presName="parentLeftMargin" presStyleLbl="node1" presStyleIdx="0" presStyleCnt="2"/>
      <dgm:spPr/>
      <dgm:t>
        <a:bodyPr/>
        <a:lstStyle/>
        <a:p>
          <a:endParaRPr lang="en-US"/>
        </a:p>
      </dgm:t>
    </dgm:pt>
    <dgm:pt modelId="{2287E60A-240D-49D8-8584-45F8797D896E}" type="pres">
      <dgm:prSet presAssocID="{8F58A151-440F-4827-8361-F4EE6B83C9AE}" presName="parentText" presStyleLbl="node1" presStyleIdx="0" presStyleCnt="2" custScaleX="111204">
        <dgm:presLayoutVars>
          <dgm:chMax val="0"/>
          <dgm:bulletEnabled val="1"/>
        </dgm:presLayoutVars>
      </dgm:prSet>
      <dgm:spPr/>
      <dgm:t>
        <a:bodyPr/>
        <a:lstStyle/>
        <a:p>
          <a:endParaRPr lang="en-US"/>
        </a:p>
      </dgm:t>
    </dgm:pt>
    <dgm:pt modelId="{348B4A50-3332-49C1-AA0C-9A121C0DCF2F}" type="pres">
      <dgm:prSet presAssocID="{8F58A151-440F-4827-8361-F4EE6B83C9AE}" presName="negativeSpace" presStyleCnt="0"/>
      <dgm:spPr/>
      <dgm:t>
        <a:bodyPr/>
        <a:lstStyle/>
        <a:p>
          <a:endParaRPr lang="en-US"/>
        </a:p>
      </dgm:t>
    </dgm:pt>
    <dgm:pt modelId="{CDD8285A-E61C-4DC8-9A9F-018F7CE43558}" type="pres">
      <dgm:prSet presAssocID="{8F58A151-440F-4827-8361-F4EE6B83C9AE}" presName="childText" presStyleLbl="conFgAcc1" presStyleIdx="0" presStyleCnt="2">
        <dgm:presLayoutVars>
          <dgm:bulletEnabled val="1"/>
        </dgm:presLayoutVars>
      </dgm:prSet>
      <dgm:spPr/>
      <dgm:t>
        <a:bodyPr/>
        <a:lstStyle/>
        <a:p>
          <a:endParaRPr lang="en-US"/>
        </a:p>
      </dgm:t>
    </dgm:pt>
    <dgm:pt modelId="{1F0EA3AD-4CFD-4E46-8911-286FFE1B4111}" type="pres">
      <dgm:prSet presAssocID="{C133AD14-E26B-4C86-BB38-368E05003B60}" presName="spaceBetweenRectangles" presStyleCnt="0"/>
      <dgm:spPr/>
      <dgm:t>
        <a:bodyPr/>
        <a:lstStyle/>
        <a:p>
          <a:endParaRPr lang="en-US"/>
        </a:p>
      </dgm:t>
    </dgm:pt>
    <dgm:pt modelId="{F20102E7-E1A1-4D13-822C-269EC5E5B421}" type="pres">
      <dgm:prSet presAssocID="{1F1B618D-8BE2-47F1-B3F1-71353234B57D}" presName="parentLin" presStyleCnt="0"/>
      <dgm:spPr/>
      <dgm:t>
        <a:bodyPr/>
        <a:lstStyle/>
        <a:p>
          <a:endParaRPr lang="en-US"/>
        </a:p>
      </dgm:t>
    </dgm:pt>
    <dgm:pt modelId="{BDA4C465-415F-4BF9-B4E6-90717731578A}" type="pres">
      <dgm:prSet presAssocID="{1F1B618D-8BE2-47F1-B3F1-71353234B57D}" presName="parentLeftMargin" presStyleLbl="node1" presStyleIdx="0" presStyleCnt="2"/>
      <dgm:spPr/>
      <dgm:t>
        <a:bodyPr/>
        <a:lstStyle/>
        <a:p>
          <a:endParaRPr lang="en-US"/>
        </a:p>
      </dgm:t>
    </dgm:pt>
    <dgm:pt modelId="{FE05CB2D-7B6A-484D-B0EE-D522F42465B0}" type="pres">
      <dgm:prSet presAssocID="{1F1B618D-8BE2-47F1-B3F1-71353234B57D}" presName="parentText" presStyleLbl="node1" presStyleIdx="1" presStyleCnt="2">
        <dgm:presLayoutVars>
          <dgm:chMax val="0"/>
          <dgm:bulletEnabled val="1"/>
        </dgm:presLayoutVars>
      </dgm:prSet>
      <dgm:spPr/>
      <dgm:t>
        <a:bodyPr/>
        <a:lstStyle/>
        <a:p>
          <a:endParaRPr lang="en-US"/>
        </a:p>
      </dgm:t>
    </dgm:pt>
    <dgm:pt modelId="{E27608DD-30A0-46A9-81A5-D0CCEA739C1C}" type="pres">
      <dgm:prSet presAssocID="{1F1B618D-8BE2-47F1-B3F1-71353234B57D}" presName="negativeSpace" presStyleCnt="0"/>
      <dgm:spPr/>
      <dgm:t>
        <a:bodyPr/>
        <a:lstStyle/>
        <a:p>
          <a:endParaRPr lang="en-US"/>
        </a:p>
      </dgm:t>
    </dgm:pt>
    <dgm:pt modelId="{DB8CFA48-BF4D-457B-8CE1-AEFBF000310C}" type="pres">
      <dgm:prSet presAssocID="{1F1B618D-8BE2-47F1-B3F1-71353234B57D}" presName="childText" presStyleLbl="conFgAcc1" presStyleIdx="1" presStyleCnt="2">
        <dgm:presLayoutVars>
          <dgm:bulletEnabled val="1"/>
        </dgm:presLayoutVars>
      </dgm:prSet>
      <dgm:spPr/>
      <dgm:t>
        <a:bodyPr/>
        <a:lstStyle/>
        <a:p>
          <a:endParaRPr lang="en-US"/>
        </a:p>
      </dgm:t>
    </dgm:pt>
  </dgm:ptLst>
  <dgm:cxnLst>
    <dgm:cxn modelId="{CD2ABD2C-9A3B-46BB-B973-1D201BA28082}" type="presOf" srcId="{77ED7188-E0AA-4041-BA5E-498EE6CC646F}" destId="{DB8CFA48-BF4D-457B-8CE1-AEFBF000310C}" srcOrd="0" destOrd="1" presId="urn:microsoft.com/office/officeart/2005/8/layout/list1"/>
    <dgm:cxn modelId="{30F53DAC-E3F0-4AA9-AFC8-519203981127}" type="presOf" srcId="{F8C20987-EECA-4FB8-BD8E-92130FC6E581}" destId="{C129BF17-AA82-4B7B-817F-5C297B9FD468}" srcOrd="0" destOrd="0" presId="urn:microsoft.com/office/officeart/2005/8/layout/list1"/>
    <dgm:cxn modelId="{4809CAAE-4F22-4372-A5D7-56459E219887}" type="presOf" srcId="{1F1B618D-8BE2-47F1-B3F1-71353234B57D}" destId="{FE05CB2D-7B6A-484D-B0EE-D522F42465B0}" srcOrd="1" destOrd="0" presId="urn:microsoft.com/office/officeart/2005/8/layout/list1"/>
    <dgm:cxn modelId="{DA3F2F5B-AC77-4FDF-A743-83F76C81C9C7}" type="presOf" srcId="{8F58A151-440F-4827-8361-F4EE6B83C9AE}" destId="{11516EB7-6ED8-4BE0-BDF3-4CB4E5922F9D}" srcOrd="0" destOrd="0" presId="urn:microsoft.com/office/officeart/2005/8/layout/list1"/>
    <dgm:cxn modelId="{65A005C1-A988-4D9A-80D1-54C8190F9C5F}" type="presOf" srcId="{B54F9EFE-AC31-4E81-919B-1BF0FA8445FB}" destId="{CDD8285A-E61C-4DC8-9A9F-018F7CE43558}" srcOrd="0" destOrd="1" presId="urn:microsoft.com/office/officeart/2005/8/layout/list1"/>
    <dgm:cxn modelId="{715981DE-CDBD-42F7-946D-C296B02AAE9A}" srcId="{1F1B618D-8BE2-47F1-B3F1-71353234B57D}" destId="{77ED7188-E0AA-4041-BA5E-498EE6CC646F}" srcOrd="1" destOrd="0" parTransId="{C88C6CDC-0420-4943-ADA8-85F82B9954CD}" sibTransId="{40B38078-7B5A-4389-8AE5-747A98756374}"/>
    <dgm:cxn modelId="{610EB6F6-D6BD-49A9-86FE-3FE4B62D4EB4}" srcId="{8F58A151-440F-4827-8361-F4EE6B83C9AE}" destId="{B54F9EFE-AC31-4E81-919B-1BF0FA8445FB}" srcOrd="1" destOrd="0" parTransId="{E95A8D6C-6027-4B09-B9BA-9003BA8D7B5C}" sibTransId="{45EC4C02-6B8D-4D84-ABA3-3B65BECD88EF}"/>
    <dgm:cxn modelId="{55E26C0F-9EE3-442F-99AF-9E0EC83E6192}" type="presOf" srcId="{8F58A151-440F-4827-8361-F4EE6B83C9AE}" destId="{2287E60A-240D-49D8-8584-45F8797D896E}" srcOrd="1" destOrd="0" presId="urn:microsoft.com/office/officeart/2005/8/layout/list1"/>
    <dgm:cxn modelId="{3F827571-4079-492C-B850-ACDD301BE848}" type="presOf" srcId="{B5F909FC-0542-49BB-AEF4-BE64EA73F4E0}" destId="{CDD8285A-E61C-4DC8-9A9F-018F7CE43558}" srcOrd="0" destOrd="2" presId="urn:microsoft.com/office/officeart/2005/8/layout/list1"/>
    <dgm:cxn modelId="{7E1D9D1B-0E7B-430D-B576-38E6A6EF400A}" srcId="{F8C20987-EECA-4FB8-BD8E-92130FC6E581}" destId="{1F1B618D-8BE2-47F1-B3F1-71353234B57D}" srcOrd="1" destOrd="0" parTransId="{FB1FD69D-208A-41DD-819E-E370775E6A54}" sibTransId="{02203174-3746-44FC-A1C1-36DC56E0F9C7}"/>
    <dgm:cxn modelId="{63ADA4F1-5941-4FB3-A3C6-F851D1031BDD}" type="presOf" srcId="{1F1B618D-8BE2-47F1-B3F1-71353234B57D}" destId="{BDA4C465-415F-4BF9-B4E6-90717731578A}" srcOrd="0" destOrd="0" presId="urn:microsoft.com/office/officeart/2005/8/layout/list1"/>
    <dgm:cxn modelId="{E51136B4-DE60-4BE8-9586-F39CC8589124}" type="presOf" srcId="{3B221200-92CD-4B66-994C-D5CDD7190577}" destId="{DB8CFA48-BF4D-457B-8CE1-AEFBF000310C}" srcOrd="0" destOrd="0" presId="urn:microsoft.com/office/officeart/2005/8/layout/list1"/>
    <dgm:cxn modelId="{F4EF1E8B-EFC3-42A6-8EAB-3DE4EBE8247C}" type="presOf" srcId="{A5DC75CB-0E85-4ABA-B69C-F4A5E661CD37}" destId="{CDD8285A-E61C-4DC8-9A9F-018F7CE43558}" srcOrd="0" destOrd="0" presId="urn:microsoft.com/office/officeart/2005/8/layout/list1"/>
    <dgm:cxn modelId="{3ADAF03B-D592-4B93-BFCC-8C08186AB508}" srcId="{F8C20987-EECA-4FB8-BD8E-92130FC6E581}" destId="{8F58A151-440F-4827-8361-F4EE6B83C9AE}" srcOrd="0" destOrd="0" parTransId="{908E0B30-BDF7-4F3F-8E43-13D8799843E0}" sibTransId="{C133AD14-E26B-4C86-BB38-368E05003B60}"/>
    <dgm:cxn modelId="{28796649-9DDB-424B-BB87-D63E67A91A62}" srcId="{8F58A151-440F-4827-8361-F4EE6B83C9AE}" destId="{B5F909FC-0542-49BB-AEF4-BE64EA73F4E0}" srcOrd="2" destOrd="0" parTransId="{F5840B0B-F2BF-44A2-AAFF-8926D96F9522}" sibTransId="{0ABA45E0-A27A-4201-BBD8-53C842BB05AF}"/>
    <dgm:cxn modelId="{FF4FBF78-A67C-4526-89E6-EC42008C8AE9}" srcId="{1F1B618D-8BE2-47F1-B3F1-71353234B57D}" destId="{3B221200-92CD-4B66-994C-D5CDD7190577}" srcOrd="0" destOrd="0" parTransId="{3C65D3A2-00F4-410D-BF35-D76973D38F44}" sibTransId="{2A9D11FC-50C8-4280-A39D-B5424ECA195A}"/>
    <dgm:cxn modelId="{515FB870-5FFB-46DB-8520-912B357A340F}" srcId="{8F58A151-440F-4827-8361-F4EE6B83C9AE}" destId="{A5DC75CB-0E85-4ABA-B69C-F4A5E661CD37}" srcOrd="0" destOrd="0" parTransId="{15596478-5084-462F-A6CC-3A964EDA7B39}" sibTransId="{2C9966F1-05CE-4AEA-9BFC-0C9A8E562CB4}"/>
    <dgm:cxn modelId="{84948FCC-0029-47E3-BA2B-5987CD2E4DBF}" type="presParOf" srcId="{C129BF17-AA82-4B7B-817F-5C297B9FD468}" destId="{3E32FD44-B627-4878-8BFF-05B88A1820CB}" srcOrd="0" destOrd="0" presId="urn:microsoft.com/office/officeart/2005/8/layout/list1"/>
    <dgm:cxn modelId="{8A815223-CEB8-426F-AD30-C45D38395D0E}" type="presParOf" srcId="{3E32FD44-B627-4878-8BFF-05B88A1820CB}" destId="{11516EB7-6ED8-4BE0-BDF3-4CB4E5922F9D}" srcOrd="0" destOrd="0" presId="urn:microsoft.com/office/officeart/2005/8/layout/list1"/>
    <dgm:cxn modelId="{926F5F09-BC6E-4008-84E0-626DC43988FF}" type="presParOf" srcId="{3E32FD44-B627-4878-8BFF-05B88A1820CB}" destId="{2287E60A-240D-49D8-8584-45F8797D896E}" srcOrd="1" destOrd="0" presId="urn:microsoft.com/office/officeart/2005/8/layout/list1"/>
    <dgm:cxn modelId="{DFEA7E42-E1E5-45EC-BFF6-DAADE3B45AC2}" type="presParOf" srcId="{C129BF17-AA82-4B7B-817F-5C297B9FD468}" destId="{348B4A50-3332-49C1-AA0C-9A121C0DCF2F}" srcOrd="1" destOrd="0" presId="urn:microsoft.com/office/officeart/2005/8/layout/list1"/>
    <dgm:cxn modelId="{4FECB933-F426-46F2-BAE7-40E84227AF6C}" type="presParOf" srcId="{C129BF17-AA82-4B7B-817F-5C297B9FD468}" destId="{CDD8285A-E61C-4DC8-9A9F-018F7CE43558}" srcOrd="2" destOrd="0" presId="urn:microsoft.com/office/officeart/2005/8/layout/list1"/>
    <dgm:cxn modelId="{04CDAEC9-F400-473C-8BD5-CA7A28658506}" type="presParOf" srcId="{C129BF17-AA82-4B7B-817F-5C297B9FD468}" destId="{1F0EA3AD-4CFD-4E46-8911-286FFE1B4111}" srcOrd="3" destOrd="0" presId="urn:microsoft.com/office/officeart/2005/8/layout/list1"/>
    <dgm:cxn modelId="{E076EA76-6458-4546-A1A6-2D38FC40746C}" type="presParOf" srcId="{C129BF17-AA82-4B7B-817F-5C297B9FD468}" destId="{F20102E7-E1A1-4D13-822C-269EC5E5B421}" srcOrd="4" destOrd="0" presId="urn:microsoft.com/office/officeart/2005/8/layout/list1"/>
    <dgm:cxn modelId="{051BC988-3C84-4F85-A4E6-6C3836DDFB7F}" type="presParOf" srcId="{F20102E7-E1A1-4D13-822C-269EC5E5B421}" destId="{BDA4C465-415F-4BF9-B4E6-90717731578A}" srcOrd="0" destOrd="0" presId="urn:microsoft.com/office/officeart/2005/8/layout/list1"/>
    <dgm:cxn modelId="{0A500A16-82E1-4CC6-8148-D5CC2793DCDA}" type="presParOf" srcId="{F20102E7-E1A1-4D13-822C-269EC5E5B421}" destId="{FE05CB2D-7B6A-484D-B0EE-D522F42465B0}" srcOrd="1" destOrd="0" presId="urn:microsoft.com/office/officeart/2005/8/layout/list1"/>
    <dgm:cxn modelId="{C3DA069E-F119-4CEC-92C3-BF6D0D0883CC}" type="presParOf" srcId="{C129BF17-AA82-4B7B-817F-5C297B9FD468}" destId="{E27608DD-30A0-46A9-81A5-D0CCEA739C1C}" srcOrd="5" destOrd="0" presId="urn:microsoft.com/office/officeart/2005/8/layout/list1"/>
    <dgm:cxn modelId="{F2DFE5A5-AE56-4082-984C-DBD122ADC80F}" type="presParOf" srcId="{C129BF17-AA82-4B7B-817F-5C297B9FD468}" destId="{DB8CFA48-BF4D-457B-8CE1-AEFBF000310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0002A4D-6453-4A4C-9D55-BB38DAF140E7}" type="datetimeFigureOut">
              <a:rPr lang="en-US" smtClean="0"/>
              <a:t>3/2/2012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72DFEB2-BE3E-4EB9-9078-2974F1E30AF5}" type="slidenum">
              <a:rPr lang="en-US" smtClean="0"/>
              <a:t>‹#›</a:t>
            </a:fld>
            <a:endParaRPr lang="en-US"/>
          </a:p>
        </p:txBody>
      </p:sp>
    </p:spTree>
    <p:extLst>
      <p:ext uri="{BB962C8B-B14F-4D97-AF65-F5344CB8AC3E}">
        <p14:creationId xmlns:p14="http://schemas.microsoft.com/office/powerpoint/2010/main" val="1149471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A5838C3-2E54-4F72-9F37-D539F5B56E37}" type="datetimeFigureOut">
              <a:rPr lang="en-US" smtClean="0"/>
              <a:t>3/2/2012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88AC0D8-60F3-4D00-AD24-18EB858635B1}" type="slidenum">
              <a:rPr lang="en-US" smtClean="0"/>
              <a:t>‹#›</a:t>
            </a:fld>
            <a:endParaRPr lang="en-US"/>
          </a:p>
        </p:txBody>
      </p:sp>
    </p:spTree>
    <p:extLst>
      <p:ext uri="{BB962C8B-B14F-4D97-AF65-F5344CB8AC3E}">
        <p14:creationId xmlns:p14="http://schemas.microsoft.com/office/powerpoint/2010/main" val="360967232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6898" indent="-291115">
              <a:defRPr>
                <a:solidFill>
                  <a:schemeClr val="tx1"/>
                </a:solidFill>
                <a:latin typeface="Arial" pitchFamily="34" charset="0"/>
              </a:defRPr>
            </a:lvl2pPr>
            <a:lvl3pPr marL="1164459" indent="-232891">
              <a:defRPr>
                <a:solidFill>
                  <a:schemeClr val="tx1"/>
                </a:solidFill>
                <a:latin typeface="Arial" pitchFamily="34" charset="0"/>
              </a:defRPr>
            </a:lvl3pPr>
            <a:lvl4pPr marL="1630243" indent="-232891">
              <a:defRPr>
                <a:solidFill>
                  <a:schemeClr val="tx1"/>
                </a:solidFill>
                <a:latin typeface="Arial" pitchFamily="34" charset="0"/>
              </a:defRPr>
            </a:lvl4pPr>
            <a:lvl5pPr marL="2096027" indent="-232891">
              <a:defRPr>
                <a:solidFill>
                  <a:schemeClr val="tx1"/>
                </a:solidFill>
                <a:latin typeface="Arial" pitchFamily="34" charset="0"/>
              </a:defRPr>
            </a:lvl5pPr>
            <a:lvl6pPr marL="2561810" indent="-232891" fontAlgn="base">
              <a:spcBef>
                <a:spcPct val="0"/>
              </a:spcBef>
              <a:spcAft>
                <a:spcPct val="0"/>
              </a:spcAft>
              <a:defRPr>
                <a:solidFill>
                  <a:schemeClr val="tx1"/>
                </a:solidFill>
                <a:latin typeface="Arial" pitchFamily="34" charset="0"/>
              </a:defRPr>
            </a:lvl6pPr>
            <a:lvl7pPr marL="3027595" indent="-232891" fontAlgn="base">
              <a:spcBef>
                <a:spcPct val="0"/>
              </a:spcBef>
              <a:spcAft>
                <a:spcPct val="0"/>
              </a:spcAft>
              <a:defRPr>
                <a:solidFill>
                  <a:schemeClr val="tx1"/>
                </a:solidFill>
                <a:latin typeface="Arial" pitchFamily="34" charset="0"/>
              </a:defRPr>
            </a:lvl7pPr>
            <a:lvl8pPr marL="3493378" indent="-232891" fontAlgn="base">
              <a:spcBef>
                <a:spcPct val="0"/>
              </a:spcBef>
              <a:spcAft>
                <a:spcPct val="0"/>
              </a:spcAft>
              <a:defRPr>
                <a:solidFill>
                  <a:schemeClr val="tx1"/>
                </a:solidFill>
                <a:latin typeface="Arial" pitchFamily="34" charset="0"/>
              </a:defRPr>
            </a:lvl8pPr>
            <a:lvl9pPr marL="3959162" indent="-232891" fontAlgn="base">
              <a:spcBef>
                <a:spcPct val="0"/>
              </a:spcBef>
              <a:spcAft>
                <a:spcPct val="0"/>
              </a:spcAft>
              <a:defRPr>
                <a:solidFill>
                  <a:schemeClr val="tx1"/>
                </a:solidFill>
                <a:latin typeface="Arial" pitchFamily="34" charset="0"/>
              </a:defRPr>
            </a:lvl9pPr>
          </a:lstStyle>
          <a:p>
            <a:fld id="{4851A042-FC32-4B6A-8B84-C340412E1E2E}" type="slidenum">
              <a:rPr lang="en-US">
                <a:solidFill>
                  <a:prstClr val="black"/>
                </a:solidFill>
                <a:latin typeface="Calibri" pitchFamily="34" charset="0"/>
              </a:rPr>
              <a:pPr/>
              <a:t>5</a:t>
            </a:fld>
            <a:endParaRPr lang="en-US">
              <a:solidFill>
                <a:prstClr val="black"/>
              </a:solidFill>
              <a:latin typeface="Calibri" pitchFamily="34" charset="0"/>
            </a:endParaRPr>
          </a:p>
        </p:txBody>
      </p:sp>
      <p:sp>
        <p:nvSpPr>
          <p:cNvPr id="737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87A5AE-614D-45BC-8516-23AC47724040}" type="slidenum">
              <a:rPr lang="en-US" smtClean="0"/>
              <a:pPr/>
              <a:t>40</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8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78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E8E57E3C-EF44-4F34-9F7B-4C96A379EC10}" type="slidenum">
              <a:rPr lang="en-US">
                <a:solidFill>
                  <a:prstClr val="black"/>
                </a:solidFill>
                <a:latin typeface="Calibri" pitchFamily="34" charset="0"/>
              </a:rPr>
              <a:pPr/>
              <a:t>205</a:t>
            </a:fld>
            <a:endParaRPr lang="en-US">
              <a:solidFill>
                <a:prstClr val="black"/>
              </a:solidFill>
              <a:latin typeface="Calibri" pitchFamily="34"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9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79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09653DC4-94D8-4F97-9A68-C9109514A2F9}" type="slidenum">
              <a:rPr lang="en-US">
                <a:solidFill>
                  <a:prstClr val="black"/>
                </a:solidFill>
                <a:latin typeface="Calibri" pitchFamily="34" charset="0"/>
              </a:rPr>
              <a:pPr/>
              <a:t>207</a:t>
            </a:fld>
            <a:endParaRPr lang="en-US">
              <a:solidFill>
                <a:prstClr val="black"/>
              </a:solidFill>
              <a:latin typeface="Calibri" pitchFamily="34"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0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80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EC2A5957-9B83-42F7-B290-6CA160912EAC}" type="slidenum">
              <a:rPr lang="en-US">
                <a:solidFill>
                  <a:prstClr val="black"/>
                </a:solidFill>
                <a:latin typeface="Calibri" pitchFamily="34" charset="0"/>
              </a:rPr>
              <a:pPr/>
              <a:t>208</a:t>
            </a:fld>
            <a:endParaRPr lang="en-US">
              <a:solidFill>
                <a:prstClr val="black"/>
              </a:solidFill>
              <a:latin typeface="Calibri" pitchFamily="34"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1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81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58381363-9148-4C50-8074-B6348ECBD997}" type="slidenum">
              <a:rPr lang="en-US">
                <a:solidFill>
                  <a:prstClr val="black"/>
                </a:solidFill>
                <a:latin typeface="Calibri" pitchFamily="34" charset="0"/>
              </a:rPr>
              <a:pPr/>
              <a:t>209</a:t>
            </a:fld>
            <a:endParaRPr lang="en-US">
              <a:solidFill>
                <a:prstClr val="black"/>
              </a:solidFill>
              <a:latin typeface="Calibri" pitchFamily="34"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83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8041A049-6415-4F15-ADA2-070F4F78575C}" type="slidenum">
              <a:rPr lang="en-US">
                <a:solidFill>
                  <a:prstClr val="black"/>
                </a:solidFill>
                <a:latin typeface="Calibri" pitchFamily="34" charset="0"/>
              </a:rPr>
              <a:pPr/>
              <a:t>210</a:t>
            </a:fld>
            <a:endParaRPr lang="en-US">
              <a:solidFill>
                <a:prstClr val="black"/>
              </a:solidFill>
              <a:latin typeface="Calibri" pitchFamily="34"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4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84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41C80C8E-18EC-4C1A-8E60-D583E7967909}" type="slidenum">
              <a:rPr lang="en-US">
                <a:solidFill>
                  <a:prstClr val="black"/>
                </a:solidFill>
                <a:latin typeface="Calibri" pitchFamily="34" charset="0"/>
              </a:rPr>
              <a:pPr/>
              <a:t>211</a:t>
            </a:fld>
            <a:endParaRPr lang="en-US">
              <a:solidFill>
                <a:prstClr val="black"/>
              </a:solidFill>
              <a:latin typeface="Calibri" pitchFamily="34"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5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85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082D32D8-231D-4858-ADA9-748C02507AA6}" type="slidenum">
              <a:rPr lang="en-US">
                <a:solidFill>
                  <a:prstClr val="black"/>
                </a:solidFill>
                <a:latin typeface="Calibri" pitchFamily="34" charset="0"/>
              </a:rPr>
              <a:pPr/>
              <a:t>212</a:t>
            </a:fld>
            <a:endParaRPr lang="en-US">
              <a:solidFill>
                <a:prstClr val="black"/>
              </a:solidFill>
              <a:latin typeface="Calibri" pitchFamily="34"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6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86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9A37CEDB-0DD1-4ED3-A715-7018AB3CDD31}" type="slidenum">
              <a:rPr lang="en-US">
                <a:solidFill>
                  <a:prstClr val="black"/>
                </a:solidFill>
                <a:latin typeface="Calibri" pitchFamily="34" charset="0"/>
              </a:rPr>
              <a:pPr/>
              <a:t>213</a:t>
            </a:fld>
            <a:endParaRPr lang="en-US">
              <a:solidFill>
                <a:prstClr val="black"/>
              </a:solidFill>
              <a:latin typeface="Calibri" pitchFamily="34"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93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EED89590-514E-4A10-9D07-DC15C3355201}" type="slidenum">
              <a:rPr lang="en-US">
                <a:solidFill>
                  <a:prstClr val="black"/>
                </a:solidFill>
                <a:latin typeface="Calibri" pitchFamily="34" charset="0"/>
              </a:rPr>
              <a:pPr/>
              <a:t>214</a:t>
            </a:fld>
            <a:endParaRPr lang="en-US">
              <a:solidFill>
                <a:prstClr val="black"/>
              </a:solidFill>
              <a:latin typeface="Calibri" pitchFamily="34"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4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94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06BCE56E-FB3E-4328-946C-34135E429320}" type="slidenum">
              <a:rPr lang="en-US">
                <a:solidFill>
                  <a:prstClr val="black"/>
                </a:solidFill>
                <a:latin typeface="Calibri" pitchFamily="34" charset="0"/>
              </a:rPr>
              <a:pPr/>
              <a:t>215</a:t>
            </a:fld>
            <a:endParaRPr lang="en-US">
              <a:solidFill>
                <a:prstClr val="black"/>
              </a:solidFill>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87A5AE-614D-45BC-8516-23AC47724040}" type="slidenum">
              <a:rPr lang="en-US" smtClean="0"/>
              <a:pPr/>
              <a:t>41</a:t>
            </a:fld>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83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8041A049-6415-4F15-ADA2-070F4F78575C}" type="slidenum">
              <a:rPr lang="en-US">
                <a:solidFill>
                  <a:prstClr val="black"/>
                </a:solidFill>
                <a:latin typeface="Calibri" pitchFamily="34" charset="0"/>
              </a:rPr>
              <a:pPr/>
              <a:t>217</a:t>
            </a:fld>
            <a:endParaRPr lang="en-US">
              <a:solidFill>
                <a:prstClr val="black"/>
              </a:solidFill>
              <a:latin typeface="Calibri" pitchFamily="34"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83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8041A049-6415-4F15-ADA2-070F4F78575C}" type="slidenum">
              <a:rPr lang="en-US">
                <a:solidFill>
                  <a:prstClr val="black"/>
                </a:solidFill>
                <a:latin typeface="Calibri" pitchFamily="34" charset="0"/>
              </a:rPr>
              <a:pPr/>
              <a:t>218</a:t>
            </a:fld>
            <a:endParaRPr lang="en-US">
              <a:solidFill>
                <a:prstClr val="black"/>
              </a:solidFill>
              <a:latin typeface="Calibri" pitchFamily="34"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83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8041A049-6415-4F15-ADA2-070F4F78575C}" type="slidenum">
              <a:rPr lang="en-US">
                <a:solidFill>
                  <a:prstClr val="black"/>
                </a:solidFill>
                <a:latin typeface="Calibri" pitchFamily="34" charset="0"/>
              </a:rPr>
              <a:pPr/>
              <a:t>219</a:t>
            </a:fld>
            <a:endParaRPr lang="en-US">
              <a:solidFill>
                <a:prstClr val="black"/>
              </a:solidFill>
              <a:latin typeface="Calibri" pitchFamily="34"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9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99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D216EE64-9974-41DD-BF42-CF747CA14051}" type="slidenum">
              <a:rPr lang="en-US">
                <a:solidFill>
                  <a:prstClr val="black"/>
                </a:solidFill>
                <a:latin typeface="Calibri" pitchFamily="34" charset="0"/>
              </a:rPr>
              <a:pPr/>
              <a:t>220</a:t>
            </a:fld>
            <a:endParaRPr lang="en-US">
              <a:solidFill>
                <a:prstClr val="black"/>
              </a:solidFill>
              <a:latin typeface="Calibri" pitchFamily="34"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0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00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DF342871-FD7E-427D-BE1E-76DB83203084}" type="slidenum">
              <a:rPr lang="en-US">
                <a:solidFill>
                  <a:prstClr val="black"/>
                </a:solidFill>
                <a:latin typeface="Calibri" pitchFamily="34" charset="0"/>
              </a:rPr>
              <a:pPr/>
              <a:t>221</a:t>
            </a:fld>
            <a:endParaRPr lang="en-US">
              <a:solidFill>
                <a:prstClr val="black"/>
              </a:solidFill>
              <a:latin typeface="Calibri" pitchFamily="34"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1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01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2C1C309D-549B-4938-A895-08CF70783136}" type="slidenum">
              <a:rPr lang="en-US">
                <a:solidFill>
                  <a:prstClr val="black"/>
                </a:solidFill>
                <a:latin typeface="Calibri" pitchFamily="34" charset="0"/>
              </a:rPr>
              <a:pPr/>
              <a:t>222</a:t>
            </a:fld>
            <a:endParaRPr lang="en-US">
              <a:solidFill>
                <a:prstClr val="black"/>
              </a:solidFill>
              <a:latin typeface="Calibri" pitchFamily="34"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2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02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B707E8A3-414B-47AF-A35E-5D05376D005B}" type="slidenum">
              <a:rPr lang="en-US">
                <a:solidFill>
                  <a:prstClr val="black"/>
                </a:solidFill>
                <a:latin typeface="Calibri" pitchFamily="34" charset="0"/>
              </a:rPr>
              <a:pPr/>
              <a:t>223</a:t>
            </a:fld>
            <a:endParaRPr lang="en-US">
              <a:solidFill>
                <a:prstClr val="black"/>
              </a:solidFill>
              <a:latin typeface="Calibri" pitchFamily="34"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1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78C65809-14E2-4DB3-A75F-84290DB09CFF}" type="slidenum">
              <a:rPr lang="en-US">
                <a:solidFill>
                  <a:prstClr val="black"/>
                </a:solidFill>
                <a:latin typeface="Calibri" pitchFamily="34" charset="0"/>
              </a:rPr>
              <a:pPr/>
              <a:t>224</a:t>
            </a:fld>
            <a:endParaRPr lang="en-US">
              <a:solidFill>
                <a:prstClr val="black"/>
              </a:solidFill>
              <a:latin typeface="Calibri" pitchFamily="34"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1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78C65809-14E2-4DB3-A75F-84290DB09CFF}" type="slidenum">
              <a:rPr lang="en-US">
                <a:solidFill>
                  <a:prstClr val="black"/>
                </a:solidFill>
                <a:latin typeface="Calibri" pitchFamily="34" charset="0"/>
              </a:rPr>
              <a:pPr/>
              <a:t>225</a:t>
            </a:fld>
            <a:endParaRPr lang="en-US">
              <a:solidFill>
                <a:prstClr val="black"/>
              </a:solidFill>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87A5AE-614D-45BC-8516-23AC47724040}" type="slidenum">
              <a:rPr lang="en-US" smtClean="0"/>
              <a:pPr/>
              <a:t>42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87A5AE-614D-45BC-8516-23AC47724040}" type="slidenum">
              <a:rPr lang="en-US" smtClean="0"/>
              <a:pPr/>
              <a:t>45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87A5AE-614D-45BC-8516-23AC47724040}" type="slidenum">
              <a:rPr lang="en-US" smtClean="0"/>
              <a:pPr/>
              <a:t>46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071B05-166B-4A5E-98E2-D8B0DF731BEF}" type="slidenum">
              <a:rPr lang="en-US"/>
              <a:pPr/>
              <a:t>51</a:t>
            </a:fld>
            <a:endParaRPr lang="en-US" dirty="0"/>
          </a:p>
        </p:txBody>
      </p:sp>
      <p:sp>
        <p:nvSpPr>
          <p:cNvPr id="879618" name="Rectangle 2"/>
          <p:cNvSpPr>
            <a:spLocks noGrp="1" noRot="1" noChangeAspect="1" noChangeArrowheads="1" noTextEdit="1"/>
          </p:cNvSpPr>
          <p:nvPr>
            <p:ph type="sldImg"/>
          </p:nvPr>
        </p:nvSpPr>
        <p:spPr>
          <a:ln/>
        </p:spPr>
      </p:sp>
      <p:sp>
        <p:nvSpPr>
          <p:cNvPr id="8796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C86769-9A44-4151-AC3F-4E9A8535878B}" type="slidenum">
              <a:rPr lang="en-US">
                <a:solidFill>
                  <a:prstClr val="black"/>
                </a:solidFill>
              </a:rPr>
              <a:pPr/>
              <a:t>59</a:t>
            </a:fld>
            <a:endParaRPr lang="en-US">
              <a:solidFill>
                <a:prstClr val="black"/>
              </a:solidFill>
            </a:endParaRPr>
          </a:p>
        </p:txBody>
      </p:sp>
      <p:sp>
        <p:nvSpPr>
          <p:cNvPr id="846850" name="Rectangle 2"/>
          <p:cNvSpPr>
            <a:spLocks noGrp="1" noRot="1" noChangeAspect="1" noChangeArrowheads="1" noTextEdit="1"/>
          </p:cNvSpPr>
          <p:nvPr>
            <p:ph type="sldImg"/>
          </p:nvPr>
        </p:nvSpPr>
        <p:spPr>
          <a:ln/>
        </p:spPr>
      </p:sp>
      <p:sp>
        <p:nvSpPr>
          <p:cNvPr id="846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B640C0-36CF-4E5B-8456-7DF4E5E478E0}" type="slidenum">
              <a:rPr lang="en-US">
                <a:solidFill>
                  <a:prstClr val="black"/>
                </a:solidFill>
              </a:rPr>
              <a:pPr/>
              <a:t>60</a:t>
            </a:fld>
            <a:endParaRPr lang="en-US">
              <a:solidFill>
                <a:prstClr val="black"/>
              </a:solidFill>
            </a:endParaRPr>
          </a:p>
        </p:txBody>
      </p:sp>
      <p:sp>
        <p:nvSpPr>
          <p:cNvPr id="1293314" name="Rectangle 2"/>
          <p:cNvSpPr>
            <a:spLocks noGrp="1" noRot="1" noChangeAspect="1" noChangeArrowheads="1" noTextEdit="1"/>
          </p:cNvSpPr>
          <p:nvPr>
            <p:ph type="sldImg"/>
          </p:nvPr>
        </p:nvSpPr>
        <p:spPr>
          <a:ln/>
        </p:spPr>
      </p:sp>
      <p:sp>
        <p:nvSpPr>
          <p:cNvPr id="1293315" name="Rectangle 3"/>
          <p:cNvSpPr>
            <a:spLocks noGrp="1" noChangeArrowheads="1"/>
          </p:cNvSpPr>
          <p:nvPr>
            <p:ph type="body" idx="1"/>
          </p:nvPr>
        </p:nvSpPr>
        <p:spPr>
          <a:xfrm>
            <a:off x="701040" y="4415790"/>
            <a:ext cx="5608320" cy="4183380"/>
          </a:xfrm>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128E8B-6520-4FC8-AFD7-90D6B239F815}" type="slidenum">
              <a:rPr lang="en-US">
                <a:solidFill>
                  <a:prstClr val="black"/>
                </a:solidFill>
              </a:rPr>
              <a:pPr/>
              <a:t>61</a:t>
            </a:fld>
            <a:endParaRPr lang="en-US">
              <a:solidFill>
                <a:prstClr val="black"/>
              </a:solidFill>
            </a:endParaRPr>
          </a:p>
        </p:txBody>
      </p:sp>
      <p:sp>
        <p:nvSpPr>
          <p:cNvPr id="1295362" name="Rectangle 2"/>
          <p:cNvSpPr>
            <a:spLocks noGrp="1" noRot="1" noChangeAspect="1" noChangeArrowheads="1" noTextEdit="1"/>
          </p:cNvSpPr>
          <p:nvPr>
            <p:ph type="sldImg"/>
          </p:nvPr>
        </p:nvSpPr>
        <p:spPr>
          <a:ln/>
        </p:spPr>
      </p:sp>
      <p:sp>
        <p:nvSpPr>
          <p:cNvPr id="1295363" name="Rectangle 3"/>
          <p:cNvSpPr>
            <a:spLocks noGrp="1" noChangeArrowheads="1"/>
          </p:cNvSpPr>
          <p:nvPr>
            <p:ph type="body" idx="1"/>
          </p:nvPr>
        </p:nvSpPr>
        <p:spPr>
          <a:xfrm>
            <a:off x="701040" y="4415790"/>
            <a:ext cx="5608320" cy="4183380"/>
          </a:xfrm>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5792A2-D441-4A17-9000-D08F40DBB57E}" type="slidenum">
              <a:rPr lang="en-US">
                <a:solidFill>
                  <a:prstClr val="black"/>
                </a:solidFill>
              </a:rPr>
              <a:pPr/>
              <a:t>62</a:t>
            </a:fld>
            <a:endParaRPr lang="en-US">
              <a:solidFill>
                <a:prstClr val="black"/>
              </a:solidFill>
            </a:endParaRPr>
          </a:p>
        </p:txBody>
      </p:sp>
      <p:sp>
        <p:nvSpPr>
          <p:cNvPr id="1297410" name="Rectangle 2"/>
          <p:cNvSpPr>
            <a:spLocks noGrp="1" noRot="1" noChangeAspect="1" noChangeArrowheads="1" noTextEdit="1"/>
          </p:cNvSpPr>
          <p:nvPr>
            <p:ph type="sldImg"/>
          </p:nvPr>
        </p:nvSpPr>
        <p:spPr>
          <a:ln/>
        </p:spPr>
      </p:sp>
      <p:sp>
        <p:nvSpPr>
          <p:cNvPr id="1297411" name="Rectangle 3"/>
          <p:cNvSpPr>
            <a:spLocks noGrp="1" noChangeArrowheads="1"/>
          </p:cNvSpPr>
          <p:nvPr>
            <p:ph type="body" idx="1"/>
          </p:nvPr>
        </p:nvSpPr>
        <p:spPr>
          <a:xfrm>
            <a:off x="701040" y="4415790"/>
            <a:ext cx="5608320" cy="418338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3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6940" indent="-291131">
              <a:defRPr>
                <a:solidFill>
                  <a:schemeClr val="tx1"/>
                </a:solidFill>
                <a:latin typeface="Arial" pitchFamily="34" charset="0"/>
              </a:defRPr>
            </a:lvl2pPr>
            <a:lvl3pPr marL="1164524" indent="-232904">
              <a:defRPr>
                <a:solidFill>
                  <a:schemeClr val="tx1"/>
                </a:solidFill>
                <a:latin typeface="Arial" pitchFamily="34" charset="0"/>
              </a:defRPr>
            </a:lvl3pPr>
            <a:lvl4pPr marL="1630333" indent="-232904">
              <a:defRPr>
                <a:solidFill>
                  <a:schemeClr val="tx1"/>
                </a:solidFill>
                <a:latin typeface="Arial" pitchFamily="34" charset="0"/>
              </a:defRPr>
            </a:lvl4pPr>
            <a:lvl5pPr marL="2096143" indent="-232904">
              <a:defRPr>
                <a:solidFill>
                  <a:schemeClr val="tx1"/>
                </a:solidFill>
                <a:latin typeface="Arial" pitchFamily="34" charset="0"/>
              </a:defRPr>
            </a:lvl5pPr>
            <a:lvl6pPr marL="2561952" indent="-232904" fontAlgn="base">
              <a:spcBef>
                <a:spcPct val="0"/>
              </a:spcBef>
              <a:spcAft>
                <a:spcPct val="0"/>
              </a:spcAft>
              <a:defRPr>
                <a:solidFill>
                  <a:schemeClr val="tx1"/>
                </a:solidFill>
                <a:latin typeface="Arial" pitchFamily="34" charset="0"/>
              </a:defRPr>
            </a:lvl6pPr>
            <a:lvl7pPr marL="3027762" indent="-232904" fontAlgn="base">
              <a:spcBef>
                <a:spcPct val="0"/>
              </a:spcBef>
              <a:spcAft>
                <a:spcPct val="0"/>
              </a:spcAft>
              <a:defRPr>
                <a:solidFill>
                  <a:schemeClr val="tx1"/>
                </a:solidFill>
                <a:latin typeface="Arial" pitchFamily="34" charset="0"/>
              </a:defRPr>
            </a:lvl7pPr>
            <a:lvl8pPr marL="3493571" indent="-232904" fontAlgn="base">
              <a:spcBef>
                <a:spcPct val="0"/>
              </a:spcBef>
              <a:spcAft>
                <a:spcPct val="0"/>
              </a:spcAft>
              <a:defRPr>
                <a:solidFill>
                  <a:schemeClr val="tx1"/>
                </a:solidFill>
                <a:latin typeface="Arial" pitchFamily="34" charset="0"/>
              </a:defRPr>
            </a:lvl8pPr>
            <a:lvl9pPr marL="3959381" indent="-232904" fontAlgn="base">
              <a:spcBef>
                <a:spcPct val="0"/>
              </a:spcBef>
              <a:spcAft>
                <a:spcPct val="0"/>
              </a:spcAft>
              <a:defRPr>
                <a:solidFill>
                  <a:schemeClr val="tx1"/>
                </a:solidFill>
                <a:latin typeface="Arial" pitchFamily="34" charset="0"/>
              </a:defRPr>
            </a:lvl9pPr>
          </a:lstStyle>
          <a:p>
            <a:fld id="{93ADAEBE-12D8-4D3B-A529-657480C77511}" type="slidenum">
              <a:rPr lang="en-US">
                <a:solidFill>
                  <a:prstClr val="black"/>
                </a:solidFill>
                <a:latin typeface="Calibri" pitchFamily="34" charset="0"/>
              </a:rPr>
              <a:pPr/>
              <a:t>6</a:t>
            </a:fld>
            <a:endParaRPr lang="en-US">
              <a:solidFill>
                <a:prstClr val="black"/>
              </a:solidFill>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5792A2-D441-4A17-9000-D08F40DBB57E}" type="slidenum">
              <a:rPr lang="en-US">
                <a:solidFill>
                  <a:prstClr val="black"/>
                </a:solidFill>
              </a:rPr>
              <a:pPr/>
              <a:t>63</a:t>
            </a:fld>
            <a:endParaRPr lang="en-US">
              <a:solidFill>
                <a:prstClr val="black"/>
              </a:solidFill>
            </a:endParaRPr>
          </a:p>
        </p:txBody>
      </p:sp>
      <p:sp>
        <p:nvSpPr>
          <p:cNvPr id="1297410" name="Rectangle 2"/>
          <p:cNvSpPr>
            <a:spLocks noGrp="1" noRot="1" noChangeAspect="1" noChangeArrowheads="1" noTextEdit="1"/>
          </p:cNvSpPr>
          <p:nvPr>
            <p:ph type="sldImg"/>
          </p:nvPr>
        </p:nvSpPr>
        <p:spPr>
          <a:ln/>
        </p:spPr>
      </p:sp>
      <p:sp>
        <p:nvSpPr>
          <p:cNvPr id="1297411" name="Rectangle 3"/>
          <p:cNvSpPr>
            <a:spLocks noGrp="1" noChangeArrowheads="1"/>
          </p:cNvSpPr>
          <p:nvPr>
            <p:ph type="body" idx="1"/>
          </p:nvPr>
        </p:nvSpPr>
        <p:spPr>
          <a:xfrm>
            <a:off x="701040" y="4415790"/>
            <a:ext cx="5608320" cy="4183380"/>
          </a:xfrm>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133F27-7AAC-4D32-B18E-CC1D2726A6E6}" type="slidenum">
              <a:rPr lang="en-US">
                <a:solidFill>
                  <a:prstClr val="black"/>
                </a:solidFill>
              </a:rPr>
              <a:pPr/>
              <a:t>64</a:t>
            </a:fld>
            <a:endParaRPr lang="en-US">
              <a:solidFill>
                <a:prstClr val="black"/>
              </a:solidFill>
            </a:endParaRPr>
          </a:p>
        </p:txBody>
      </p:sp>
      <p:sp>
        <p:nvSpPr>
          <p:cNvPr id="1299458" name="Rectangle 2"/>
          <p:cNvSpPr>
            <a:spLocks noGrp="1" noRot="1" noChangeAspect="1" noChangeArrowheads="1" noTextEdit="1"/>
          </p:cNvSpPr>
          <p:nvPr>
            <p:ph type="sldImg"/>
          </p:nvPr>
        </p:nvSpPr>
        <p:spPr>
          <a:ln/>
        </p:spPr>
      </p:sp>
      <p:sp>
        <p:nvSpPr>
          <p:cNvPr id="1299459" name="Rectangle 3"/>
          <p:cNvSpPr>
            <a:spLocks noGrp="1" noChangeArrowheads="1"/>
          </p:cNvSpPr>
          <p:nvPr>
            <p:ph type="body" idx="1"/>
          </p:nvPr>
        </p:nvSpPr>
        <p:spPr>
          <a:xfrm>
            <a:off x="701040" y="4415790"/>
            <a:ext cx="5608320" cy="4183380"/>
          </a:xfrm>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08FED8-CF1C-4686-B94A-5D797C02A292}" type="slidenum">
              <a:rPr lang="en-US">
                <a:solidFill>
                  <a:prstClr val="black"/>
                </a:solidFill>
              </a:rPr>
              <a:pPr/>
              <a:t>65</a:t>
            </a:fld>
            <a:endParaRPr lang="en-US">
              <a:solidFill>
                <a:prstClr val="black"/>
              </a:solidFill>
            </a:endParaRPr>
          </a:p>
        </p:txBody>
      </p:sp>
      <p:sp>
        <p:nvSpPr>
          <p:cNvPr id="1301506" name="Rectangle 2"/>
          <p:cNvSpPr>
            <a:spLocks noGrp="1" noRot="1" noChangeAspect="1" noChangeArrowheads="1" noTextEdit="1"/>
          </p:cNvSpPr>
          <p:nvPr>
            <p:ph type="sldImg"/>
          </p:nvPr>
        </p:nvSpPr>
        <p:spPr>
          <a:ln/>
        </p:spPr>
      </p:sp>
      <p:sp>
        <p:nvSpPr>
          <p:cNvPr id="1301507" name="Rectangle 3"/>
          <p:cNvSpPr>
            <a:spLocks noGrp="1" noChangeArrowheads="1"/>
          </p:cNvSpPr>
          <p:nvPr>
            <p:ph type="body" idx="1"/>
          </p:nvPr>
        </p:nvSpPr>
        <p:spPr>
          <a:xfrm>
            <a:off x="701040" y="4415790"/>
            <a:ext cx="5608320" cy="4183380"/>
          </a:xfrm>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C5586988-49D5-44D0-BB41-EA1153C0989B}" type="slidenum">
              <a:rPr lang="en-US">
                <a:solidFill>
                  <a:prstClr val="black"/>
                </a:solidFill>
              </a:rPr>
              <a:pPr/>
              <a:t>70</a:t>
            </a:fld>
            <a:endParaRPr lang="en-US">
              <a:solidFill>
                <a:prstClr val="black"/>
              </a:solidFill>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F0193A77-DF21-4365-A47B-CE4782649289}" type="slidenum">
              <a:rPr lang="en-US">
                <a:solidFill>
                  <a:prstClr val="black"/>
                </a:solidFill>
              </a:rPr>
              <a:pPr/>
              <a:t>71</a:t>
            </a:fld>
            <a:endParaRPr lang="en-US">
              <a:solidFill>
                <a:prstClr val="black"/>
              </a:solidFill>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BA545-043B-4E6B-9168-405006F4B4F8}" type="slidenum">
              <a:rPr lang="en-US" smtClean="0"/>
              <a:t>79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87A5AE-614D-45BC-8516-23AC47724040}" type="slidenum">
              <a:rPr lang="en-US" smtClean="0"/>
              <a:pPr/>
              <a:t>80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87A5AE-614D-45BC-8516-23AC47724040}" type="slidenum">
              <a:rPr lang="en-US" smtClean="0"/>
              <a:pPr/>
              <a:t>81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87A5AE-614D-45BC-8516-23AC47724040}" type="slidenum">
              <a:rPr lang="en-US" smtClean="0"/>
              <a:pPr/>
              <a:t>82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87A5AE-614D-45BC-8516-23AC47724040}" type="slidenum">
              <a:rPr lang="en-US" smtClean="0"/>
              <a:pPr/>
              <a:t>83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4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6940" indent="-291131">
              <a:defRPr>
                <a:solidFill>
                  <a:schemeClr val="tx1"/>
                </a:solidFill>
                <a:latin typeface="Arial" pitchFamily="34" charset="0"/>
              </a:defRPr>
            </a:lvl2pPr>
            <a:lvl3pPr marL="1164524" indent="-232904">
              <a:defRPr>
                <a:solidFill>
                  <a:schemeClr val="tx1"/>
                </a:solidFill>
                <a:latin typeface="Arial" pitchFamily="34" charset="0"/>
              </a:defRPr>
            </a:lvl3pPr>
            <a:lvl4pPr marL="1630333" indent="-232904">
              <a:defRPr>
                <a:solidFill>
                  <a:schemeClr val="tx1"/>
                </a:solidFill>
                <a:latin typeface="Arial" pitchFamily="34" charset="0"/>
              </a:defRPr>
            </a:lvl4pPr>
            <a:lvl5pPr marL="2096143" indent="-232904">
              <a:defRPr>
                <a:solidFill>
                  <a:schemeClr val="tx1"/>
                </a:solidFill>
                <a:latin typeface="Arial" pitchFamily="34" charset="0"/>
              </a:defRPr>
            </a:lvl5pPr>
            <a:lvl6pPr marL="2561952" indent="-232904" fontAlgn="base">
              <a:spcBef>
                <a:spcPct val="0"/>
              </a:spcBef>
              <a:spcAft>
                <a:spcPct val="0"/>
              </a:spcAft>
              <a:defRPr>
                <a:solidFill>
                  <a:schemeClr val="tx1"/>
                </a:solidFill>
                <a:latin typeface="Arial" pitchFamily="34" charset="0"/>
              </a:defRPr>
            </a:lvl6pPr>
            <a:lvl7pPr marL="3027762" indent="-232904" fontAlgn="base">
              <a:spcBef>
                <a:spcPct val="0"/>
              </a:spcBef>
              <a:spcAft>
                <a:spcPct val="0"/>
              </a:spcAft>
              <a:defRPr>
                <a:solidFill>
                  <a:schemeClr val="tx1"/>
                </a:solidFill>
                <a:latin typeface="Arial" pitchFamily="34" charset="0"/>
              </a:defRPr>
            </a:lvl7pPr>
            <a:lvl8pPr marL="3493571" indent="-232904" fontAlgn="base">
              <a:spcBef>
                <a:spcPct val="0"/>
              </a:spcBef>
              <a:spcAft>
                <a:spcPct val="0"/>
              </a:spcAft>
              <a:defRPr>
                <a:solidFill>
                  <a:schemeClr val="tx1"/>
                </a:solidFill>
                <a:latin typeface="Arial" pitchFamily="34" charset="0"/>
              </a:defRPr>
            </a:lvl8pPr>
            <a:lvl9pPr marL="3959381" indent="-232904" fontAlgn="base">
              <a:spcBef>
                <a:spcPct val="0"/>
              </a:spcBef>
              <a:spcAft>
                <a:spcPct val="0"/>
              </a:spcAft>
              <a:defRPr>
                <a:solidFill>
                  <a:schemeClr val="tx1"/>
                </a:solidFill>
                <a:latin typeface="Arial" pitchFamily="34" charset="0"/>
              </a:defRPr>
            </a:lvl9pPr>
          </a:lstStyle>
          <a:p>
            <a:fld id="{DF9EDD80-DDF9-4A5C-B666-AEC718382981}" type="slidenum">
              <a:rPr lang="en-US">
                <a:solidFill>
                  <a:prstClr val="black"/>
                </a:solidFill>
                <a:latin typeface="Calibri" pitchFamily="34" charset="0"/>
              </a:rPr>
              <a:pPr/>
              <a:t>7</a:t>
            </a:fld>
            <a:endParaRPr lang="en-US">
              <a:solidFill>
                <a:prstClr val="black"/>
              </a:solidFill>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87A5AE-614D-45BC-8516-23AC47724040}" type="slidenum">
              <a:rPr lang="en-US" smtClean="0"/>
              <a:pPr/>
              <a:t>84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87A5AE-614D-45BC-8516-23AC47724040}" type="slidenum">
              <a:rPr lang="en-US" smtClean="0"/>
              <a:pPr/>
              <a:t>85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87A5AE-614D-45BC-8516-23AC47724040}" type="slidenum">
              <a:rPr lang="en-US" smtClean="0"/>
              <a:pPr/>
              <a:t>86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87A5AE-614D-45BC-8516-23AC47724040}" type="slidenum">
              <a:rPr lang="en-US" smtClean="0"/>
              <a:pPr/>
              <a:t>87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6940" indent="-291131">
              <a:defRPr>
                <a:solidFill>
                  <a:schemeClr val="tx1"/>
                </a:solidFill>
                <a:latin typeface="Arial" pitchFamily="34" charset="0"/>
              </a:defRPr>
            </a:lvl2pPr>
            <a:lvl3pPr marL="1164524" indent="-232904">
              <a:defRPr>
                <a:solidFill>
                  <a:schemeClr val="tx1"/>
                </a:solidFill>
                <a:latin typeface="Arial" pitchFamily="34" charset="0"/>
              </a:defRPr>
            </a:lvl3pPr>
            <a:lvl4pPr marL="1630333" indent="-232904">
              <a:defRPr>
                <a:solidFill>
                  <a:schemeClr val="tx1"/>
                </a:solidFill>
                <a:latin typeface="Arial" pitchFamily="34" charset="0"/>
              </a:defRPr>
            </a:lvl4pPr>
            <a:lvl5pPr marL="2096143" indent="-232904">
              <a:defRPr>
                <a:solidFill>
                  <a:schemeClr val="tx1"/>
                </a:solidFill>
                <a:latin typeface="Arial" pitchFamily="34" charset="0"/>
              </a:defRPr>
            </a:lvl5pPr>
            <a:lvl6pPr marL="2561952" indent="-232904" fontAlgn="base">
              <a:spcBef>
                <a:spcPct val="0"/>
              </a:spcBef>
              <a:spcAft>
                <a:spcPct val="0"/>
              </a:spcAft>
              <a:defRPr>
                <a:solidFill>
                  <a:schemeClr val="tx1"/>
                </a:solidFill>
                <a:latin typeface="Arial" pitchFamily="34" charset="0"/>
              </a:defRPr>
            </a:lvl6pPr>
            <a:lvl7pPr marL="3027762" indent="-232904" fontAlgn="base">
              <a:spcBef>
                <a:spcPct val="0"/>
              </a:spcBef>
              <a:spcAft>
                <a:spcPct val="0"/>
              </a:spcAft>
              <a:defRPr>
                <a:solidFill>
                  <a:schemeClr val="tx1"/>
                </a:solidFill>
                <a:latin typeface="Arial" pitchFamily="34" charset="0"/>
              </a:defRPr>
            </a:lvl7pPr>
            <a:lvl8pPr marL="3493571" indent="-232904" fontAlgn="base">
              <a:spcBef>
                <a:spcPct val="0"/>
              </a:spcBef>
              <a:spcAft>
                <a:spcPct val="0"/>
              </a:spcAft>
              <a:defRPr>
                <a:solidFill>
                  <a:schemeClr val="tx1"/>
                </a:solidFill>
                <a:latin typeface="Arial" pitchFamily="34" charset="0"/>
              </a:defRPr>
            </a:lvl8pPr>
            <a:lvl9pPr marL="3959381" indent="-232904" fontAlgn="base">
              <a:spcBef>
                <a:spcPct val="0"/>
              </a:spcBef>
              <a:spcAft>
                <a:spcPct val="0"/>
              </a:spcAft>
              <a:defRPr>
                <a:solidFill>
                  <a:schemeClr val="tx1"/>
                </a:solidFill>
                <a:latin typeface="Arial" pitchFamily="34" charset="0"/>
              </a:defRPr>
            </a:lvl9pPr>
          </a:lstStyle>
          <a:p>
            <a:fld id="{495AF838-A876-422A-AFA1-2040886350CA}" type="slidenum">
              <a:rPr lang="en-US">
                <a:solidFill>
                  <a:prstClr val="black"/>
                </a:solidFill>
                <a:latin typeface="Calibri" pitchFamily="34" charset="0"/>
              </a:rPr>
              <a:pPr/>
              <a:t>104</a:t>
            </a:fld>
            <a:endParaRPr lang="en-US">
              <a:solidFill>
                <a:prstClr val="black"/>
              </a:solidFill>
              <a:latin typeface="Calibri" pitchFamily="34" charset="0"/>
            </a:endParaRPr>
          </a:p>
        </p:txBody>
      </p:sp>
      <p:sp>
        <p:nvSpPr>
          <p:cNvPr id="7536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3668" name="Rectangle 3"/>
          <p:cNvSpPr>
            <a:spLocks noGrp="1" noChangeArrowheads="1"/>
          </p:cNvSpPr>
          <p:nvPr>
            <p:ph type="body" idx="1"/>
          </p:nvPr>
        </p:nvSpPr>
        <p:spPr bwMode="auto">
          <a:xfrm>
            <a:off x="934720" y="4415790"/>
            <a:ext cx="514096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6940" indent="-291131">
              <a:defRPr>
                <a:solidFill>
                  <a:schemeClr val="tx1"/>
                </a:solidFill>
                <a:latin typeface="Arial" pitchFamily="34" charset="0"/>
              </a:defRPr>
            </a:lvl2pPr>
            <a:lvl3pPr marL="1164524" indent="-232904">
              <a:defRPr>
                <a:solidFill>
                  <a:schemeClr val="tx1"/>
                </a:solidFill>
                <a:latin typeface="Arial" pitchFamily="34" charset="0"/>
              </a:defRPr>
            </a:lvl3pPr>
            <a:lvl4pPr marL="1630333" indent="-232904">
              <a:defRPr>
                <a:solidFill>
                  <a:schemeClr val="tx1"/>
                </a:solidFill>
                <a:latin typeface="Arial" pitchFamily="34" charset="0"/>
              </a:defRPr>
            </a:lvl4pPr>
            <a:lvl5pPr marL="2096143" indent="-232904">
              <a:defRPr>
                <a:solidFill>
                  <a:schemeClr val="tx1"/>
                </a:solidFill>
                <a:latin typeface="Arial" pitchFamily="34" charset="0"/>
              </a:defRPr>
            </a:lvl5pPr>
            <a:lvl6pPr marL="2561952" indent="-232904" fontAlgn="base">
              <a:spcBef>
                <a:spcPct val="0"/>
              </a:spcBef>
              <a:spcAft>
                <a:spcPct val="0"/>
              </a:spcAft>
              <a:defRPr>
                <a:solidFill>
                  <a:schemeClr val="tx1"/>
                </a:solidFill>
                <a:latin typeface="Arial" pitchFamily="34" charset="0"/>
              </a:defRPr>
            </a:lvl6pPr>
            <a:lvl7pPr marL="3027762" indent="-232904" fontAlgn="base">
              <a:spcBef>
                <a:spcPct val="0"/>
              </a:spcBef>
              <a:spcAft>
                <a:spcPct val="0"/>
              </a:spcAft>
              <a:defRPr>
                <a:solidFill>
                  <a:schemeClr val="tx1"/>
                </a:solidFill>
                <a:latin typeface="Arial" pitchFamily="34" charset="0"/>
              </a:defRPr>
            </a:lvl7pPr>
            <a:lvl8pPr marL="3493571" indent="-232904" fontAlgn="base">
              <a:spcBef>
                <a:spcPct val="0"/>
              </a:spcBef>
              <a:spcAft>
                <a:spcPct val="0"/>
              </a:spcAft>
              <a:defRPr>
                <a:solidFill>
                  <a:schemeClr val="tx1"/>
                </a:solidFill>
                <a:latin typeface="Arial" pitchFamily="34" charset="0"/>
              </a:defRPr>
            </a:lvl8pPr>
            <a:lvl9pPr marL="3959381" indent="-232904" fontAlgn="base">
              <a:spcBef>
                <a:spcPct val="0"/>
              </a:spcBef>
              <a:spcAft>
                <a:spcPct val="0"/>
              </a:spcAft>
              <a:defRPr>
                <a:solidFill>
                  <a:schemeClr val="tx1"/>
                </a:solidFill>
                <a:latin typeface="Arial" pitchFamily="34" charset="0"/>
              </a:defRPr>
            </a:lvl9pPr>
          </a:lstStyle>
          <a:p>
            <a:fld id="{495AF838-A876-422A-AFA1-2040886350CA}" type="slidenum">
              <a:rPr lang="en-US">
                <a:solidFill>
                  <a:prstClr val="black"/>
                </a:solidFill>
                <a:latin typeface="Calibri" pitchFamily="34" charset="0"/>
              </a:rPr>
              <a:pPr/>
              <a:t>106</a:t>
            </a:fld>
            <a:endParaRPr lang="en-US">
              <a:solidFill>
                <a:prstClr val="black"/>
              </a:solidFill>
              <a:latin typeface="Calibri" pitchFamily="34" charset="0"/>
            </a:endParaRPr>
          </a:p>
        </p:txBody>
      </p:sp>
      <p:sp>
        <p:nvSpPr>
          <p:cNvPr id="7536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3668" name="Rectangle 3"/>
          <p:cNvSpPr>
            <a:spLocks noGrp="1" noChangeArrowheads="1"/>
          </p:cNvSpPr>
          <p:nvPr>
            <p:ph type="body" idx="1"/>
          </p:nvPr>
        </p:nvSpPr>
        <p:spPr bwMode="auto">
          <a:xfrm>
            <a:off x="934720" y="4415790"/>
            <a:ext cx="514096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E5404F-58B6-4278-8AA2-89E46AE3D85B}" type="slidenum">
              <a:rPr lang="en-US">
                <a:solidFill>
                  <a:prstClr val="black"/>
                </a:solidFill>
              </a:rPr>
              <a:pPr/>
              <a:t>107</a:t>
            </a:fld>
            <a:endParaRPr lang="en-US">
              <a:solidFill>
                <a:prstClr val="black"/>
              </a:solidFill>
            </a:endParaRPr>
          </a:p>
        </p:txBody>
      </p:sp>
      <p:sp>
        <p:nvSpPr>
          <p:cNvPr id="422914" name="Rectangle 2"/>
          <p:cNvSpPr>
            <a:spLocks noGrp="1" noRot="1" noChangeAspect="1" noChangeArrowheads="1" noTextEdit="1"/>
          </p:cNvSpPr>
          <p:nvPr>
            <p:ph type="sldImg"/>
          </p:nvPr>
        </p:nvSpPr>
        <p:spPr>
          <a:ln/>
        </p:spPr>
      </p:sp>
      <p:sp>
        <p:nvSpPr>
          <p:cNvPr id="42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7A09E4-1EAC-4546-8F55-C6C0D9E9A231}" type="slidenum">
              <a:rPr lang="en-US">
                <a:solidFill>
                  <a:prstClr val="black"/>
                </a:solidFill>
              </a:rPr>
              <a:pPr/>
              <a:t>108</a:t>
            </a:fld>
            <a:endParaRPr lang="en-US">
              <a:solidFill>
                <a:prstClr val="black"/>
              </a:solidFill>
            </a:endParaRPr>
          </a:p>
        </p:txBody>
      </p:sp>
      <p:sp>
        <p:nvSpPr>
          <p:cNvPr id="423938" name="Rectangle 2"/>
          <p:cNvSpPr>
            <a:spLocks noGrp="1" noRot="1" noChangeAspect="1" noChangeArrowheads="1" noTextEdit="1"/>
          </p:cNvSpPr>
          <p:nvPr>
            <p:ph type="sldImg"/>
          </p:nvPr>
        </p:nvSpPr>
        <p:spPr>
          <a:ln/>
        </p:spPr>
      </p:sp>
      <p:sp>
        <p:nvSpPr>
          <p:cNvPr id="423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B8CA71-3EBC-45D5-9571-F43D1E2EB857}" type="slidenum">
              <a:rPr lang="en-US">
                <a:solidFill>
                  <a:prstClr val="black"/>
                </a:solidFill>
              </a:rPr>
              <a:pPr/>
              <a:t>109</a:t>
            </a:fld>
            <a:endParaRPr lang="en-US">
              <a:solidFill>
                <a:prstClr val="black"/>
              </a:solidFill>
            </a:endParaRPr>
          </a:p>
        </p:txBody>
      </p:sp>
      <p:sp>
        <p:nvSpPr>
          <p:cNvPr id="424962" name="Rectangle 2"/>
          <p:cNvSpPr>
            <a:spLocks noGrp="1" noRot="1" noChangeAspect="1" noChangeArrowheads="1" noTextEdit="1"/>
          </p:cNvSpPr>
          <p:nvPr>
            <p:ph type="sldImg"/>
          </p:nvPr>
        </p:nvSpPr>
        <p:spPr>
          <a:ln/>
        </p:spPr>
      </p:sp>
      <p:sp>
        <p:nvSpPr>
          <p:cNvPr id="424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B8CA71-3EBC-45D5-9571-F43D1E2EB857}" type="slidenum">
              <a:rPr lang="en-US">
                <a:solidFill>
                  <a:prstClr val="black"/>
                </a:solidFill>
              </a:rPr>
              <a:pPr/>
              <a:t>110</a:t>
            </a:fld>
            <a:endParaRPr lang="en-US">
              <a:solidFill>
                <a:prstClr val="black"/>
              </a:solidFill>
            </a:endParaRPr>
          </a:p>
        </p:txBody>
      </p:sp>
      <p:sp>
        <p:nvSpPr>
          <p:cNvPr id="424962" name="Rectangle 2"/>
          <p:cNvSpPr>
            <a:spLocks noGrp="1" noRot="1" noChangeAspect="1" noChangeArrowheads="1" noTextEdit="1"/>
          </p:cNvSpPr>
          <p:nvPr>
            <p:ph type="sldImg"/>
          </p:nvPr>
        </p:nvSpPr>
        <p:spPr>
          <a:ln/>
        </p:spPr>
      </p:sp>
      <p:sp>
        <p:nvSpPr>
          <p:cNvPr id="424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4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6940" indent="-291131">
              <a:defRPr>
                <a:solidFill>
                  <a:schemeClr val="tx1"/>
                </a:solidFill>
                <a:latin typeface="Arial" pitchFamily="34" charset="0"/>
              </a:defRPr>
            </a:lvl2pPr>
            <a:lvl3pPr marL="1164524" indent="-232904">
              <a:defRPr>
                <a:solidFill>
                  <a:schemeClr val="tx1"/>
                </a:solidFill>
                <a:latin typeface="Arial" pitchFamily="34" charset="0"/>
              </a:defRPr>
            </a:lvl3pPr>
            <a:lvl4pPr marL="1630333" indent="-232904">
              <a:defRPr>
                <a:solidFill>
                  <a:schemeClr val="tx1"/>
                </a:solidFill>
                <a:latin typeface="Arial" pitchFamily="34" charset="0"/>
              </a:defRPr>
            </a:lvl4pPr>
            <a:lvl5pPr marL="2096143" indent="-232904">
              <a:defRPr>
                <a:solidFill>
                  <a:schemeClr val="tx1"/>
                </a:solidFill>
                <a:latin typeface="Arial" pitchFamily="34" charset="0"/>
              </a:defRPr>
            </a:lvl5pPr>
            <a:lvl6pPr marL="2561952" indent="-232904" fontAlgn="base">
              <a:spcBef>
                <a:spcPct val="0"/>
              </a:spcBef>
              <a:spcAft>
                <a:spcPct val="0"/>
              </a:spcAft>
              <a:defRPr>
                <a:solidFill>
                  <a:schemeClr val="tx1"/>
                </a:solidFill>
                <a:latin typeface="Arial" pitchFamily="34" charset="0"/>
              </a:defRPr>
            </a:lvl6pPr>
            <a:lvl7pPr marL="3027762" indent="-232904" fontAlgn="base">
              <a:spcBef>
                <a:spcPct val="0"/>
              </a:spcBef>
              <a:spcAft>
                <a:spcPct val="0"/>
              </a:spcAft>
              <a:defRPr>
                <a:solidFill>
                  <a:schemeClr val="tx1"/>
                </a:solidFill>
                <a:latin typeface="Arial" pitchFamily="34" charset="0"/>
              </a:defRPr>
            </a:lvl7pPr>
            <a:lvl8pPr marL="3493571" indent="-232904" fontAlgn="base">
              <a:spcBef>
                <a:spcPct val="0"/>
              </a:spcBef>
              <a:spcAft>
                <a:spcPct val="0"/>
              </a:spcAft>
              <a:defRPr>
                <a:solidFill>
                  <a:schemeClr val="tx1"/>
                </a:solidFill>
                <a:latin typeface="Arial" pitchFamily="34" charset="0"/>
              </a:defRPr>
            </a:lvl8pPr>
            <a:lvl9pPr marL="3959381" indent="-232904" fontAlgn="base">
              <a:spcBef>
                <a:spcPct val="0"/>
              </a:spcBef>
              <a:spcAft>
                <a:spcPct val="0"/>
              </a:spcAft>
              <a:defRPr>
                <a:solidFill>
                  <a:schemeClr val="tx1"/>
                </a:solidFill>
                <a:latin typeface="Arial" pitchFamily="34" charset="0"/>
              </a:defRPr>
            </a:lvl9pPr>
          </a:lstStyle>
          <a:p>
            <a:fld id="{3BCCFA9E-D286-4E21-84C3-B6CD2E0E6B9D}" type="slidenum">
              <a:rPr lang="en-US">
                <a:solidFill>
                  <a:prstClr val="black"/>
                </a:solidFill>
                <a:latin typeface="Calibri" pitchFamily="34" charset="0"/>
              </a:rPr>
              <a:pPr/>
              <a:t>8</a:t>
            </a:fld>
            <a:endParaRPr lang="en-US">
              <a:solidFill>
                <a:prstClr val="black"/>
              </a:solidFill>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616F55-FF03-4F2A-822C-48F9D6CE4373}" type="slidenum">
              <a:rPr lang="en-US" smtClean="0">
                <a:solidFill>
                  <a:prstClr val="black"/>
                </a:solidFill>
              </a:rPr>
              <a:pPr/>
              <a:t>111</a:t>
            </a:fld>
            <a:endParaRPr lang="en-US">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0D647298-24E0-4E43-B6F9-369365D4D332}" type="slidenum">
              <a:rPr lang="en-US">
                <a:solidFill>
                  <a:prstClr val="black"/>
                </a:solidFill>
              </a:rPr>
              <a:pPr>
                <a:defRPr/>
              </a:pPr>
              <a:t>112</a:t>
            </a:fld>
            <a:endParaRPr lang="en-US">
              <a:solidFill>
                <a:prstClr val="black"/>
              </a:solidFill>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p:txBody>
          <a:bodyPr/>
          <a:lstStyle/>
          <a:p>
            <a:pPr>
              <a:defRPr/>
            </a:pPr>
            <a:fld id="{0377315D-F441-4A4F-84DD-CD6A6F2E685F}" type="slidenum">
              <a:rPr lang="en-US">
                <a:solidFill>
                  <a:prstClr val="black"/>
                </a:solidFill>
              </a:rPr>
              <a:pPr>
                <a:defRPr/>
              </a:pPr>
              <a:t>113</a:t>
            </a:fld>
            <a:endParaRPr lang="en-US">
              <a:solidFill>
                <a:prstClr val="black"/>
              </a:solidFill>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32065B-411A-481C-B4FF-3C36CF890550}" type="slidenum">
              <a:rPr lang="en-US">
                <a:solidFill>
                  <a:prstClr val="black"/>
                </a:solidFill>
              </a:rPr>
              <a:pPr/>
              <a:t>114</a:t>
            </a:fld>
            <a:endParaRPr lang="en-US">
              <a:solidFill>
                <a:prstClr val="black"/>
              </a:solidFill>
            </a:endParaRPr>
          </a:p>
        </p:txBody>
      </p:sp>
      <p:sp>
        <p:nvSpPr>
          <p:cNvPr id="475138" name="Rectangle 2"/>
          <p:cNvSpPr>
            <a:spLocks noGrp="1" noRot="1" noChangeAspect="1" noChangeArrowheads="1" noTextEdit="1"/>
          </p:cNvSpPr>
          <p:nvPr>
            <p:ph type="sldImg"/>
          </p:nvPr>
        </p:nvSpPr>
        <p:spPr>
          <a:ln/>
        </p:spPr>
      </p:sp>
      <p:sp>
        <p:nvSpPr>
          <p:cNvPr id="475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6ADCED-86A1-4D81-B9B3-939E40C59A5C}" type="slidenum">
              <a:rPr lang="en-US">
                <a:solidFill>
                  <a:prstClr val="black"/>
                </a:solidFill>
              </a:rPr>
              <a:pPr/>
              <a:t>115</a:t>
            </a:fld>
            <a:endParaRPr lang="en-US">
              <a:solidFill>
                <a:prstClr val="black"/>
              </a:solidFill>
            </a:endParaRPr>
          </a:p>
        </p:txBody>
      </p:sp>
      <p:sp>
        <p:nvSpPr>
          <p:cNvPr id="476162" name="Rectangle 2"/>
          <p:cNvSpPr>
            <a:spLocks noGrp="1" noRot="1" noChangeAspect="1" noChangeArrowheads="1" noTextEdit="1"/>
          </p:cNvSpPr>
          <p:nvPr>
            <p:ph type="sldImg"/>
          </p:nvPr>
        </p:nvSpPr>
        <p:spPr>
          <a:ln/>
        </p:spPr>
      </p:sp>
      <p:sp>
        <p:nvSpPr>
          <p:cNvPr id="476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FC75AF-DD7D-481D-9F4F-0A60847A0B87}" type="slidenum">
              <a:rPr lang="en-US">
                <a:solidFill>
                  <a:prstClr val="black"/>
                </a:solidFill>
              </a:rPr>
              <a:pPr/>
              <a:t>116</a:t>
            </a:fld>
            <a:endParaRPr lang="en-US">
              <a:solidFill>
                <a:prstClr val="black"/>
              </a:solidFill>
            </a:endParaRPr>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1933A7-68D4-46AA-972A-78038A36EA5A}" type="slidenum">
              <a:rPr lang="en-US">
                <a:solidFill>
                  <a:prstClr val="black"/>
                </a:solidFill>
              </a:rPr>
              <a:pPr/>
              <a:t>118</a:t>
            </a:fld>
            <a:endParaRPr lang="en-US">
              <a:solidFill>
                <a:prstClr val="black"/>
              </a:solidFill>
            </a:endParaRPr>
          </a:p>
        </p:txBody>
      </p:sp>
      <p:sp>
        <p:nvSpPr>
          <p:cNvPr id="478210" name="Rectangle 2"/>
          <p:cNvSpPr>
            <a:spLocks noGrp="1" noRot="1" noChangeAspect="1" noChangeArrowheads="1" noTextEdit="1"/>
          </p:cNvSpPr>
          <p:nvPr>
            <p:ph type="sldImg"/>
          </p:nvPr>
        </p:nvSpPr>
        <p:spPr>
          <a:ln/>
        </p:spPr>
      </p:sp>
      <p:sp>
        <p:nvSpPr>
          <p:cNvPr id="478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1933A7-68D4-46AA-972A-78038A36EA5A}" type="slidenum">
              <a:rPr lang="en-US">
                <a:solidFill>
                  <a:prstClr val="black"/>
                </a:solidFill>
              </a:rPr>
              <a:pPr/>
              <a:t>119</a:t>
            </a:fld>
            <a:endParaRPr lang="en-US">
              <a:solidFill>
                <a:prstClr val="black"/>
              </a:solidFill>
            </a:endParaRPr>
          </a:p>
        </p:txBody>
      </p:sp>
      <p:sp>
        <p:nvSpPr>
          <p:cNvPr id="478210" name="Rectangle 2"/>
          <p:cNvSpPr>
            <a:spLocks noGrp="1" noRot="1" noChangeAspect="1" noChangeArrowheads="1" noTextEdit="1"/>
          </p:cNvSpPr>
          <p:nvPr>
            <p:ph type="sldImg"/>
          </p:nvPr>
        </p:nvSpPr>
        <p:spPr>
          <a:ln/>
        </p:spPr>
      </p:sp>
      <p:sp>
        <p:nvSpPr>
          <p:cNvPr id="478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161B53-3E85-4CF4-A9F8-3B3DFEABFD8D}" type="slidenum">
              <a:rPr lang="en-US">
                <a:solidFill>
                  <a:prstClr val="black"/>
                </a:solidFill>
              </a:rPr>
              <a:pPr/>
              <a:t>120</a:t>
            </a:fld>
            <a:endParaRPr lang="en-US">
              <a:solidFill>
                <a:prstClr val="black"/>
              </a:solidFill>
            </a:endParaRPr>
          </a:p>
        </p:txBody>
      </p:sp>
      <p:sp>
        <p:nvSpPr>
          <p:cNvPr id="480258" name="Rectangle 2"/>
          <p:cNvSpPr>
            <a:spLocks noGrp="1" noRot="1" noChangeAspect="1" noChangeArrowheads="1" noTextEdit="1"/>
          </p:cNvSpPr>
          <p:nvPr>
            <p:ph type="sldImg"/>
          </p:nvPr>
        </p:nvSpPr>
        <p:spPr>
          <a:ln/>
        </p:spPr>
      </p:sp>
      <p:sp>
        <p:nvSpPr>
          <p:cNvPr id="480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161B53-3E85-4CF4-A9F8-3B3DFEABFD8D}" type="slidenum">
              <a:rPr lang="en-US">
                <a:solidFill>
                  <a:prstClr val="black"/>
                </a:solidFill>
              </a:rPr>
              <a:pPr/>
              <a:t>121</a:t>
            </a:fld>
            <a:endParaRPr lang="en-US">
              <a:solidFill>
                <a:prstClr val="black"/>
              </a:solidFill>
            </a:endParaRPr>
          </a:p>
        </p:txBody>
      </p:sp>
      <p:sp>
        <p:nvSpPr>
          <p:cNvPr id="480258" name="Rectangle 2"/>
          <p:cNvSpPr>
            <a:spLocks noGrp="1" noRot="1" noChangeAspect="1" noChangeArrowheads="1" noTextEdit="1"/>
          </p:cNvSpPr>
          <p:nvPr>
            <p:ph type="sldImg"/>
          </p:nvPr>
        </p:nvSpPr>
        <p:spPr>
          <a:ln/>
        </p:spPr>
      </p:sp>
      <p:sp>
        <p:nvSpPr>
          <p:cNvPr id="480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3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6940" indent="-291131">
              <a:defRPr>
                <a:solidFill>
                  <a:schemeClr val="tx1"/>
                </a:solidFill>
                <a:latin typeface="Arial" pitchFamily="34" charset="0"/>
              </a:defRPr>
            </a:lvl2pPr>
            <a:lvl3pPr marL="1164524" indent="-232904">
              <a:defRPr>
                <a:solidFill>
                  <a:schemeClr val="tx1"/>
                </a:solidFill>
                <a:latin typeface="Arial" pitchFamily="34" charset="0"/>
              </a:defRPr>
            </a:lvl3pPr>
            <a:lvl4pPr marL="1630333" indent="-232904">
              <a:defRPr>
                <a:solidFill>
                  <a:schemeClr val="tx1"/>
                </a:solidFill>
                <a:latin typeface="Arial" pitchFamily="34" charset="0"/>
              </a:defRPr>
            </a:lvl4pPr>
            <a:lvl5pPr marL="2096143" indent="-232904">
              <a:defRPr>
                <a:solidFill>
                  <a:schemeClr val="tx1"/>
                </a:solidFill>
                <a:latin typeface="Arial" pitchFamily="34" charset="0"/>
              </a:defRPr>
            </a:lvl5pPr>
            <a:lvl6pPr marL="2561952" indent="-232904" fontAlgn="base">
              <a:spcBef>
                <a:spcPct val="0"/>
              </a:spcBef>
              <a:spcAft>
                <a:spcPct val="0"/>
              </a:spcAft>
              <a:defRPr>
                <a:solidFill>
                  <a:schemeClr val="tx1"/>
                </a:solidFill>
                <a:latin typeface="Arial" pitchFamily="34" charset="0"/>
              </a:defRPr>
            </a:lvl6pPr>
            <a:lvl7pPr marL="3027762" indent="-232904" fontAlgn="base">
              <a:spcBef>
                <a:spcPct val="0"/>
              </a:spcBef>
              <a:spcAft>
                <a:spcPct val="0"/>
              </a:spcAft>
              <a:defRPr>
                <a:solidFill>
                  <a:schemeClr val="tx1"/>
                </a:solidFill>
                <a:latin typeface="Arial" pitchFamily="34" charset="0"/>
              </a:defRPr>
            </a:lvl7pPr>
            <a:lvl8pPr marL="3493571" indent="-232904" fontAlgn="base">
              <a:spcBef>
                <a:spcPct val="0"/>
              </a:spcBef>
              <a:spcAft>
                <a:spcPct val="0"/>
              </a:spcAft>
              <a:defRPr>
                <a:solidFill>
                  <a:schemeClr val="tx1"/>
                </a:solidFill>
                <a:latin typeface="Arial" pitchFamily="34" charset="0"/>
              </a:defRPr>
            </a:lvl8pPr>
            <a:lvl9pPr marL="3959381" indent="-232904" fontAlgn="base">
              <a:spcBef>
                <a:spcPct val="0"/>
              </a:spcBef>
              <a:spcAft>
                <a:spcPct val="0"/>
              </a:spcAft>
              <a:defRPr>
                <a:solidFill>
                  <a:schemeClr val="tx1"/>
                </a:solidFill>
                <a:latin typeface="Arial" pitchFamily="34" charset="0"/>
              </a:defRPr>
            </a:lvl9pPr>
          </a:lstStyle>
          <a:p>
            <a:fld id="{63443FF6-505A-4929-A83F-D5A2B04066AE}" type="slidenum">
              <a:rPr lang="en-US">
                <a:solidFill>
                  <a:prstClr val="black"/>
                </a:solidFill>
                <a:latin typeface="Calibri" pitchFamily="34" charset="0"/>
              </a:rPr>
              <a:pPr/>
              <a:t>9</a:t>
            </a:fld>
            <a:endParaRPr lang="en-US">
              <a:solidFill>
                <a:prstClr val="black"/>
              </a:solidFill>
              <a:latin typeface="Calibri"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AC0F56-E6AC-4AB3-9B08-C3A5881BEA1E}" type="slidenum">
              <a:rPr lang="en-US">
                <a:solidFill>
                  <a:prstClr val="black"/>
                </a:solidFill>
              </a:rPr>
              <a:pPr/>
              <a:t>122</a:t>
            </a:fld>
            <a:endParaRPr lang="en-US">
              <a:solidFill>
                <a:prstClr val="black"/>
              </a:solidFill>
            </a:endParaRPr>
          </a:p>
        </p:txBody>
      </p:sp>
      <p:sp>
        <p:nvSpPr>
          <p:cNvPr id="521218" name="Rectangle 2"/>
          <p:cNvSpPr>
            <a:spLocks noGrp="1" noRot="1" noChangeAspect="1" noChangeArrowheads="1" noTextEdit="1"/>
          </p:cNvSpPr>
          <p:nvPr>
            <p:ph type="sldImg"/>
          </p:nvPr>
        </p:nvSpPr>
        <p:spPr>
          <a:ln/>
        </p:spPr>
      </p:sp>
      <p:sp>
        <p:nvSpPr>
          <p:cNvPr id="521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D0AD2A-B405-4087-9887-B90CC5B93F7C}" type="slidenum">
              <a:rPr lang="en-US">
                <a:solidFill>
                  <a:prstClr val="black"/>
                </a:solidFill>
              </a:rPr>
              <a:pPr/>
              <a:t>123</a:t>
            </a:fld>
            <a:endParaRPr lang="en-US">
              <a:solidFill>
                <a:prstClr val="black"/>
              </a:solidFill>
            </a:endParaRPr>
          </a:p>
        </p:txBody>
      </p:sp>
      <p:sp>
        <p:nvSpPr>
          <p:cNvPr id="479234" name="Rectangle 2"/>
          <p:cNvSpPr>
            <a:spLocks noGrp="1" noRot="1" noChangeAspect="1" noChangeArrowheads="1" noTextEdit="1"/>
          </p:cNvSpPr>
          <p:nvPr>
            <p:ph type="sldImg"/>
          </p:nvPr>
        </p:nvSpPr>
        <p:spPr>
          <a:ln/>
        </p:spPr>
      </p:sp>
      <p:sp>
        <p:nvSpPr>
          <p:cNvPr id="479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24" indent="-291163">
              <a:defRPr>
                <a:solidFill>
                  <a:schemeClr val="tx1"/>
                </a:solidFill>
                <a:latin typeface="Arial" charset="0"/>
              </a:defRPr>
            </a:lvl2pPr>
            <a:lvl3pPr marL="1164653" indent="-232930">
              <a:defRPr>
                <a:solidFill>
                  <a:schemeClr val="tx1"/>
                </a:solidFill>
                <a:latin typeface="Arial" charset="0"/>
              </a:defRPr>
            </a:lvl3pPr>
            <a:lvl4pPr marL="1630514" indent="-232930">
              <a:defRPr>
                <a:solidFill>
                  <a:schemeClr val="tx1"/>
                </a:solidFill>
                <a:latin typeface="Arial" charset="0"/>
              </a:defRPr>
            </a:lvl4pPr>
            <a:lvl5pPr marL="2096375" indent="-23293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fld id="{44EFD5F9-8C9C-4853-8ABA-24BD79F200A3}" type="slidenum">
              <a:rPr lang="en-US">
                <a:solidFill>
                  <a:srgbClr val="000000"/>
                </a:solidFill>
                <a:latin typeface="Calibri" pitchFamily="34" charset="0"/>
              </a:rPr>
              <a:pPr/>
              <a:t>126</a:t>
            </a:fld>
            <a:endParaRPr lang="en-US">
              <a:solidFill>
                <a:srgbClr val="000000"/>
              </a:solidFill>
              <a:latin typeface="Calibri" pitchFamily="34"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BC2A25-DF55-4CE3-B850-C59502A3EA8F}" type="slidenum">
              <a:rPr lang="en-US">
                <a:solidFill>
                  <a:prstClr val="black"/>
                </a:solidFill>
              </a:rPr>
              <a:pPr/>
              <a:t>140</a:t>
            </a:fld>
            <a:endParaRPr lang="en-US">
              <a:solidFill>
                <a:prstClr val="black"/>
              </a:solidFill>
            </a:endParaRPr>
          </a:p>
        </p:txBody>
      </p:sp>
      <p:sp>
        <p:nvSpPr>
          <p:cNvPr id="439298" name="Rectangle 2"/>
          <p:cNvSpPr>
            <a:spLocks noGrp="1" noRot="1" noChangeAspect="1" noChangeArrowheads="1" noTextEdit="1"/>
          </p:cNvSpPr>
          <p:nvPr>
            <p:ph type="sldImg"/>
          </p:nvPr>
        </p:nvSpPr>
        <p:spPr>
          <a:ln/>
        </p:spPr>
      </p:sp>
      <p:sp>
        <p:nvSpPr>
          <p:cNvPr id="439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6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56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8DA8197F-B1F8-4246-A765-43E55A00F803}" type="slidenum">
              <a:rPr lang="en-US">
                <a:solidFill>
                  <a:prstClr val="black"/>
                </a:solidFill>
                <a:latin typeface="Calibri" pitchFamily="34" charset="0"/>
              </a:rPr>
              <a:pPr/>
              <a:t>149</a:t>
            </a:fld>
            <a:endParaRPr lang="en-US">
              <a:solidFill>
                <a:prstClr val="black"/>
              </a:solidFill>
              <a:latin typeface="Calibri"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1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421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2D447A4B-8748-448C-8423-A1DC5965D4DD}" type="slidenum">
              <a:rPr lang="en-US">
                <a:solidFill>
                  <a:prstClr val="black"/>
                </a:solidFill>
                <a:latin typeface="Calibri" pitchFamily="34" charset="0"/>
              </a:rPr>
              <a:pPr/>
              <a:t>151</a:t>
            </a:fld>
            <a:endParaRPr lang="en-US">
              <a:solidFill>
                <a:prstClr val="black"/>
              </a:solidFill>
              <a:latin typeface="Calibri"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7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57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7645C6CE-2041-4886-8B57-16587E3147EC}" type="slidenum">
              <a:rPr lang="en-US">
                <a:solidFill>
                  <a:prstClr val="black"/>
                </a:solidFill>
                <a:latin typeface="Calibri" pitchFamily="34" charset="0"/>
              </a:rPr>
              <a:pPr/>
              <a:t>152</a:t>
            </a:fld>
            <a:endParaRPr lang="en-US">
              <a:solidFill>
                <a:prstClr val="black"/>
              </a:solidFill>
              <a:latin typeface="Calibri"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9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59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320E405E-14BF-4F5B-922E-FAD681E7ED8A}" type="slidenum">
              <a:rPr lang="en-US">
                <a:solidFill>
                  <a:prstClr val="black"/>
                </a:solidFill>
                <a:latin typeface="Calibri" pitchFamily="34" charset="0"/>
              </a:rPr>
              <a:pPr/>
              <a:t>153</a:t>
            </a:fld>
            <a:endParaRPr lang="en-US">
              <a:solidFill>
                <a:prstClr val="black"/>
              </a:solidFill>
              <a:latin typeface="Calibri"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7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57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7645C6CE-2041-4886-8B57-16587E3147EC}" type="slidenum">
              <a:rPr lang="en-US">
                <a:solidFill>
                  <a:prstClr val="black"/>
                </a:solidFill>
                <a:latin typeface="Calibri" pitchFamily="34" charset="0"/>
              </a:rPr>
              <a:pPr/>
              <a:t>154</a:t>
            </a:fld>
            <a:endParaRPr lang="en-US">
              <a:solidFill>
                <a:prstClr val="black"/>
              </a:solidFill>
              <a:latin typeface="Calibri"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7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57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7645C6CE-2041-4886-8B57-16587E3147EC}" type="slidenum">
              <a:rPr lang="en-US">
                <a:solidFill>
                  <a:prstClr val="black"/>
                </a:solidFill>
                <a:latin typeface="Calibri" pitchFamily="34" charset="0"/>
              </a:rPr>
              <a:pPr/>
              <a:t>155</a:t>
            </a:fld>
            <a:endParaRPr lang="en-US">
              <a:solidFill>
                <a:prstClr val="black"/>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87A5AE-614D-45BC-8516-23AC47724040}" type="slidenum">
              <a:rPr lang="en-US" smtClean="0"/>
              <a:pPr/>
              <a:t>36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0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60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04F06907-C0D8-4D0E-B052-BB8277748F98}" type="slidenum">
              <a:rPr lang="en-US">
                <a:solidFill>
                  <a:prstClr val="black"/>
                </a:solidFill>
                <a:latin typeface="Calibri" pitchFamily="34" charset="0"/>
              </a:rPr>
              <a:pPr/>
              <a:t>156</a:t>
            </a:fld>
            <a:endParaRPr lang="en-US">
              <a:solidFill>
                <a:prstClr val="black"/>
              </a:solidFill>
              <a:latin typeface="Calibri"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4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B664CF98-E8E2-4ADC-A06D-ABAB8386D956}" type="slidenum">
              <a:rPr lang="en-US">
                <a:solidFill>
                  <a:prstClr val="black"/>
                </a:solidFill>
                <a:latin typeface="Calibri" pitchFamily="34" charset="0"/>
              </a:rPr>
              <a:pPr/>
              <a:t>157</a:t>
            </a:fld>
            <a:endParaRPr lang="en-US">
              <a:solidFill>
                <a:prstClr val="black"/>
              </a:solidFill>
              <a:latin typeface="Calibri"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4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B664CF98-E8E2-4ADC-A06D-ABAB8386D956}" type="slidenum">
              <a:rPr lang="en-US">
                <a:solidFill>
                  <a:prstClr val="black"/>
                </a:solidFill>
                <a:latin typeface="Calibri" pitchFamily="34" charset="0"/>
              </a:rPr>
              <a:pPr/>
              <a:t>158</a:t>
            </a:fld>
            <a:endParaRPr lang="en-US">
              <a:solidFill>
                <a:prstClr val="black"/>
              </a:solidFill>
              <a:latin typeface="Calibri"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6982" indent="-291147">
              <a:defRPr>
                <a:solidFill>
                  <a:schemeClr val="tx1"/>
                </a:solidFill>
                <a:latin typeface="Arial" pitchFamily="34" charset="0"/>
              </a:defRPr>
            </a:lvl2pPr>
            <a:lvl3pPr marL="1164589" indent="-232917">
              <a:defRPr>
                <a:solidFill>
                  <a:schemeClr val="tx1"/>
                </a:solidFill>
                <a:latin typeface="Arial" pitchFamily="34" charset="0"/>
              </a:defRPr>
            </a:lvl3pPr>
            <a:lvl4pPr marL="1630423" indent="-232917">
              <a:defRPr>
                <a:solidFill>
                  <a:schemeClr val="tx1"/>
                </a:solidFill>
                <a:latin typeface="Arial" pitchFamily="34" charset="0"/>
              </a:defRPr>
            </a:lvl4pPr>
            <a:lvl5pPr marL="2096259" indent="-232917">
              <a:defRPr>
                <a:solidFill>
                  <a:schemeClr val="tx1"/>
                </a:solidFill>
                <a:latin typeface="Arial" pitchFamily="34" charset="0"/>
              </a:defRPr>
            </a:lvl5pPr>
            <a:lvl6pPr marL="2562094" indent="-232917" fontAlgn="base">
              <a:spcBef>
                <a:spcPct val="0"/>
              </a:spcBef>
              <a:spcAft>
                <a:spcPct val="0"/>
              </a:spcAft>
              <a:defRPr>
                <a:solidFill>
                  <a:schemeClr val="tx1"/>
                </a:solidFill>
                <a:latin typeface="Arial" pitchFamily="34" charset="0"/>
              </a:defRPr>
            </a:lvl6pPr>
            <a:lvl7pPr marL="3027929" indent="-232917" fontAlgn="base">
              <a:spcBef>
                <a:spcPct val="0"/>
              </a:spcBef>
              <a:spcAft>
                <a:spcPct val="0"/>
              </a:spcAft>
              <a:defRPr>
                <a:solidFill>
                  <a:schemeClr val="tx1"/>
                </a:solidFill>
                <a:latin typeface="Arial" pitchFamily="34" charset="0"/>
              </a:defRPr>
            </a:lvl7pPr>
            <a:lvl8pPr marL="3493764" indent="-232917" fontAlgn="base">
              <a:spcBef>
                <a:spcPct val="0"/>
              </a:spcBef>
              <a:spcAft>
                <a:spcPct val="0"/>
              </a:spcAft>
              <a:defRPr>
                <a:solidFill>
                  <a:schemeClr val="tx1"/>
                </a:solidFill>
                <a:latin typeface="Arial" pitchFamily="34" charset="0"/>
              </a:defRPr>
            </a:lvl8pPr>
            <a:lvl9pPr marL="3959600" indent="-232917" fontAlgn="base">
              <a:spcBef>
                <a:spcPct val="0"/>
              </a:spcBef>
              <a:spcAft>
                <a:spcPct val="0"/>
              </a:spcAft>
              <a:defRPr>
                <a:solidFill>
                  <a:schemeClr val="tx1"/>
                </a:solidFill>
                <a:latin typeface="Arial" pitchFamily="34" charset="0"/>
              </a:defRPr>
            </a:lvl9pPr>
          </a:lstStyle>
          <a:p>
            <a:fld id="{35EDFE53-51CA-44FF-A48A-B7DB117F5F0A}" type="slidenum">
              <a:rPr lang="en-US">
                <a:solidFill>
                  <a:prstClr val="black"/>
                </a:solidFill>
                <a:latin typeface="Calibri" pitchFamily="34" charset="0"/>
              </a:rPr>
              <a:pPr/>
              <a:t>159</a:t>
            </a:fld>
            <a:endParaRPr lang="en-US">
              <a:solidFill>
                <a:prstClr val="black"/>
              </a:solidFill>
              <a:latin typeface="Calibri" pitchFamily="34" charset="0"/>
            </a:endParaRPr>
          </a:p>
        </p:txBody>
      </p:sp>
      <p:sp>
        <p:nvSpPr>
          <p:cNvPr id="7434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34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6982" indent="-291147">
              <a:defRPr>
                <a:solidFill>
                  <a:schemeClr val="tx1"/>
                </a:solidFill>
                <a:latin typeface="Arial" pitchFamily="34" charset="0"/>
              </a:defRPr>
            </a:lvl2pPr>
            <a:lvl3pPr marL="1164589" indent="-232917">
              <a:defRPr>
                <a:solidFill>
                  <a:schemeClr val="tx1"/>
                </a:solidFill>
                <a:latin typeface="Arial" pitchFamily="34" charset="0"/>
              </a:defRPr>
            </a:lvl3pPr>
            <a:lvl4pPr marL="1630423" indent="-232917">
              <a:defRPr>
                <a:solidFill>
                  <a:schemeClr val="tx1"/>
                </a:solidFill>
                <a:latin typeface="Arial" pitchFamily="34" charset="0"/>
              </a:defRPr>
            </a:lvl4pPr>
            <a:lvl5pPr marL="2096259" indent="-232917">
              <a:defRPr>
                <a:solidFill>
                  <a:schemeClr val="tx1"/>
                </a:solidFill>
                <a:latin typeface="Arial" pitchFamily="34" charset="0"/>
              </a:defRPr>
            </a:lvl5pPr>
            <a:lvl6pPr marL="2562094" indent="-232917" fontAlgn="base">
              <a:spcBef>
                <a:spcPct val="0"/>
              </a:spcBef>
              <a:spcAft>
                <a:spcPct val="0"/>
              </a:spcAft>
              <a:defRPr>
                <a:solidFill>
                  <a:schemeClr val="tx1"/>
                </a:solidFill>
                <a:latin typeface="Arial" pitchFamily="34" charset="0"/>
              </a:defRPr>
            </a:lvl6pPr>
            <a:lvl7pPr marL="3027929" indent="-232917" fontAlgn="base">
              <a:spcBef>
                <a:spcPct val="0"/>
              </a:spcBef>
              <a:spcAft>
                <a:spcPct val="0"/>
              </a:spcAft>
              <a:defRPr>
                <a:solidFill>
                  <a:schemeClr val="tx1"/>
                </a:solidFill>
                <a:latin typeface="Arial" pitchFamily="34" charset="0"/>
              </a:defRPr>
            </a:lvl7pPr>
            <a:lvl8pPr marL="3493764" indent="-232917" fontAlgn="base">
              <a:spcBef>
                <a:spcPct val="0"/>
              </a:spcBef>
              <a:spcAft>
                <a:spcPct val="0"/>
              </a:spcAft>
              <a:defRPr>
                <a:solidFill>
                  <a:schemeClr val="tx1"/>
                </a:solidFill>
                <a:latin typeface="Arial" pitchFamily="34" charset="0"/>
              </a:defRPr>
            </a:lvl8pPr>
            <a:lvl9pPr marL="3959600" indent="-232917" fontAlgn="base">
              <a:spcBef>
                <a:spcPct val="0"/>
              </a:spcBef>
              <a:spcAft>
                <a:spcPct val="0"/>
              </a:spcAft>
              <a:defRPr>
                <a:solidFill>
                  <a:schemeClr val="tx1"/>
                </a:solidFill>
                <a:latin typeface="Arial" pitchFamily="34" charset="0"/>
              </a:defRPr>
            </a:lvl9pPr>
          </a:lstStyle>
          <a:p>
            <a:fld id="{05C5DC53-BD81-4176-BF20-49F188FF1410}" type="slidenum">
              <a:rPr lang="en-US">
                <a:solidFill>
                  <a:prstClr val="black"/>
                </a:solidFill>
                <a:latin typeface="Calibri" pitchFamily="34" charset="0"/>
              </a:rPr>
              <a:pPr/>
              <a:t>160</a:t>
            </a:fld>
            <a:endParaRPr lang="en-US">
              <a:solidFill>
                <a:prstClr val="black"/>
              </a:solidFill>
              <a:latin typeface="Calibri" pitchFamily="34" charset="0"/>
            </a:endParaRPr>
          </a:p>
        </p:txBody>
      </p:sp>
      <p:sp>
        <p:nvSpPr>
          <p:cNvPr id="74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4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6982" indent="-291147">
              <a:defRPr>
                <a:solidFill>
                  <a:schemeClr val="tx1"/>
                </a:solidFill>
                <a:latin typeface="Arial" pitchFamily="34" charset="0"/>
              </a:defRPr>
            </a:lvl2pPr>
            <a:lvl3pPr marL="1164589" indent="-232917">
              <a:defRPr>
                <a:solidFill>
                  <a:schemeClr val="tx1"/>
                </a:solidFill>
                <a:latin typeface="Arial" pitchFamily="34" charset="0"/>
              </a:defRPr>
            </a:lvl3pPr>
            <a:lvl4pPr marL="1630423" indent="-232917">
              <a:defRPr>
                <a:solidFill>
                  <a:schemeClr val="tx1"/>
                </a:solidFill>
                <a:latin typeface="Arial" pitchFamily="34" charset="0"/>
              </a:defRPr>
            </a:lvl4pPr>
            <a:lvl5pPr marL="2096259" indent="-232917">
              <a:defRPr>
                <a:solidFill>
                  <a:schemeClr val="tx1"/>
                </a:solidFill>
                <a:latin typeface="Arial" pitchFamily="34" charset="0"/>
              </a:defRPr>
            </a:lvl5pPr>
            <a:lvl6pPr marL="2562094" indent="-232917" fontAlgn="base">
              <a:spcBef>
                <a:spcPct val="0"/>
              </a:spcBef>
              <a:spcAft>
                <a:spcPct val="0"/>
              </a:spcAft>
              <a:defRPr>
                <a:solidFill>
                  <a:schemeClr val="tx1"/>
                </a:solidFill>
                <a:latin typeface="Arial" pitchFamily="34" charset="0"/>
              </a:defRPr>
            </a:lvl6pPr>
            <a:lvl7pPr marL="3027929" indent="-232917" fontAlgn="base">
              <a:spcBef>
                <a:spcPct val="0"/>
              </a:spcBef>
              <a:spcAft>
                <a:spcPct val="0"/>
              </a:spcAft>
              <a:defRPr>
                <a:solidFill>
                  <a:schemeClr val="tx1"/>
                </a:solidFill>
                <a:latin typeface="Arial" pitchFamily="34" charset="0"/>
              </a:defRPr>
            </a:lvl7pPr>
            <a:lvl8pPr marL="3493764" indent="-232917" fontAlgn="base">
              <a:spcBef>
                <a:spcPct val="0"/>
              </a:spcBef>
              <a:spcAft>
                <a:spcPct val="0"/>
              </a:spcAft>
              <a:defRPr>
                <a:solidFill>
                  <a:schemeClr val="tx1"/>
                </a:solidFill>
                <a:latin typeface="Arial" pitchFamily="34" charset="0"/>
              </a:defRPr>
            </a:lvl8pPr>
            <a:lvl9pPr marL="3959600" indent="-232917" fontAlgn="base">
              <a:spcBef>
                <a:spcPct val="0"/>
              </a:spcBef>
              <a:spcAft>
                <a:spcPct val="0"/>
              </a:spcAft>
              <a:defRPr>
                <a:solidFill>
                  <a:schemeClr val="tx1"/>
                </a:solidFill>
                <a:latin typeface="Arial" pitchFamily="34" charset="0"/>
              </a:defRPr>
            </a:lvl9pPr>
          </a:lstStyle>
          <a:p>
            <a:fld id="{74736144-7A08-4FF4-B47F-04B200AD092F}" type="slidenum">
              <a:rPr lang="en-US">
                <a:solidFill>
                  <a:prstClr val="black"/>
                </a:solidFill>
                <a:latin typeface="Calibri" pitchFamily="34" charset="0"/>
              </a:rPr>
              <a:pPr/>
              <a:t>161</a:t>
            </a:fld>
            <a:endParaRPr lang="en-US">
              <a:solidFill>
                <a:prstClr val="black"/>
              </a:solidFill>
              <a:latin typeface="Calibri" pitchFamily="34" charset="0"/>
            </a:endParaRPr>
          </a:p>
        </p:txBody>
      </p:sp>
      <p:sp>
        <p:nvSpPr>
          <p:cNvPr id="7454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54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EE5AC8C8-FA59-4CFA-9CD0-DC1009C27D4F}" type="slidenum">
              <a:rPr lang="en-US">
                <a:solidFill>
                  <a:prstClr val="black"/>
                </a:solidFill>
                <a:latin typeface="Calibri" pitchFamily="34" charset="0"/>
              </a:rPr>
              <a:pPr/>
              <a:t>165</a:t>
            </a:fld>
            <a:endParaRPr lang="en-US">
              <a:solidFill>
                <a:prstClr val="black"/>
              </a:solidFill>
              <a:latin typeface="Calibri" pitchFamily="34" charset="0"/>
            </a:endParaRPr>
          </a:p>
        </p:txBody>
      </p:sp>
      <p:sp>
        <p:nvSpPr>
          <p:cNvPr id="70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EE5AC8C8-FA59-4CFA-9CD0-DC1009C27D4F}" type="slidenum">
              <a:rPr lang="en-US">
                <a:solidFill>
                  <a:prstClr val="black"/>
                </a:solidFill>
                <a:latin typeface="Calibri" pitchFamily="34" charset="0"/>
              </a:rPr>
              <a:pPr/>
              <a:t>166</a:t>
            </a:fld>
            <a:endParaRPr lang="en-US">
              <a:solidFill>
                <a:prstClr val="black"/>
              </a:solidFill>
              <a:latin typeface="Calibri" pitchFamily="34" charset="0"/>
            </a:endParaRPr>
          </a:p>
        </p:txBody>
      </p:sp>
      <p:sp>
        <p:nvSpPr>
          <p:cNvPr id="70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81128B22-9B3F-4F0D-9AE9-74C134A50207}" type="slidenum">
              <a:rPr lang="en-US">
                <a:solidFill>
                  <a:prstClr val="black"/>
                </a:solidFill>
                <a:latin typeface="Calibri" pitchFamily="34" charset="0"/>
              </a:rPr>
              <a:pPr/>
              <a:t>168</a:t>
            </a:fld>
            <a:endParaRPr lang="en-US">
              <a:solidFill>
                <a:prstClr val="black"/>
              </a:solidFill>
              <a:latin typeface="Calibri" pitchFamily="34" charset="0"/>
            </a:endParaRPr>
          </a:p>
        </p:txBody>
      </p:sp>
      <p:sp>
        <p:nvSpPr>
          <p:cNvPr id="70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9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1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61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31DA8E71-5F6E-452F-8746-A62E1C57E96D}" type="slidenum">
              <a:rPr lang="en-US">
                <a:solidFill>
                  <a:prstClr val="black"/>
                </a:solidFill>
                <a:latin typeface="Calibri" pitchFamily="34" charset="0"/>
              </a:rPr>
              <a:pPr/>
              <a:t>169</a:t>
            </a:fld>
            <a:endParaRPr lang="en-US">
              <a:solidFill>
                <a:prstClr val="black"/>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87A5AE-614D-45BC-8516-23AC47724040}" type="slidenum">
              <a:rPr lang="en-US" smtClean="0"/>
              <a:pPr/>
              <a:t>37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2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62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F57A4070-1360-4394-BCAD-9001B21CF39F}" type="slidenum">
              <a:rPr lang="en-US">
                <a:solidFill>
                  <a:prstClr val="black"/>
                </a:solidFill>
                <a:latin typeface="Calibri" pitchFamily="34" charset="0"/>
              </a:rPr>
              <a:pPr/>
              <a:t>170</a:t>
            </a:fld>
            <a:endParaRPr lang="en-US">
              <a:solidFill>
                <a:prstClr val="black"/>
              </a:solidFill>
              <a:latin typeface="Calibri"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63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2328C6CB-0DDC-48FC-B4D2-558716772784}" type="slidenum">
              <a:rPr lang="en-US">
                <a:solidFill>
                  <a:prstClr val="black"/>
                </a:solidFill>
                <a:latin typeface="Calibri" pitchFamily="34" charset="0"/>
              </a:rPr>
              <a:pPr/>
              <a:t>171</a:t>
            </a:fld>
            <a:endParaRPr lang="en-US">
              <a:solidFill>
                <a:prstClr val="black"/>
              </a:solidFill>
              <a:latin typeface="Calibri"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4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64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977FA9D5-939D-420C-B92B-C4F881FB6358}" type="slidenum">
              <a:rPr lang="en-US">
                <a:solidFill>
                  <a:prstClr val="black"/>
                </a:solidFill>
                <a:latin typeface="Calibri" pitchFamily="34" charset="0"/>
              </a:rPr>
              <a:pPr/>
              <a:t>172</a:t>
            </a:fld>
            <a:endParaRPr lang="en-US">
              <a:solidFill>
                <a:prstClr val="black"/>
              </a:solidFill>
              <a:latin typeface="Calibri"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1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6982" indent="-291147">
              <a:defRPr>
                <a:solidFill>
                  <a:schemeClr val="tx1"/>
                </a:solidFill>
                <a:latin typeface="Arial" pitchFamily="34" charset="0"/>
              </a:defRPr>
            </a:lvl2pPr>
            <a:lvl3pPr marL="1164589" indent="-232917">
              <a:defRPr>
                <a:solidFill>
                  <a:schemeClr val="tx1"/>
                </a:solidFill>
                <a:latin typeface="Arial" pitchFamily="34" charset="0"/>
              </a:defRPr>
            </a:lvl3pPr>
            <a:lvl4pPr marL="1630423" indent="-232917">
              <a:defRPr>
                <a:solidFill>
                  <a:schemeClr val="tx1"/>
                </a:solidFill>
                <a:latin typeface="Arial" pitchFamily="34" charset="0"/>
              </a:defRPr>
            </a:lvl4pPr>
            <a:lvl5pPr marL="2096259" indent="-232917">
              <a:defRPr>
                <a:solidFill>
                  <a:schemeClr val="tx1"/>
                </a:solidFill>
                <a:latin typeface="Arial" pitchFamily="34" charset="0"/>
              </a:defRPr>
            </a:lvl5pPr>
            <a:lvl6pPr marL="2562094" indent="-232917" fontAlgn="base">
              <a:spcBef>
                <a:spcPct val="0"/>
              </a:spcBef>
              <a:spcAft>
                <a:spcPct val="0"/>
              </a:spcAft>
              <a:defRPr>
                <a:solidFill>
                  <a:schemeClr val="tx1"/>
                </a:solidFill>
                <a:latin typeface="Arial" pitchFamily="34" charset="0"/>
              </a:defRPr>
            </a:lvl6pPr>
            <a:lvl7pPr marL="3027929" indent="-232917" fontAlgn="base">
              <a:spcBef>
                <a:spcPct val="0"/>
              </a:spcBef>
              <a:spcAft>
                <a:spcPct val="0"/>
              </a:spcAft>
              <a:defRPr>
                <a:solidFill>
                  <a:schemeClr val="tx1"/>
                </a:solidFill>
                <a:latin typeface="Arial" pitchFamily="34" charset="0"/>
              </a:defRPr>
            </a:lvl7pPr>
            <a:lvl8pPr marL="3493764" indent="-232917" fontAlgn="base">
              <a:spcBef>
                <a:spcPct val="0"/>
              </a:spcBef>
              <a:spcAft>
                <a:spcPct val="0"/>
              </a:spcAft>
              <a:defRPr>
                <a:solidFill>
                  <a:schemeClr val="tx1"/>
                </a:solidFill>
                <a:latin typeface="Arial" pitchFamily="34" charset="0"/>
              </a:defRPr>
            </a:lvl8pPr>
            <a:lvl9pPr marL="3959600" indent="-232917" fontAlgn="base">
              <a:spcBef>
                <a:spcPct val="0"/>
              </a:spcBef>
              <a:spcAft>
                <a:spcPct val="0"/>
              </a:spcAft>
              <a:defRPr>
                <a:solidFill>
                  <a:schemeClr val="tx1"/>
                </a:solidFill>
                <a:latin typeface="Arial" pitchFamily="34" charset="0"/>
              </a:defRPr>
            </a:lvl9pPr>
          </a:lstStyle>
          <a:p>
            <a:fld id="{AD7485BB-600A-46BA-9A65-041F99CDBAA8}" type="slidenum">
              <a:rPr lang="en-US">
                <a:solidFill>
                  <a:prstClr val="black"/>
                </a:solidFill>
                <a:latin typeface="Calibri" pitchFamily="34" charset="0"/>
              </a:rPr>
              <a:pPr/>
              <a:t>173</a:t>
            </a:fld>
            <a:endParaRPr lang="en-US">
              <a:solidFill>
                <a:prstClr val="black"/>
              </a:solidFill>
              <a:latin typeface="Calibri"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1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6982" indent="-291147">
              <a:defRPr>
                <a:solidFill>
                  <a:schemeClr val="tx1"/>
                </a:solidFill>
                <a:latin typeface="Arial" pitchFamily="34" charset="0"/>
              </a:defRPr>
            </a:lvl2pPr>
            <a:lvl3pPr marL="1164589" indent="-232917">
              <a:defRPr>
                <a:solidFill>
                  <a:schemeClr val="tx1"/>
                </a:solidFill>
                <a:latin typeface="Arial" pitchFamily="34" charset="0"/>
              </a:defRPr>
            </a:lvl3pPr>
            <a:lvl4pPr marL="1630423" indent="-232917">
              <a:defRPr>
                <a:solidFill>
                  <a:schemeClr val="tx1"/>
                </a:solidFill>
                <a:latin typeface="Arial" pitchFamily="34" charset="0"/>
              </a:defRPr>
            </a:lvl4pPr>
            <a:lvl5pPr marL="2096259" indent="-232917">
              <a:defRPr>
                <a:solidFill>
                  <a:schemeClr val="tx1"/>
                </a:solidFill>
                <a:latin typeface="Arial" pitchFamily="34" charset="0"/>
              </a:defRPr>
            </a:lvl5pPr>
            <a:lvl6pPr marL="2562094" indent="-232917" fontAlgn="base">
              <a:spcBef>
                <a:spcPct val="0"/>
              </a:spcBef>
              <a:spcAft>
                <a:spcPct val="0"/>
              </a:spcAft>
              <a:defRPr>
                <a:solidFill>
                  <a:schemeClr val="tx1"/>
                </a:solidFill>
                <a:latin typeface="Arial" pitchFamily="34" charset="0"/>
              </a:defRPr>
            </a:lvl6pPr>
            <a:lvl7pPr marL="3027929" indent="-232917" fontAlgn="base">
              <a:spcBef>
                <a:spcPct val="0"/>
              </a:spcBef>
              <a:spcAft>
                <a:spcPct val="0"/>
              </a:spcAft>
              <a:defRPr>
                <a:solidFill>
                  <a:schemeClr val="tx1"/>
                </a:solidFill>
                <a:latin typeface="Arial" pitchFamily="34" charset="0"/>
              </a:defRPr>
            </a:lvl7pPr>
            <a:lvl8pPr marL="3493764" indent="-232917" fontAlgn="base">
              <a:spcBef>
                <a:spcPct val="0"/>
              </a:spcBef>
              <a:spcAft>
                <a:spcPct val="0"/>
              </a:spcAft>
              <a:defRPr>
                <a:solidFill>
                  <a:schemeClr val="tx1"/>
                </a:solidFill>
                <a:latin typeface="Arial" pitchFamily="34" charset="0"/>
              </a:defRPr>
            </a:lvl8pPr>
            <a:lvl9pPr marL="3959600" indent="-232917" fontAlgn="base">
              <a:spcBef>
                <a:spcPct val="0"/>
              </a:spcBef>
              <a:spcAft>
                <a:spcPct val="0"/>
              </a:spcAft>
              <a:defRPr>
                <a:solidFill>
                  <a:schemeClr val="tx1"/>
                </a:solidFill>
                <a:latin typeface="Arial" pitchFamily="34" charset="0"/>
              </a:defRPr>
            </a:lvl9pPr>
          </a:lstStyle>
          <a:p>
            <a:fld id="{AD7485BB-600A-46BA-9A65-041F99CDBAA8}" type="slidenum">
              <a:rPr lang="en-US">
                <a:solidFill>
                  <a:prstClr val="black"/>
                </a:solidFill>
                <a:latin typeface="Calibri" pitchFamily="34" charset="0"/>
              </a:rPr>
              <a:pPr/>
              <a:t>174</a:t>
            </a:fld>
            <a:endParaRPr lang="en-US">
              <a:solidFill>
                <a:prstClr val="black"/>
              </a:solidFill>
              <a:latin typeface="Calibri"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1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6982" indent="-291147">
              <a:defRPr>
                <a:solidFill>
                  <a:schemeClr val="tx1"/>
                </a:solidFill>
                <a:latin typeface="Arial" pitchFamily="34" charset="0"/>
              </a:defRPr>
            </a:lvl2pPr>
            <a:lvl3pPr marL="1164589" indent="-232917">
              <a:defRPr>
                <a:solidFill>
                  <a:schemeClr val="tx1"/>
                </a:solidFill>
                <a:latin typeface="Arial" pitchFamily="34" charset="0"/>
              </a:defRPr>
            </a:lvl3pPr>
            <a:lvl4pPr marL="1630423" indent="-232917">
              <a:defRPr>
                <a:solidFill>
                  <a:schemeClr val="tx1"/>
                </a:solidFill>
                <a:latin typeface="Arial" pitchFamily="34" charset="0"/>
              </a:defRPr>
            </a:lvl4pPr>
            <a:lvl5pPr marL="2096259" indent="-232917">
              <a:defRPr>
                <a:solidFill>
                  <a:schemeClr val="tx1"/>
                </a:solidFill>
                <a:latin typeface="Arial" pitchFamily="34" charset="0"/>
              </a:defRPr>
            </a:lvl5pPr>
            <a:lvl6pPr marL="2562094" indent="-232917" fontAlgn="base">
              <a:spcBef>
                <a:spcPct val="0"/>
              </a:spcBef>
              <a:spcAft>
                <a:spcPct val="0"/>
              </a:spcAft>
              <a:defRPr>
                <a:solidFill>
                  <a:schemeClr val="tx1"/>
                </a:solidFill>
                <a:latin typeface="Arial" pitchFamily="34" charset="0"/>
              </a:defRPr>
            </a:lvl6pPr>
            <a:lvl7pPr marL="3027929" indent="-232917" fontAlgn="base">
              <a:spcBef>
                <a:spcPct val="0"/>
              </a:spcBef>
              <a:spcAft>
                <a:spcPct val="0"/>
              </a:spcAft>
              <a:defRPr>
                <a:solidFill>
                  <a:schemeClr val="tx1"/>
                </a:solidFill>
                <a:latin typeface="Arial" pitchFamily="34" charset="0"/>
              </a:defRPr>
            </a:lvl7pPr>
            <a:lvl8pPr marL="3493764" indent="-232917" fontAlgn="base">
              <a:spcBef>
                <a:spcPct val="0"/>
              </a:spcBef>
              <a:spcAft>
                <a:spcPct val="0"/>
              </a:spcAft>
              <a:defRPr>
                <a:solidFill>
                  <a:schemeClr val="tx1"/>
                </a:solidFill>
                <a:latin typeface="Arial" pitchFamily="34" charset="0"/>
              </a:defRPr>
            </a:lvl8pPr>
            <a:lvl9pPr marL="3959600" indent="-232917" fontAlgn="base">
              <a:spcBef>
                <a:spcPct val="0"/>
              </a:spcBef>
              <a:spcAft>
                <a:spcPct val="0"/>
              </a:spcAft>
              <a:defRPr>
                <a:solidFill>
                  <a:schemeClr val="tx1"/>
                </a:solidFill>
                <a:latin typeface="Arial" pitchFamily="34" charset="0"/>
              </a:defRPr>
            </a:lvl9pPr>
          </a:lstStyle>
          <a:p>
            <a:fld id="{D14D8115-AD4C-443C-A733-2DE1B1C3C025}" type="slidenum">
              <a:rPr lang="en-US">
                <a:solidFill>
                  <a:prstClr val="black"/>
                </a:solidFill>
                <a:latin typeface="Calibri" pitchFamily="34" charset="0"/>
              </a:rPr>
              <a:pPr/>
              <a:t>175</a:t>
            </a:fld>
            <a:endParaRPr lang="en-US">
              <a:solidFill>
                <a:prstClr val="black"/>
              </a:solidFill>
              <a:latin typeface="Calibri"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6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26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B30611EE-386E-4AA8-B963-BC23CE476331}" type="slidenum">
              <a:rPr lang="en-US">
                <a:solidFill>
                  <a:prstClr val="black"/>
                </a:solidFill>
                <a:latin typeface="Calibri" pitchFamily="34" charset="0"/>
              </a:rPr>
              <a:pPr/>
              <a:t>177</a:t>
            </a:fld>
            <a:endParaRPr lang="en-US">
              <a:solidFill>
                <a:prstClr val="black"/>
              </a:solidFill>
              <a:latin typeface="Calibri"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C1DCE788-E992-4A0A-8945-1C598E458718}" type="slidenum">
              <a:rPr lang="en-US">
                <a:solidFill>
                  <a:prstClr val="black"/>
                </a:solidFill>
                <a:latin typeface="Calibri" pitchFamily="34" charset="0"/>
              </a:rPr>
              <a:pPr/>
              <a:t>179</a:t>
            </a:fld>
            <a:endParaRPr lang="en-US">
              <a:solidFill>
                <a:prstClr val="black"/>
              </a:solidFill>
              <a:latin typeface="Calibri" pitchFamily="34" charset="0"/>
            </a:endParaRPr>
          </a:p>
        </p:txBody>
      </p:sp>
      <p:sp>
        <p:nvSpPr>
          <p:cNvPr id="527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7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3713A612-2B31-43EF-8D46-1CBB57B3C279}" type="slidenum">
              <a:rPr lang="en-US">
                <a:solidFill>
                  <a:prstClr val="black"/>
                </a:solidFill>
              </a:rPr>
              <a:pPr/>
              <a:t>180</a:t>
            </a:fld>
            <a:endParaRPr lang="en-US">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3713A612-2B31-43EF-8D46-1CBB57B3C279}" type="slidenum">
              <a:rPr lang="en-US">
                <a:solidFill>
                  <a:prstClr val="black"/>
                </a:solidFill>
              </a:rPr>
              <a:pPr/>
              <a:t>181</a:t>
            </a:fld>
            <a:endParaRPr lang="en-US">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87A5AE-614D-45BC-8516-23AC47724040}" type="slidenum">
              <a:rPr lang="en-US" smtClean="0"/>
              <a:pPr/>
              <a:t>38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6BFD3670-A42C-4D13-8290-029594639893}" type="slidenum">
              <a:rPr lang="en-US">
                <a:solidFill>
                  <a:prstClr val="black"/>
                </a:solidFill>
                <a:latin typeface="Calibri" pitchFamily="34" charset="0"/>
              </a:rPr>
              <a:pPr/>
              <a:t>182</a:t>
            </a:fld>
            <a:endParaRPr lang="en-US">
              <a:solidFill>
                <a:prstClr val="black"/>
              </a:solidFill>
              <a:latin typeface="Calibri" pitchFamily="34" charset="0"/>
            </a:endParaRPr>
          </a:p>
        </p:txBody>
      </p:sp>
      <p:sp>
        <p:nvSpPr>
          <p:cNvPr id="533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3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70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49318937-0BE3-4075-ABC6-60199EEC7FA0}" type="slidenum">
              <a:rPr lang="en-US">
                <a:solidFill>
                  <a:prstClr val="black"/>
                </a:solidFill>
                <a:latin typeface="Calibri" pitchFamily="34" charset="0"/>
              </a:rPr>
              <a:pPr/>
              <a:t>184</a:t>
            </a:fld>
            <a:endParaRPr lang="en-US">
              <a:solidFill>
                <a:prstClr val="black"/>
              </a:solidFill>
              <a:latin typeface="Calibri"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804BD13F-6470-4B9F-B842-03415D62272E}" type="slidenum">
              <a:rPr lang="en-US">
                <a:solidFill>
                  <a:prstClr val="black"/>
                </a:solidFill>
                <a:latin typeface="Calibri" pitchFamily="34" charset="0"/>
              </a:rPr>
              <a:pPr/>
              <a:t>186</a:t>
            </a:fld>
            <a:endParaRPr lang="en-US">
              <a:solidFill>
                <a:prstClr val="black"/>
              </a:solidFill>
              <a:latin typeface="Calibri" pitchFamily="34" charset="0"/>
            </a:endParaRPr>
          </a:p>
        </p:txBody>
      </p:sp>
      <p:sp>
        <p:nvSpPr>
          <p:cNvPr id="587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7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90DEC2B4-EA86-423E-9A5D-43F01D331FCF}" type="slidenum">
              <a:rPr lang="en-US">
                <a:solidFill>
                  <a:prstClr val="black"/>
                </a:solidFill>
                <a:latin typeface="Calibri" pitchFamily="34" charset="0"/>
              </a:rPr>
              <a:pPr/>
              <a:t>187</a:t>
            </a:fld>
            <a:endParaRPr lang="en-US">
              <a:solidFill>
                <a:prstClr val="black"/>
              </a:solidFill>
              <a:latin typeface="Calibri" pitchFamily="34" charset="0"/>
            </a:endParaRPr>
          </a:p>
        </p:txBody>
      </p:sp>
      <p:sp>
        <p:nvSpPr>
          <p:cNvPr id="588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8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2C3A893E-26C1-416C-831A-7B6E4E4D7454}" type="slidenum">
              <a:rPr lang="en-US">
                <a:solidFill>
                  <a:prstClr val="black"/>
                </a:solidFill>
                <a:latin typeface="Calibri" pitchFamily="34" charset="0"/>
              </a:rPr>
              <a:pPr/>
              <a:t>188</a:t>
            </a:fld>
            <a:endParaRPr lang="en-US">
              <a:solidFill>
                <a:prstClr val="black"/>
              </a:solidFill>
              <a:latin typeface="Calibri" pitchFamily="34" charset="0"/>
            </a:endParaRPr>
          </a:p>
        </p:txBody>
      </p:sp>
      <p:sp>
        <p:nvSpPr>
          <p:cNvPr id="589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9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A303B5AB-58D3-483F-9E35-0D6EED523502}" type="slidenum">
              <a:rPr lang="en-US">
                <a:solidFill>
                  <a:prstClr val="black"/>
                </a:solidFill>
                <a:latin typeface="Calibri" pitchFamily="34" charset="0"/>
              </a:rPr>
              <a:pPr/>
              <a:t>189</a:t>
            </a:fld>
            <a:endParaRPr lang="en-US">
              <a:solidFill>
                <a:prstClr val="black"/>
              </a:solidFill>
              <a:latin typeface="Calibri" pitchFamily="34" charset="0"/>
            </a:endParaRPr>
          </a:p>
        </p:txBody>
      </p:sp>
      <p:sp>
        <p:nvSpPr>
          <p:cNvPr id="590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0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774E3F0F-64B0-4891-BD1E-89E6866507DD}" type="slidenum">
              <a:rPr lang="en-US">
                <a:solidFill>
                  <a:prstClr val="black"/>
                </a:solidFill>
                <a:latin typeface="Calibri" pitchFamily="34" charset="0"/>
              </a:rPr>
              <a:pPr/>
              <a:t>190</a:t>
            </a:fld>
            <a:endParaRPr lang="en-US">
              <a:solidFill>
                <a:prstClr val="black"/>
              </a:solidFill>
              <a:latin typeface="Calibri" pitchFamily="34" charset="0"/>
            </a:endParaRPr>
          </a:p>
        </p:txBody>
      </p:sp>
      <p:sp>
        <p:nvSpPr>
          <p:cNvPr id="591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1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1140B4A5-DE69-49C2-8C41-001BAE452D03}" type="slidenum">
              <a:rPr lang="en-US">
                <a:solidFill>
                  <a:prstClr val="black"/>
                </a:solidFill>
                <a:latin typeface="Calibri" pitchFamily="34" charset="0"/>
              </a:rPr>
              <a:pPr/>
              <a:t>191</a:t>
            </a:fld>
            <a:endParaRPr lang="en-US">
              <a:solidFill>
                <a:prstClr val="black"/>
              </a:solidFill>
              <a:latin typeface="Calibri" pitchFamily="34" charset="0"/>
            </a:endParaRPr>
          </a:p>
        </p:txBody>
      </p:sp>
      <p:sp>
        <p:nvSpPr>
          <p:cNvPr id="592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2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9BB6C6BF-0139-4AF3-A4BA-A15E86EE760F}" type="slidenum">
              <a:rPr lang="en-US">
                <a:solidFill>
                  <a:prstClr val="black"/>
                </a:solidFill>
                <a:latin typeface="Calibri" pitchFamily="34" charset="0"/>
              </a:rPr>
              <a:pPr/>
              <a:t>192</a:t>
            </a:fld>
            <a:endParaRPr lang="en-US">
              <a:solidFill>
                <a:prstClr val="black"/>
              </a:solidFill>
              <a:latin typeface="Calibri" pitchFamily="34" charset="0"/>
            </a:endParaRPr>
          </a:p>
        </p:txBody>
      </p:sp>
      <p:sp>
        <p:nvSpPr>
          <p:cNvPr id="70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0FE2ED19-DB31-4F91-8614-72E856C7CF72}" type="slidenum">
              <a:rPr lang="en-US">
                <a:solidFill>
                  <a:prstClr val="black"/>
                </a:solidFill>
                <a:latin typeface="Calibri" pitchFamily="34" charset="0"/>
              </a:rPr>
              <a:pPr/>
              <a:t>193</a:t>
            </a:fld>
            <a:endParaRPr lang="en-US">
              <a:solidFill>
                <a:prstClr val="black"/>
              </a:solidFill>
              <a:latin typeface="Calibri" pitchFamily="34" charset="0"/>
            </a:endParaRPr>
          </a:p>
        </p:txBody>
      </p:sp>
      <p:sp>
        <p:nvSpPr>
          <p:cNvPr id="70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87A5AE-614D-45BC-8516-23AC47724040}" type="slidenum">
              <a:rPr lang="en-US" smtClean="0"/>
              <a:pPr/>
              <a:t>39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99133D8E-3AF7-44FA-8393-1ACBBEAC329C}" type="slidenum">
              <a:rPr lang="en-US">
                <a:solidFill>
                  <a:prstClr val="black"/>
                </a:solidFill>
                <a:latin typeface="Calibri" pitchFamily="34" charset="0"/>
              </a:rPr>
              <a:pPr/>
              <a:t>195</a:t>
            </a:fld>
            <a:endParaRPr lang="en-US">
              <a:solidFill>
                <a:prstClr val="black"/>
              </a:solidFill>
              <a:latin typeface="Calibri" pitchFamily="34" charset="0"/>
            </a:endParaRPr>
          </a:p>
        </p:txBody>
      </p:sp>
      <p:sp>
        <p:nvSpPr>
          <p:cNvPr id="566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6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5CE4002F-08D6-49E3-8FE9-FFCE5889D2B1}" type="slidenum">
              <a:rPr lang="en-US">
                <a:solidFill>
                  <a:prstClr val="black"/>
                </a:solidFill>
                <a:latin typeface="Calibri" pitchFamily="34" charset="0"/>
              </a:rPr>
              <a:pPr/>
              <a:t>196</a:t>
            </a:fld>
            <a:endParaRPr lang="en-US">
              <a:solidFill>
                <a:prstClr val="black"/>
              </a:solidFill>
              <a:latin typeface="Calibri" pitchFamily="34" charset="0"/>
            </a:endParaRPr>
          </a:p>
        </p:txBody>
      </p:sp>
      <p:sp>
        <p:nvSpPr>
          <p:cNvPr id="567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7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73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A59D8598-0E5C-4522-8D5E-2CDC7A31C66E}" type="slidenum">
              <a:rPr lang="en-US">
                <a:solidFill>
                  <a:prstClr val="black"/>
                </a:solidFill>
                <a:latin typeface="Calibri" pitchFamily="34" charset="0"/>
              </a:rPr>
              <a:pPr/>
              <a:t>197</a:t>
            </a:fld>
            <a:endParaRPr lang="en-US">
              <a:solidFill>
                <a:prstClr val="black"/>
              </a:solidFill>
              <a:latin typeface="Calibri" pitchFamily="34"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4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74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6AAB464B-0377-4569-9FCD-20D89D002B5F}" type="slidenum">
              <a:rPr lang="en-US">
                <a:solidFill>
                  <a:prstClr val="black"/>
                </a:solidFill>
                <a:latin typeface="Calibri" pitchFamily="34" charset="0"/>
              </a:rPr>
              <a:pPr/>
              <a:t>198</a:t>
            </a:fld>
            <a:endParaRPr lang="en-US">
              <a:solidFill>
                <a:prstClr val="black"/>
              </a:solidFill>
              <a:latin typeface="Calibri"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5CE4002F-08D6-49E3-8FE9-FFCE5889D2B1}" type="slidenum">
              <a:rPr lang="en-US">
                <a:solidFill>
                  <a:prstClr val="black"/>
                </a:solidFill>
                <a:latin typeface="Calibri" pitchFamily="34" charset="0"/>
              </a:rPr>
              <a:pPr/>
              <a:t>199</a:t>
            </a:fld>
            <a:endParaRPr lang="en-US">
              <a:solidFill>
                <a:prstClr val="black"/>
              </a:solidFill>
              <a:latin typeface="Calibri" pitchFamily="34" charset="0"/>
            </a:endParaRPr>
          </a:p>
        </p:txBody>
      </p:sp>
      <p:sp>
        <p:nvSpPr>
          <p:cNvPr id="567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7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5CE4002F-08D6-49E3-8FE9-FFCE5889D2B1}" type="slidenum">
              <a:rPr lang="en-US">
                <a:solidFill>
                  <a:prstClr val="black"/>
                </a:solidFill>
                <a:latin typeface="Calibri" pitchFamily="34" charset="0"/>
              </a:rPr>
              <a:pPr/>
              <a:t>200</a:t>
            </a:fld>
            <a:endParaRPr lang="en-US">
              <a:solidFill>
                <a:prstClr val="black"/>
              </a:solidFill>
              <a:latin typeface="Calibri" pitchFamily="34" charset="0"/>
            </a:endParaRPr>
          </a:p>
        </p:txBody>
      </p:sp>
      <p:sp>
        <p:nvSpPr>
          <p:cNvPr id="567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7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5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75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DAB983C8-E4CB-4E8E-8AD6-660EA1ABAE3D}" type="slidenum">
              <a:rPr lang="en-US">
                <a:solidFill>
                  <a:prstClr val="black"/>
                </a:solidFill>
                <a:latin typeface="Calibri" pitchFamily="34" charset="0"/>
              </a:rPr>
              <a:pPr/>
              <a:t>201</a:t>
            </a:fld>
            <a:endParaRPr lang="en-US">
              <a:solidFill>
                <a:prstClr val="black"/>
              </a:solidFill>
              <a:latin typeface="Calibri" pitchFamily="34"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6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76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FC39EB72-28F3-42C2-BE52-CD69CE5106A6}" type="slidenum">
              <a:rPr lang="en-US">
                <a:solidFill>
                  <a:prstClr val="black"/>
                </a:solidFill>
                <a:latin typeface="Calibri" pitchFamily="34" charset="0"/>
              </a:rPr>
              <a:pPr/>
              <a:t>202</a:t>
            </a:fld>
            <a:endParaRPr lang="en-US">
              <a:solidFill>
                <a:prstClr val="black"/>
              </a:solidFill>
              <a:latin typeface="Calibri" pitchFamily="34"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7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B40CFAFD-A24D-4F87-A6D6-4986DCC7F124}" type="slidenum">
              <a:rPr lang="en-US">
                <a:solidFill>
                  <a:prstClr val="black"/>
                </a:solidFill>
                <a:latin typeface="Calibri" pitchFamily="34" charset="0"/>
              </a:rPr>
              <a:pPr/>
              <a:t>203</a:t>
            </a:fld>
            <a:endParaRPr lang="en-US">
              <a:solidFill>
                <a:prstClr val="black"/>
              </a:solidFill>
              <a:latin typeface="Calibri" pitchFamily="34"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7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77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57024" indent="-291163">
              <a:defRPr>
                <a:solidFill>
                  <a:schemeClr val="tx1"/>
                </a:solidFill>
                <a:latin typeface="Arial" pitchFamily="34" charset="0"/>
              </a:defRPr>
            </a:lvl2pPr>
            <a:lvl3pPr marL="1164653" indent="-232930">
              <a:defRPr>
                <a:solidFill>
                  <a:schemeClr val="tx1"/>
                </a:solidFill>
                <a:latin typeface="Arial" pitchFamily="34" charset="0"/>
              </a:defRPr>
            </a:lvl3pPr>
            <a:lvl4pPr marL="1630514" indent="-232930">
              <a:defRPr>
                <a:solidFill>
                  <a:schemeClr val="tx1"/>
                </a:solidFill>
                <a:latin typeface="Arial" pitchFamily="34" charset="0"/>
              </a:defRPr>
            </a:lvl4pPr>
            <a:lvl5pPr marL="2096375" indent="-232930">
              <a:defRPr>
                <a:solidFill>
                  <a:schemeClr val="tx1"/>
                </a:solidFill>
                <a:latin typeface="Arial" pitchFamily="34" charset="0"/>
              </a:defRPr>
            </a:lvl5pPr>
            <a:lvl6pPr marL="2562236" indent="-232930" fontAlgn="base">
              <a:spcBef>
                <a:spcPct val="0"/>
              </a:spcBef>
              <a:spcAft>
                <a:spcPct val="0"/>
              </a:spcAft>
              <a:defRPr>
                <a:solidFill>
                  <a:schemeClr val="tx1"/>
                </a:solidFill>
                <a:latin typeface="Arial" pitchFamily="34" charset="0"/>
              </a:defRPr>
            </a:lvl6pPr>
            <a:lvl7pPr marL="3028096" indent="-232930" fontAlgn="base">
              <a:spcBef>
                <a:spcPct val="0"/>
              </a:spcBef>
              <a:spcAft>
                <a:spcPct val="0"/>
              </a:spcAft>
              <a:defRPr>
                <a:solidFill>
                  <a:schemeClr val="tx1"/>
                </a:solidFill>
                <a:latin typeface="Arial" pitchFamily="34" charset="0"/>
              </a:defRPr>
            </a:lvl7pPr>
            <a:lvl8pPr marL="3493957" indent="-232930" fontAlgn="base">
              <a:spcBef>
                <a:spcPct val="0"/>
              </a:spcBef>
              <a:spcAft>
                <a:spcPct val="0"/>
              </a:spcAft>
              <a:defRPr>
                <a:solidFill>
                  <a:schemeClr val="tx1"/>
                </a:solidFill>
                <a:latin typeface="Arial" pitchFamily="34" charset="0"/>
              </a:defRPr>
            </a:lvl8pPr>
            <a:lvl9pPr marL="3959819" indent="-232930" fontAlgn="base">
              <a:spcBef>
                <a:spcPct val="0"/>
              </a:spcBef>
              <a:spcAft>
                <a:spcPct val="0"/>
              </a:spcAft>
              <a:defRPr>
                <a:solidFill>
                  <a:schemeClr val="tx1"/>
                </a:solidFill>
                <a:latin typeface="Arial" pitchFamily="34" charset="0"/>
              </a:defRPr>
            </a:lvl9pPr>
          </a:lstStyle>
          <a:p>
            <a:fld id="{8BF52966-5BD1-441D-B100-30F71ACAE465}" type="slidenum">
              <a:rPr lang="en-US">
                <a:solidFill>
                  <a:prstClr val="black"/>
                </a:solidFill>
                <a:latin typeface="Calibri" pitchFamily="34" charset="0"/>
              </a:rPr>
              <a:pPr/>
              <a:t>204</a:t>
            </a:fld>
            <a:endParaRPr lang="en-US">
              <a:solidFill>
                <a:prstClr val="black"/>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solidFill>
                  <a:prstClr val="white"/>
                </a:solidFill>
                <a:cs typeface="Arial" pitchFamily="34" charset="0"/>
              </a:endParaRPr>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solidFill>
                  <a:prstClr val="white"/>
                </a:solidFill>
                <a:cs typeface="Arial" pitchFamily="34" charset="0"/>
              </a:endParaRPr>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solidFill>
                  <a:prstClr val="white"/>
                </a:solidFill>
                <a:cs typeface="Arial" pitchFamily="34" charset="0"/>
              </a:endParaRPr>
            </a:p>
          </p:txBody>
        </p:sp>
        <p:sp>
          <p:nvSpPr>
            <p:cNvPr id="8"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white"/>
                </a:solidFill>
                <a:cs typeface="Arial" pitchFamily="34" charset="0"/>
              </a:endParaRPr>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solidFill>
                  <a:prstClr val="white"/>
                </a:solidFill>
                <a:cs typeface="Arial" pitchFamily="34" charset="0"/>
              </a:endParaRPr>
            </a:p>
          </p:txBody>
        </p:sp>
        <p:sp>
          <p:nvSpPr>
            <p:cNvPr id="10"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white"/>
                </a:solidFill>
                <a:cs typeface="Arial" pitchFamily="34" charset="0"/>
              </a:endParaRPr>
            </a:p>
          </p:txBody>
        </p:sp>
        <p:sp>
          <p:nvSpPr>
            <p:cNvPr id="11"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white"/>
                </a:solidFill>
                <a:cs typeface="Arial" pitchFamily="34" charset="0"/>
              </a:endParaRPr>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solidFill>
                  <a:prstClr val="white"/>
                </a:solidFill>
                <a:cs typeface="Arial" pitchFamily="34" charset="0"/>
              </a:endParaRPr>
            </a:p>
          </p:txBody>
        </p:sp>
        <p:sp>
          <p:nvSpPr>
            <p:cNvPr id="13"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white"/>
                </a:solidFill>
                <a:cs typeface="Arial" pitchFamily="34" charset="0"/>
              </a:endParaRPr>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solidFill>
                  <a:prstClr val="white"/>
                </a:solidFill>
                <a:cs typeface="Arial" pitchFamily="34" charset="0"/>
              </a:endParaRPr>
            </a:p>
          </p:txBody>
        </p:sp>
        <p:sp>
          <p:nvSpPr>
            <p:cNvPr id="15"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white"/>
                </a:solidFill>
                <a:cs typeface="Arial" pitchFamily="34" charset="0"/>
              </a:endParaRPr>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solidFill>
                  <a:prstClr val="white"/>
                </a:solidFill>
                <a:cs typeface="Arial" pitchFamily="34" charset="0"/>
              </a:endParaRPr>
            </a:p>
          </p:txBody>
        </p:sp>
        <p:sp>
          <p:nvSpPr>
            <p:cNvPr id="17"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white"/>
                </a:solidFill>
                <a:cs typeface="Arial" pitchFamily="34" charset="0"/>
              </a:endParaRPr>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solidFill>
                  <a:prstClr val="white"/>
                </a:solidFill>
                <a:cs typeface="Arial" pitchFamily="34" charset="0"/>
              </a:endParaRPr>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solidFill>
                  <a:prstClr val="white"/>
                </a:solidFill>
                <a:cs typeface="Arial" pitchFamily="34" charset="0"/>
              </a:endParaRPr>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solidFill>
                  <a:prstClr val="white"/>
                </a:solidFill>
                <a:cs typeface="Arial" pitchFamily="34" charset="0"/>
              </a:endParaRPr>
            </a:p>
          </p:txBody>
        </p:sp>
        <p:sp>
          <p:nvSpPr>
            <p:cNvPr id="2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white"/>
                </a:solidFill>
                <a:cs typeface="Arial" pitchFamily="34" charset="0"/>
              </a:endParaRPr>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solidFill>
                  <a:prstClr val="white"/>
                </a:solidFill>
                <a:cs typeface="Arial" pitchFamily="34" charset="0"/>
              </a:endParaRPr>
            </a:p>
          </p:txBody>
        </p:sp>
        <p:sp>
          <p:nvSpPr>
            <p:cNvPr id="2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white"/>
                </a:solidFill>
                <a:cs typeface="Arial" pitchFamily="34" charset="0"/>
              </a:endParaRPr>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solidFill>
                  <a:prstClr val="white"/>
                </a:solidFill>
                <a:cs typeface="Arial" pitchFamily="34" charset="0"/>
              </a:endParaRPr>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solidFill>
                  <a:prstClr val="white"/>
                </a:solidFill>
                <a:cs typeface="Arial" pitchFamily="34" charset="0"/>
              </a:endParaRPr>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solidFill>
                  <a:prstClr val="white"/>
                </a:solidFill>
                <a:cs typeface="Arial" pitchFamily="34" charset="0"/>
              </a:endParaRPr>
            </a:p>
          </p:txBody>
        </p:sp>
        <p:sp>
          <p:nvSpPr>
            <p:cNvPr id="2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white"/>
                </a:solidFill>
                <a:cs typeface="Arial" pitchFamily="34" charset="0"/>
              </a:endParaRPr>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solidFill>
                  <a:prstClr val="white"/>
                </a:solidFill>
                <a:cs typeface="Arial" pitchFamily="34" charset="0"/>
              </a:endParaRPr>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solidFill>
                  <a:prstClr val="white"/>
                </a:solidFill>
                <a:cs typeface="Arial" pitchFamily="34" charset="0"/>
              </a:endParaRPr>
            </a:p>
          </p:txBody>
        </p:sp>
        <p:sp>
          <p:nvSpPr>
            <p:cNvPr id="30"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white"/>
                </a:solidFill>
                <a:cs typeface="Arial" pitchFamily="34" charset="0"/>
              </a:endParaRPr>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solidFill>
                  <a:prstClr val="white"/>
                </a:solidFill>
                <a:cs typeface="Arial" pitchFamily="34" charset="0"/>
              </a:endParaRPr>
            </a:p>
          </p:txBody>
        </p:sp>
        <p:sp>
          <p:nvSpPr>
            <p:cNvPr id="3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white"/>
                </a:solidFill>
                <a:cs typeface="Arial" pitchFamily="34" charset="0"/>
              </a:endParaRPr>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solidFill>
                  <a:prstClr val="white"/>
                </a:solidFill>
                <a:cs typeface="Arial" pitchFamily="34" charset="0"/>
              </a:endParaRPr>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solidFill>
                  <a:prstClr val="white"/>
                </a:solidFill>
                <a:cs typeface="Arial" pitchFamily="34" charset="0"/>
              </a:endParaRPr>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solidFill>
                  <a:prstClr val="white"/>
                </a:solidFill>
                <a:cs typeface="Arial" pitchFamily="34" charset="0"/>
              </a:endParaRPr>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solidFill>
                  <a:prstClr val="white"/>
                </a:solidFill>
                <a:cs typeface="Arial" pitchFamily="34" charset="0"/>
              </a:endParaRPr>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solidFill>
                  <a:prstClr val="white"/>
                </a:solidFill>
                <a:cs typeface="Arial" pitchFamily="34" charset="0"/>
              </a:endParaRPr>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solidFill>
                  <a:prstClr val="white"/>
                </a:solidFill>
                <a:cs typeface="Arial" pitchFamily="34" charset="0"/>
              </a:endParaRPr>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solidFill>
                  <a:prstClr val="white"/>
                </a:solidFill>
                <a:cs typeface="Arial" pitchFamily="34" charset="0"/>
              </a:endParaRPr>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solidFill>
                  <a:prstClr val="white"/>
                </a:solidFill>
                <a:cs typeface="Arial" pitchFamily="34" charset="0"/>
              </a:endParaRPr>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solidFill>
                    <a:prstClr val="white"/>
                  </a:solidFill>
                  <a:cs typeface="Arial" pitchFamily="34" charset="0"/>
                </a:endParaRPr>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solidFill>
                    <a:prstClr val="white"/>
                  </a:solidFill>
                  <a:cs typeface="Arial" pitchFamily="34" charset="0"/>
                </a:endParaRPr>
              </a:p>
            </p:txBody>
          </p:sp>
        </p:grpSp>
      </p:grpSp>
      <p:sp>
        <p:nvSpPr>
          <p:cNvPr id="787498" name="Rectangle 42"/>
          <p:cNvSpPr>
            <a:spLocks noGrp="1" noChangeArrowheads="1"/>
          </p:cNvSpPr>
          <p:nvPr>
            <p:ph type="ctrTitle" sz="quarter"/>
          </p:nvPr>
        </p:nvSpPr>
        <p:spPr>
          <a:xfrm>
            <a:off x="457200" y="1600200"/>
            <a:ext cx="8229600" cy="1828800"/>
          </a:xfrm>
        </p:spPr>
        <p:txBody>
          <a:bodyPr/>
          <a:lstStyle>
            <a:lvl1pPr>
              <a:defRPr sz="4800"/>
            </a:lvl1pPr>
          </a:lstStyle>
          <a:p>
            <a:r>
              <a:rPr lang="en-US" smtClean="0"/>
              <a:t>Click to edit Master title style</a:t>
            </a:r>
            <a:endParaRPr lang="en-US"/>
          </a:p>
        </p:txBody>
      </p:sp>
      <p:sp>
        <p:nvSpPr>
          <p:cNvPr id="787499"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smtClean="0"/>
              <a:t>Click to edit Master subtitle style</a:t>
            </a:r>
            <a:endParaRPr lang="en-US"/>
          </a:p>
        </p:txBody>
      </p:sp>
      <p:sp>
        <p:nvSpPr>
          <p:cNvPr id="44" name="Rectangle 44"/>
          <p:cNvSpPr>
            <a:spLocks noGrp="1" noChangeArrowheads="1"/>
          </p:cNvSpPr>
          <p:nvPr>
            <p:ph type="dt" sz="quarter" idx="10"/>
          </p:nvPr>
        </p:nvSpPr>
        <p:spPr/>
        <p:txBody>
          <a:bodyPr/>
          <a:lstStyle>
            <a:lvl1pPr>
              <a:defRPr smtClean="0"/>
            </a:lvl1pPr>
          </a:lstStyle>
          <a:p>
            <a:pPr>
              <a:defRPr/>
            </a:pPr>
            <a:fld id="{E50DF2E3-C318-49E2-8D8A-D1ADEB6CABA0}" type="datetime4">
              <a:rPr lang="en-US">
                <a:solidFill>
                  <a:prstClr val="white"/>
                </a:solidFill>
              </a:rPr>
              <a:pPr>
                <a:defRPr/>
              </a:pPr>
              <a:t>March 2, 2012</a:t>
            </a:fld>
            <a:endParaRPr lang="en-US">
              <a:solidFill>
                <a:prstClr val="white"/>
              </a:solidFill>
            </a:endParaRPr>
          </a:p>
        </p:txBody>
      </p:sp>
      <p:sp>
        <p:nvSpPr>
          <p:cNvPr id="45" name="Rectangle 45"/>
          <p:cNvSpPr>
            <a:spLocks noGrp="1" noChangeArrowheads="1"/>
          </p:cNvSpPr>
          <p:nvPr>
            <p:ph type="ftr" sz="quarter" idx="11"/>
          </p:nvPr>
        </p:nvSpPr>
        <p:spPr/>
        <p:txBody>
          <a:bodyPr/>
          <a:lstStyle>
            <a:lvl1pPr>
              <a:defRPr/>
            </a:lvl1pPr>
          </a:lstStyle>
          <a:p>
            <a:pPr>
              <a:defRPr/>
            </a:pPr>
            <a:endParaRPr lang="en-US">
              <a:solidFill>
                <a:prstClr val="white"/>
              </a:solidFill>
            </a:endParaRPr>
          </a:p>
        </p:txBody>
      </p:sp>
      <p:sp>
        <p:nvSpPr>
          <p:cNvPr id="46" name="Rectangle 46"/>
          <p:cNvSpPr>
            <a:spLocks noGrp="1" noChangeArrowheads="1"/>
          </p:cNvSpPr>
          <p:nvPr>
            <p:ph type="sldNum" sz="quarter" idx="12"/>
          </p:nvPr>
        </p:nvSpPr>
        <p:spPr/>
        <p:txBody>
          <a:bodyPr/>
          <a:lstStyle>
            <a:lvl1pPr>
              <a:defRPr smtClean="0"/>
            </a:lvl1pPr>
          </a:lstStyle>
          <a:p>
            <a:pPr>
              <a:defRPr/>
            </a:pPr>
            <a:fld id="{5BEA91E1-3C78-4995-BB25-57DD9DF71BF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4247103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fld id="{3AD624D9-87D2-4B00-A611-968E481683EA}" type="datetime4">
              <a:rPr lang="en-US" smtClean="0">
                <a:solidFill>
                  <a:prstClr val="white"/>
                </a:solidFill>
              </a:rPr>
              <a:pPr>
                <a:defRPr/>
              </a:pPr>
              <a:t>March 2, 2012</a:t>
            </a:fld>
            <a:endParaRPr lang="en-US">
              <a:solidFill>
                <a:prstClr val="white"/>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8D995BE3-7F20-42A1-B8FA-7A32FB4FA79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8181123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fld id="{44C05ED7-B953-41B1-B4D3-0EB1AA50F082}" type="datetime4">
              <a:rPr lang="en-US" smtClean="0">
                <a:solidFill>
                  <a:prstClr val="white"/>
                </a:solidFill>
              </a:rPr>
              <a:pPr>
                <a:defRPr/>
              </a:pPr>
              <a:t>March 2, 2012</a:t>
            </a:fld>
            <a:endParaRPr lang="en-US">
              <a:solidFill>
                <a:prstClr val="white"/>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DC95C923-6AC0-4D7D-847E-E3B430DFD76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0107416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r>
              <a:rPr lang="en-US" noProof="0" smtClean="0"/>
              <a:t>Click icon to add table</a:t>
            </a:r>
            <a:endParaRPr lang="en-US" noProof="0"/>
          </a:p>
        </p:txBody>
      </p:sp>
      <p:sp>
        <p:nvSpPr>
          <p:cNvPr id="4" name="Rectangle 44"/>
          <p:cNvSpPr>
            <a:spLocks noGrp="1" noChangeArrowheads="1"/>
          </p:cNvSpPr>
          <p:nvPr>
            <p:ph type="dt" sz="half" idx="10"/>
          </p:nvPr>
        </p:nvSpPr>
        <p:spPr>
          <a:ln/>
        </p:spPr>
        <p:txBody>
          <a:bodyPr/>
          <a:lstStyle>
            <a:lvl1pPr>
              <a:defRPr/>
            </a:lvl1pPr>
          </a:lstStyle>
          <a:p>
            <a:pPr>
              <a:defRPr/>
            </a:pPr>
            <a:fld id="{718CCFCD-99B7-42DC-BF8D-2ABB2EFC48BE}" type="datetime4">
              <a:rPr lang="en-US" smtClean="0">
                <a:solidFill>
                  <a:prstClr val="white"/>
                </a:solidFill>
              </a:rPr>
              <a:pPr>
                <a:defRPr/>
              </a:pPr>
              <a:t>March 2, 2012</a:t>
            </a:fld>
            <a:endParaRPr lang="en-US">
              <a:solidFill>
                <a:prstClr val="white"/>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9C0BA582-7305-4CD9-B0AE-4A65BCF8D564}"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521964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30725"/>
          </a:xfrm>
        </p:spPr>
        <p:txBody>
          <a:bodyPr/>
          <a:lstStyle/>
          <a:p>
            <a:pPr lvl="0"/>
            <a:endParaRPr lang="en-US" noProof="0"/>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fld id="{8CBE1178-3206-4E61-B9B6-B45395F43062}" type="datetime4">
              <a:rPr lang="en-US" smtClean="0">
                <a:solidFill>
                  <a:prstClr val="white"/>
                </a:solidFill>
              </a:rPr>
              <a:pPr>
                <a:defRPr/>
              </a:pPr>
              <a:t>March 2, 2012</a:t>
            </a:fld>
            <a:endParaRPr lang="en-US">
              <a:solidFill>
                <a:prstClr val="white"/>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1B76EC67-C239-48AD-A959-ED9BFC1E202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817846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fld id="{00E2F664-669B-4C88-AE06-8B0A41C656C1}" type="datetime4">
              <a:rPr lang="en-US" smtClean="0">
                <a:solidFill>
                  <a:prstClr val="white"/>
                </a:solidFill>
              </a:rPr>
              <a:pPr>
                <a:defRPr/>
              </a:pPr>
              <a:t>March 2, 2012</a:t>
            </a:fld>
            <a:endParaRPr lang="en-US">
              <a:solidFill>
                <a:prstClr val="white"/>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A4F3638C-56A7-4D86-A7E5-624150A63992}"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2289362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fld id="{6C266506-C5C6-4471-9D61-40002A0C0C79}" type="datetime4">
              <a:rPr lang="en-US" smtClean="0">
                <a:solidFill>
                  <a:prstClr val="white"/>
                </a:solidFill>
              </a:rPr>
              <a:pPr>
                <a:defRPr/>
              </a:pPr>
              <a:t>March 2, 2012</a:t>
            </a:fld>
            <a:endParaRPr lang="en-US">
              <a:solidFill>
                <a:prstClr val="white"/>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E6BEC9A2-0FB8-4009-B7F1-C5BE8D82716E}"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1317457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fld id="{A3F96B46-C2B9-4202-9361-967B7B343ED9}" type="datetime4">
              <a:rPr lang="en-US" smtClean="0">
                <a:solidFill>
                  <a:prstClr val="white"/>
                </a:solidFill>
              </a:rPr>
              <a:pPr>
                <a:defRPr/>
              </a:pPr>
              <a:t>March 2, 2012</a:t>
            </a:fld>
            <a:endParaRPr lang="en-US">
              <a:solidFill>
                <a:prstClr val="white"/>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55A4F543-A8C0-49B7-B18F-9EC73C4923E3}"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8381042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pPr>
              <a:defRPr/>
            </a:pPr>
            <a:fld id="{3A924296-6D64-426C-8EA8-26C297F50ED7}" type="datetime4">
              <a:rPr lang="en-US" smtClean="0">
                <a:solidFill>
                  <a:prstClr val="white"/>
                </a:solidFill>
              </a:rPr>
              <a:pPr>
                <a:defRPr/>
              </a:pPr>
              <a:t>March 2, 2012</a:t>
            </a:fld>
            <a:endParaRPr lang="en-US">
              <a:solidFill>
                <a:prstClr val="white"/>
              </a:solidFill>
            </a:endParaRPr>
          </a:p>
        </p:txBody>
      </p:sp>
      <p:sp>
        <p:nvSpPr>
          <p:cNvPr id="8" name="Rectangle 4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9" name="Rectangle 46"/>
          <p:cNvSpPr>
            <a:spLocks noGrp="1" noChangeArrowheads="1"/>
          </p:cNvSpPr>
          <p:nvPr>
            <p:ph type="sldNum" sz="quarter" idx="12"/>
          </p:nvPr>
        </p:nvSpPr>
        <p:spPr>
          <a:ln/>
        </p:spPr>
        <p:txBody>
          <a:bodyPr/>
          <a:lstStyle>
            <a:lvl1pPr>
              <a:defRPr/>
            </a:lvl1pPr>
          </a:lstStyle>
          <a:p>
            <a:pPr>
              <a:defRPr/>
            </a:pPr>
            <a:fld id="{57EB8F9A-F809-40F9-9EF1-127337CB8CD4}"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2745157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dt" sz="half" idx="10"/>
          </p:nvPr>
        </p:nvSpPr>
        <p:spPr>
          <a:ln/>
        </p:spPr>
        <p:txBody>
          <a:bodyPr/>
          <a:lstStyle>
            <a:lvl1pPr>
              <a:defRPr/>
            </a:lvl1pPr>
          </a:lstStyle>
          <a:p>
            <a:pPr>
              <a:defRPr/>
            </a:pPr>
            <a:fld id="{1C152A29-621D-49AF-8C34-C2DD9230333D}" type="datetime4">
              <a:rPr lang="en-US" smtClean="0">
                <a:solidFill>
                  <a:prstClr val="white"/>
                </a:solidFill>
              </a:rPr>
              <a:pPr>
                <a:defRPr/>
              </a:pPr>
              <a:t>March 2, 2012</a:t>
            </a:fld>
            <a:endParaRPr lang="en-US">
              <a:solidFill>
                <a:prstClr val="white"/>
              </a:solidFill>
            </a:endParaRPr>
          </a:p>
        </p:txBody>
      </p:sp>
      <p:sp>
        <p:nvSpPr>
          <p:cNvPr id="4" name="Rectangle 4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5" name="Rectangle 46"/>
          <p:cNvSpPr>
            <a:spLocks noGrp="1" noChangeArrowheads="1"/>
          </p:cNvSpPr>
          <p:nvPr>
            <p:ph type="sldNum" sz="quarter" idx="12"/>
          </p:nvPr>
        </p:nvSpPr>
        <p:spPr>
          <a:ln/>
        </p:spPr>
        <p:txBody>
          <a:bodyPr/>
          <a:lstStyle>
            <a:lvl1pPr>
              <a:defRPr/>
            </a:lvl1pPr>
          </a:lstStyle>
          <a:p>
            <a:pPr>
              <a:defRPr/>
            </a:pPr>
            <a:fld id="{A42CC230-33AD-4C24-B468-A5F073B1BDA8}"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0595747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fld id="{1C11BB3D-C203-4B3E-B66B-213EF2C4F227}" type="datetime4">
              <a:rPr lang="en-US" smtClean="0">
                <a:solidFill>
                  <a:prstClr val="white"/>
                </a:solidFill>
              </a:rPr>
              <a:pPr>
                <a:defRPr/>
              </a:pPr>
              <a:t>March 2, 2012</a:t>
            </a:fld>
            <a:endParaRPr lang="en-US">
              <a:solidFill>
                <a:prstClr val="white"/>
              </a:solidFill>
            </a:endParaRPr>
          </a:p>
        </p:txBody>
      </p:sp>
      <p:sp>
        <p:nvSpPr>
          <p:cNvPr id="3" name="Rectangle 4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4" name="Rectangle 46"/>
          <p:cNvSpPr>
            <a:spLocks noGrp="1" noChangeArrowheads="1"/>
          </p:cNvSpPr>
          <p:nvPr>
            <p:ph type="sldNum" sz="quarter" idx="12"/>
          </p:nvPr>
        </p:nvSpPr>
        <p:spPr>
          <a:ln/>
        </p:spPr>
        <p:txBody>
          <a:bodyPr/>
          <a:lstStyle>
            <a:lvl1pPr>
              <a:defRPr/>
            </a:lvl1pPr>
          </a:lstStyle>
          <a:p>
            <a:pPr>
              <a:defRPr/>
            </a:pPr>
            <a:fld id="{4F121308-3969-4B21-8BB8-89FDBB2D6AD0}"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7995851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fld id="{F04C2208-762C-4CBE-8E8F-504D50E40C14}" type="datetime4">
              <a:rPr lang="en-US" smtClean="0">
                <a:solidFill>
                  <a:prstClr val="white"/>
                </a:solidFill>
              </a:rPr>
              <a:pPr>
                <a:defRPr/>
              </a:pPr>
              <a:t>March 2, 2012</a:t>
            </a:fld>
            <a:endParaRPr lang="en-US">
              <a:solidFill>
                <a:prstClr val="white"/>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69CD25F3-5654-4867-90E3-46AF5FC9FE83}"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8756401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fld id="{EB473DF9-5BF5-46F5-8FCE-68F3D3F96862}" type="datetime4">
              <a:rPr lang="en-US" smtClean="0">
                <a:solidFill>
                  <a:prstClr val="white"/>
                </a:solidFill>
              </a:rPr>
              <a:pPr>
                <a:defRPr/>
              </a:pPr>
              <a:t>March 2, 2012</a:t>
            </a:fld>
            <a:endParaRPr lang="en-US">
              <a:solidFill>
                <a:prstClr val="white"/>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FD34C9EF-9D75-4E2F-9C85-6B0171541A18}"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2986948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6413"/>
            <a:chOff x="0" y="0"/>
            <a:chExt cx="5760" cy="4319"/>
          </a:xfrm>
        </p:grpSpPr>
        <p:sp>
          <p:nvSpPr>
            <p:cNvPr id="78643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solidFill>
                  <a:prstClr val="white"/>
                </a:solidFill>
                <a:cs typeface="Arial" pitchFamily="34" charset="0"/>
              </a:endParaRPr>
            </a:p>
          </p:txBody>
        </p:sp>
        <p:sp>
          <p:nvSpPr>
            <p:cNvPr id="78643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solidFill>
                  <a:prstClr val="white"/>
                </a:solidFill>
                <a:cs typeface="Arial" pitchFamily="34" charset="0"/>
              </a:endParaRPr>
            </a:p>
          </p:txBody>
        </p:sp>
        <p:sp>
          <p:nvSpPr>
            <p:cNvPr id="78643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solidFill>
                  <a:prstClr val="white"/>
                </a:solidFill>
                <a:cs typeface="Arial" pitchFamily="34" charset="0"/>
              </a:endParaRPr>
            </a:p>
          </p:txBody>
        </p:sp>
        <p:sp>
          <p:nvSpPr>
            <p:cNvPr id="1035"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white"/>
                </a:solidFill>
                <a:cs typeface="Arial" pitchFamily="34" charset="0"/>
              </a:endParaRPr>
            </a:p>
          </p:txBody>
        </p:sp>
        <p:sp>
          <p:nvSpPr>
            <p:cNvPr id="78643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solidFill>
                  <a:prstClr val="white"/>
                </a:solidFill>
                <a:cs typeface="Arial" pitchFamily="34" charset="0"/>
              </a:endParaRPr>
            </a:p>
          </p:txBody>
        </p:sp>
        <p:sp>
          <p:nvSpPr>
            <p:cNvPr id="1037"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white"/>
                </a:solidFill>
                <a:cs typeface="Arial" pitchFamily="34" charset="0"/>
              </a:endParaRPr>
            </a:p>
          </p:txBody>
        </p:sp>
        <p:sp>
          <p:nvSpPr>
            <p:cNvPr id="1038"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white"/>
                </a:solidFill>
                <a:cs typeface="Arial" pitchFamily="34" charset="0"/>
              </a:endParaRPr>
            </a:p>
          </p:txBody>
        </p:sp>
        <p:sp>
          <p:nvSpPr>
            <p:cNvPr id="78644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solidFill>
                  <a:prstClr val="white"/>
                </a:solidFill>
                <a:cs typeface="Arial" pitchFamily="34" charset="0"/>
              </a:endParaRPr>
            </a:p>
          </p:txBody>
        </p:sp>
        <p:sp>
          <p:nvSpPr>
            <p:cNvPr id="1040"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white"/>
                </a:solidFill>
                <a:cs typeface="Arial" pitchFamily="34" charset="0"/>
              </a:endParaRPr>
            </a:p>
          </p:txBody>
        </p:sp>
        <p:sp>
          <p:nvSpPr>
            <p:cNvPr id="78644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solidFill>
                  <a:prstClr val="white"/>
                </a:solidFill>
                <a:cs typeface="Arial" pitchFamily="34" charset="0"/>
              </a:endParaRPr>
            </a:p>
          </p:txBody>
        </p:sp>
        <p:sp>
          <p:nvSpPr>
            <p:cNvPr id="1042"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white"/>
                </a:solidFill>
                <a:cs typeface="Arial" pitchFamily="34" charset="0"/>
              </a:endParaRPr>
            </a:p>
          </p:txBody>
        </p:sp>
        <p:sp>
          <p:nvSpPr>
            <p:cNvPr id="78644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solidFill>
                  <a:prstClr val="white"/>
                </a:solidFill>
                <a:cs typeface="Arial" pitchFamily="34" charset="0"/>
              </a:endParaRPr>
            </a:p>
          </p:txBody>
        </p:sp>
        <p:sp>
          <p:nvSpPr>
            <p:cNvPr id="1044"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white"/>
                </a:solidFill>
                <a:cs typeface="Arial" pitchFamily="34" charset="0"/>
              </a:endParaRPr>
            </a:p>
          </p:txBody>
        </p:sp>
        <p:sp>
          <p:nvSpPr>
            <p:cNvPr id="78644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solidFill>
                  <a:prstClr val="white"/>
                </a:solidFill>
                <a:cs typeface="Arial" pitchFamily="34" charset="0"/>
              </a:endParaRPr>
            </a:p>
          </p:txBody>
        </p:sp>
        <p:sp>
          <p:nvSpPr>
            <p:cNvPr id="78644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solidFill>
                  <a:prstClr val="white"/>
                </a:solidFill>
                <a:cs typeface="Arial" pitchFamily="34" charset="0"/>
              </a:endParaRPr>
            </a:p>
          </p:txBody>
        </p:sp>
        <p:sp>
          <p:nvSpPr>
            <p:cNvPr id="78645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solidFill>
                  <a:prstClr val="white"/>
                </a:solidFill>
                <a:cs typeface="Arial" pitchFamily="34" charset="0"/>
              </a:endParaRPr>
            </a:p>
          </p:txBody>
        </p:sp>
        <p:sp>
          <p:nvSpPr>
            <p:cNvPr id="1048"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white"/>
                </a:solidFill>
                <a:cs typeface="Arial" pitchFamily="34" charset="0"/>
              </a:endParaRPr>
            </a:p>
          </p:txBody>
        </p:sp>
        <p:sp>
          <p:nvSpPr>
            <p:cNvPr id="78645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solidFill>
                  <a:prstClr val="white"/>
                </a:solidFill>
                <a:cs typeface="Arial" pitchFamily="34" charset="0"/>
              </a:endParaRPr>
            </a:p>
          </p:txBody>
        </p:sp>
        <p:sp>
          <p:nvSpPr>
            <p:cNvPr id="1050"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white"/>
                </a:solidFill>
                <a:cs typeface="Arial" pitchFamily="34" charset="0"/>
              </a:endParaRPr>
            </a:p>
          </p:txBody>
        </p:sp>
        <p:sp>
          <p:nvSpPr>
            <p:cNvPr id="78645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solidFill>
                  <a:prstClr val="white"/>
                </a:solidFill>
                <a:cs typeface="Arial" pitchFamily="34" charset="0"/>
              </a:endParaRPr>
            </a:p>
          </p:txBody>
        </p:sp>
        <p:sp>
          <p:nvSpPr>
            <p:cNvPr id="78645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solidFill>
                  <a:prstClr val="white"/>
                </a:solidFill>
                <a:cs typeface="Arial" pitchFamily="34" charset="0"/>
              </a:endParaRPr>
            </a:p>
          </p:txBody>
        </p:sp>
        <p:sp>
          <p:nvSpPr>
            <p:cNvPr id="78645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solidFill>
                  <a:prstClr val="white"/>
                </a:solidFill>
                <a:cs typeface="Arial" pitchFamily="34" charset="0"/>
              </a:endParaRPr>
            </a:p>
          </p:txBody>
        </p:sp>
        <p:sp>
          <p:nvSpPr>
            <p:cNvPr id="1054"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white"/>
                </a:solidFill>
                <a:cs typeface="Arial" pitchFamily="34" charset="0"/>
              </a:endParaRPr>
            </a:p>
          </p:txBody>
        </p:sp>
        <p:sp>
          <p:nvSpPr>
            <p:cNvPr id="78645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solidFill>
                  <a:prstClr val="white"/>
                </a:solidFill>
                <a:cs typeface="Arial" pitchFamily="34" charset="0"/>
              </a:endParaRPr>
            </a:p>
          </p:txBody>
        </p:sp>
        <p:sp>
          <p:nvSpPr>
            <p:cNvPr id="78645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solidFill>
                  <a:prstClr val="white"/>
                </a:solidFill>
                <a:cs typeface="Arial" pitchFamily="34" charset="0"/>
              </a:endParaRPr>
            </a:p>
          </p:txBody>
        </p:sp>
        <p:sp>
          <p:nvSpPr>
            <p:cNvPr id="1057"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white"/>
                </a:solidFill>
                <a:cs typeface="Arial" pitchFamily="34" charset="0"/>
              </a:endParaRPr>
            </a:p>
          </p:txBody>
        </p:sp>
        <p:sp>
          <p:nvSpPr>
            <p:cNvPr id="78646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solidFill>
                  <a:prstClr val="white"/>
                </a:solidFill>
                <a:cs typeface="Arial" pitchFamily="34" charset="0"/>
              </a:endParaRPr>
            </a:p>
          </p:txBody>
        </p:sp>
        <p:sp>
          <p:nvSpPr>
            <p:cNvPr id="1059"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prstClr val="white"/>
                </a:solidFill>
                <a:cs typeface="Arial" pitchFamily="34" charset="0"/>
              </a:endParaRPr>
            </a:p>
          </p:txBody>
        </p:sp>
        <p:sp>
          <p:nvSpPr>
            <p:cNvPr id="78646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solidFill>
                  <a:prstClr val="white"/>
                </a:solidFill>
                <a:cs typeface="Arial" pitchFamily="34" charset="0"/>
              </a:endParaRPr>
            </a:p>
          </p:txBody>
        </p:sp>
        <p:sp>
          <p:nvSpPr>
            <p:cNvPr id="78646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solidFill>
                  <a:prstClr val="white"/>
                </a:solidFill>
                <a:cs typeface="Arial" pitchFamily="34" charset="0"/>
              </a:endParaRPr>
            </a:p>
          </p:txBody>
        </p:sp>
        <p:sp>
          <p:nvSpPr>
            <p:cNvPr id="78646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solidFill>
                  <a:prstClr val="white"/>
                </a:solidFill>
                <a:cs typeface="Arial" pitchFamily="34" charset="0"/>
              </a:endParaRPr>
            </a:p>
          </p:txBody>
        </p:sp>
        <p:sp>
          <p:nvSpPr>
            <p:cNvPr id="78646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solidFill>
                  <a:prstClr val="white"/>
                </a:solidFill>
                <a:cs typeface="Arial" pitchFamily="34" charset="0"/>
              </a:endParaRPr>
            </a:p>
          </p:txBody>
        </p:sp>
        <p:sp>
          <p:nvSpPr>
            <p:cNvPr id="78646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solidFill>
                  <a:prstClr val="white"/>
                </a:solidFill>
                <a:cs typeface="Arial" pitchFamily="34" charset="0"/>
              </a:endParaRPr>
            </a:p>
          </p:txBody>
        </p:sp>
        <p:sp>
          <p:nvSpPr>
            <p:cNvPr id="78646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solidFill>
                  <a:prstClr val="white"/>
                </a:solidFill>
                <a:cs typeface="Arial" pitchFamily="34" charset="0"/>
              </a:endParaRPr>
            </a:p>
          </p:txBody>
        </p:sp>
        <p:sp>
          <p:nvSpPr>
            <p:cNvPr id="78646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solidFill>
                  <a:prstClr val="white"/>
                </a:solidFill>
                <a:cs typeface="Arial" pitchFamily="34" charset="0"/>
              </a:endParaRPr>
            </a:p>
          </p:txBody>
        </p:sp>
        <p:sp>
          <p:nvSpPr>
            <p:cNvPr id="78647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solidFill>
                  <a:prstClr val="white"/>
                </a:solidFill>
                <a:cs typeface="Arial" pitchFamily="34" charset="0"/>
              </a:endParaRPr>
            </a:p>
          </p:txBody>
        </p:sp>
        <p:grpSp>
          <p:nvGrpSpPr>
            <p:cNvPr id="1068" name="Group 39"/>
            <p:cNvGrpSpPr>
              <a:grpSpLocks/>
            </p:cNvGrpSpPr>
            <p:nvPr userDrawn="1"/>
          </p:nvGrpSpPr>
          <p:grpSpPr bwMode="auto">
            <a:xfrm>
              <a:off x="0" y="1632"/>
              <a:ext cx="5758" cy="1858"/>
              <a:chOff x="0" y="1632"/>
              <a:chExt cx="5758" cy="1858"/>
            </a:xfrm>
          </p:grpSpPr>
          <p:sp>
            <p:nvSpPr>
              <p:cNvPr id="78647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solidFill>
                    <a:prstClr val="white"/>
                  </a:solidFill>
                  <a:cs typeface="Arial" pitchFamily="34" charset="0"/>
                </a:endParaRPr>
              </a:p>
            </p:txBody>
          </p:sp>
          <p:sp>
            <p:nvSpPr>
              <p:cNvPr id="78647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solidFill>
                    <a:prstClr val="white"/>
                  </a:solidFill>
                  <a:cs typeface="Arial" pitchFamily="34" charset="0"/>
                </a:endParaRPr>
              </a:p>
            </p:txBody>
          </p:sp>
        </p:grpSp>
      </p:grpSp>
      <p:sp>
        <p:nvSpPr>
          <p:cNvPr id="786474"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86475"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86476"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smtClean="0">
                <a:effectLst>
                  <a:outerShdw blurRad="38100" dist="38100" dir="2700000" algn="tl">
                    <a:srgbClr val="000000"/>
                  </a:outerShdw>
                </a:effectLst>
                <a:latin typeface="Arial" charset="0"/>
                <a:cs typeface="+mn-cs"/>
              </a:defRPr>
            </a:lvl1pPr>
          </a:lstStyle>
          <a:p>
            <a:pPr>
              <a:defRPr/>
            </a:pPr>
            <a:fld id="{E715ACEA-481A-4ABA-BCB3-8BA87A5E7BBE}" type="datetime4">
              <a:rPr lang="en-US">
                <a:solidFill>
                  <a:prstClr val="white"/>
                </a:solidFill>
              </a:rPr>
              <a:pPr>
                <a:defRPr/>
              </a:pPr>
              <a:t>March 2, 2012</a:t>
            </a:fld>
            <a:endParaRPr lang="en-US">
              <a:solidFill>
                <a:prstClr val="white"/>
              </a:solidFill>
            </a:endParaRPr>
          </a:p>
        </p:txBody>
      </p:sp>
      <p:sp>
        <p:nvSpPr>
          <p:cNvPr id="786477"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fontAlgn="auto" hangingPunct="1">
              <a:spcBef>
                <a:spcPts val="0"/>
              </a:spcBef>
              <a:spcAft>
                <a:spcPts val="0"/>
              </a:spcAft>
              <a:defRPr sz="1200">
                <a:effectLst>
                  <a:outerShdw blurRad="38100" dist="38100" dir="2700000" algn="tl">
                    <a:srgbClr val="000000"/>
                  </a:outerShdw>
                </a:effectLst>
                <a:latin typeface="Arial" charset="0"/>
                <a:cs typeface="+mn-cs"/>
              </a:defRPr>
            </a:lvl1pPr>
          </a:lstStyle>
          <a:p>
            <a:pPr>
              <a:defRPr/>
            </a:pPr>
            <a:endParaRPr lang="en-US">
              <a:solidFill>
                <a:prstClr val="white"/>
              </a:solidFill>
            </a:endParaRPr>
          </a:p>
        </p:txBody>
      </p:sp>
      <p:sp>
        <p:nvSpPr>
          <p:cNvPr id="786478"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2000" smtClean="0">
                <a:effectLst>
                  <a:outerShdw blurRad="38100" dist="38100" dir="2700000" algn="tl">
                    <a:srgbClr val="000000"/>
                  </a:outerShdw>
                </a:effectLst>
                <a:latin typeface="Arial" charset="0"/>
                <a:cs typeface="+mn-cs"/>
              </a:defRPr>
            </a:lvl1pPr>
          </a:lstStyle>
          <a:p>
            <a:pPr>
              <a:defRPr/>
            </a:pPr>
            <a:fld id="{8B66FBEF-F982-458E-B615-CD6472251A04}"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230485585"/>
      </p:ext>
    </p:extLst>
  </p:cSld>
  <p:clrMap bg1="dk2" tx1="lt1" bg2="dk1"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hf hdr="0" ftr="0" dt="0"/>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5"/>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itchFamily="2" charset="2"/>
        <a:buBlip>
          <a:blip r:embed="rId16"/>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wmf"/></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79.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18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9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5.xml"/></Relationships>
</file>

<file path=ppt/slides/_rels/slide19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01.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5.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pPr algn="r"/>
            <a:r>
              <a:rPr lang="en-US" sz="5500" dirty="0" smtClean="0"/>
              <a:t>The Coming Of</a:t>
            </a:r>
            <a:br>
              <a:rPr lang="en-US" sz="5500" dirty="0" smtClean="0"/>
            </a:br>
            <a:r>
              <a:rPr lang="en-US" sz="5500" dirty="0" smtClean="0"/>
              <a:t>The Lord</a:t>
            </a:r>
            <a:endParaRPr lang="en-US" sz="5500" dirty="0"/>
          </a:p>
        </p:txBody>
      </p:sp>
      <p:sp>
        <p:nvSpPr>
          <p:cNvPr id="3" name="Subtitle 2"/>
          <p:cNvSpPr>
            <a:spLocks noGrp="1"/>
          </p:cNvSpPr>
          <p:nvPr>
            <p:ph type="subTitle" sz="quarter" idx="1"/>
          </p:nvPr>
        </p:nvSpPr>
        <p:spPr/>
        <p:txBody>
          <a:bodyPr/>
          <a:lstStyle/>
          <a:p>
            <a:r>
              <a:rPr lang="en-US" dirty="0" smtClean="0"/>
              <a:t>2012 SITS Conference</a:t>
            </a:r>
          </a:p>
          <a:p>
            <a:r>
              <a:rPr lang="en-US" i="1" dirty="0" smtClean="0"/>
              <a:t>Kevin Kay</a:t>
            </a:r>
            <a:endParaRPr lang="en-US" i="1" dirty="0"/>
          </a:p>
        </p:txBody>
      </p:sp>
      <p:sp>
        <p:nvSpPr>
          <p:cNvPr id="4" name="Slide Number Placeholder 3"/>
          <p:cNvSpPr>
            <a:spLocks noGrp="1"/>
          </p:cNvSpPr>
          <p:nvPr>
            <p:ph type="sldNum" sz="quarter" idx="12"/>
          </p:nvPr>
        </p:nvSpPr>
        <p:spPr/>
        <p:txBody>
          <a:bodyPr/>
          <a:lstStyle/>
          <a:p>
            <a:fld id="{396A47C1-E966-4418-9AC8-95F5AD5A0C64}" type="slidenum">
              <a:rPr lang="en-US" smtClean="0"/>
              <a:t>1</a:t>
            </a:fld>
            <a:endParaRPr lang="en-US"/>
          </a:p>
        </p:txBody>
      </p:sp>
    </p:spTree>
    <p:extLst>
      <p:ext uri="{BB962C8B-B14F-4D97-AF65-F5344CB8AC3E}">
        <p14:creationId xmlns:p14="http://schemas.microsoft.com/office/powerpoint/2010/main" val="275454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bwMode="auto">
          <a:xfrm>
            <a:off x="1676400" y="3505200"/>
            <a:ext cx="990600" cy="533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Oval 6"/>
          <p:cNvSpPr/>
          <p:nvPr/>
        </p:nvSpPr>
        <p:spPr bwMode="auto">
          <a:xfrm>
            <a:off x="457200" y="3905250"/>
            <a:ext cx="990600" cy="533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Oval 7"/>
          <p:cNvSpPr/>
          <p:nvPr/>
        </p:nvSpPr>
        <p:spPr bwMode="auto">
          <a:xfrm>
            <a:off x="4114800" y="3924300"/>
            <a:ext cx="1447800" cy="533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7170420" y="3920490"/>
            <a:ext cx="1066800" cy="533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Oval 9"/>
          <p:cNvSpPr/>
          <p:nvPr/>
        </p:nvSpPr>
        <p:spPr bwMode="auto">
          <a:xfrm>
            <a:off x="1066800" y="4800600"/>
            <a:ext cx="990600" cy="533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pPr algn="l"/>
            <a:r>
              <a:rPr lang="en-US" dirty="0" smtClean="0"/>
              <a:t>1 Thess. 1:9-10</a:t>
            </a:r>
            <a:endParaRPr lang="en-US" dirty="0"/>
          </a:p>
        </p:txBody>
      </p:sp>
      <p:sp>
        <p:nvSpPr>
          <p:cNvPr id="3" name="Content Placeholder 2"/>
          <p:cNvSpPr>
            <a:spLocks noGrp="1"/>
          </p:cNvSpPr>
          <p:nvPr>
            <p:ph idx="1"/>
          </p:nvPr>
        </p:nvSpPr>
        <p:spPr>
          <a:xfrm>
            <a:off x="457200" y="2209800"/>
            <a:ext cx="8229600" cy="3921125"/>
          </a:xfrm>
        </p:spPr>
        <p:txBody>
          <a:bodyPr/>
          <a:lstStyle/>
          <a:p>
            <a:pPr marL="0" indent="457200">
              <a:buNone/>
            </a:pPr>
            <a:r>
              <a:rPr lang="en-US" sz="2800" baseline="30000" dirty="0" smtClean="0"/>
              <a:t>9</a:t>
            </a:r>
            <a:r>
              <a:rPr lang="en-US" sz="2800" dirty="0" smtClean="0"/>
              <a:t> </a:t>
            </a:r>
            <a:r>
              <a:rPr lang="en-US" sz="2800" dirty="0"/>
              <a:t>For they themselves </a:t>
            </a:r>
            <a:r>
              <a:rPr lang="en-US" sz="2800" dirty="0" smtClean="0"/>
              <a:t>declare</a:t>
            </a:r>
            <a:br>
              <a:rPr lang="en-US" sz="2800" dirty="0" smtClean="0"/>
            </a:br>
            <a:r>
              <a:rPr lang="en-US" sz="2800" dirty="0" smtClean="0"/>
              <a:t>concerning </a:t>
            </a:r>
            <a:r>
              <a:rPr lang="en-US" sz="2800" dirty="0"/>
              <a:t>us what manner of </a:t>
            </a:r>
            <a:r>
              <a:rPr lang="en-US" sz="2800" dirty="0" smtClean="0"/>
              <a:t>entry</a:t>
            </a:r>
            <a:br>
              <a:rPr lang="en-US" sz="2800" dirty="0" smtClean="0"/>
            </a:br>
            <a:r>
              <a:rPr lang="en-US" sz="2800" dirty="0" smtClean="0"/>
              <a:t>we </a:t>
            </a:r>
            <a:r>
              <a:rPr lang="en-US" sz="2800" dirty="0"/>
              <a:t>had to you, and how you turned to God from idols to serve the living and true God, </a:t>
            </a:r>
            <a:r>
              <a:rPr lang="en-US" sz="2800" baseline="30000" dirty="0"/>
              <a:t>10</a:t>
            </a:r>
            <a:r>
              <a:rPr lang="en-US" sz="2800" dirty="0"/>
              <a:t> and to </a:t>
            </a:r>
            <a:r>
              <a:rPr lang="en-US" sz="2800" b="1" dirty="0">
                <a:solidFill>
                  <a:srgbClr val="FFFF00"/>
                </a:solidFill>
              </a:rPr>
              <a:t>wait for His Son from heaven</a:t>
            </a:r>
            <a:r>
              <a:rPr lang="en-US" sz="2800" dirty="0"/>
              <a:t>, whom He raised from the dead, even Jesus who delivers us from the wrath to come</a:t>
            </a:r>
            <a:r>
              <a:rPr lang="en-US" sz="2800" dirty="0" smtClean="0"/>
              <a:t>.</a:t>
            </a:r>
            <a:endParaRPr lang="en-US" sz="2800" dirty="0"/>
          </a:p>
        </p:txBody>
      </p:sp>
      <p:sp>
        <p:nvSpPr>
          <p:cNvPr id="4" name="Slide Number Placeholder 3"/>
          <p:cNvSpPr>
            <a:spLocks noGrp="1"/>
          </p:cNvSpPr>
          <p:nvPr>
            <p:ph type="sldNum" sz="quarter" idx="12"/>
          </p:nvPr>
        </p:nvSpPr>
        <p:spPr/>
        <p:txBody>
          <a:bodyPr/>
          <a:lstStyle/>
          <a:p>
            <a:fld id="{396A47C1-E966-4418-9AC8-95F5AD5A0C64}" type="slidenum">
              <a:rPr lang="en-US" smtClean="0"/>
              <a:t>10</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9110" y="26670"/>
            <a:ext cx="2279650" cy="287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12717210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8"/>
                                        </p:tgtEl>
                                        <p:attrNameLst>
                                          <p:attrName>style.visibility</p:attrName>
                                        </p:attrNameLst>
                                      </p:cBhvr>
                                      <p:to>
                                        <p:strVal val="hidden"/>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P spid="9" grpId="0" animBg="1"/>
      <p:bldP spid="9" grpId="1" animBg="1"/>
      <p:bldP spid="10"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“Destruction”</a:t>
            </a:r>
            <a:br>
              <a:rPr lang="en-US" dirty="0" smtClean="0"/>
            </a:br>
            <a:r>
              <a:rPr lang="en-US" sz="3000" dirty="0">
                <a:latin typeface="+mn-lt"/>
              </a:rPr>
              <a:t>(</a:t>
            </a:r>
            <a:r>
              <a:rPr lang="en-US" sz="3000" i="1" dirty="0" err="1">
                <a:latin typeface="+mn-lt"/>
              </a:rPr>
              <a:t>olethros</a:t>
            </a:r>
            <a:r>
              <a:rPr lang="en-US" sz="3000" dirty="0">
                <a:latin typeface="+mn-lt"/>
              </a:rPr>
              <a:t>)</a:t>
            </a:r>
          </a:p>
        </p:txBody>
      </p:sp>
      <p:sp>
        <p:nvSpPr>
          <p:cNvPr id="3" name="Content Placeholder 2"/>
          <p:cNvSpPr>
            <a:spLocks noGrp="1"/>
          </p:cNvSpPr>
          <p:nvPr>
            <p:ph idx="1"/>
          </p:nvPr>
        </p:nvSpPr>
        <p:spPr>
          <a:xfrm>
            <a:off x="609600" y="1905000"/>
            <a:ext cx="8001000" cy="4191000"/>
          </a:xfrm>
        </p:spPr>
        <p:txBody>
          <a:bodyPr/>
          <a:lstStyle/>
          <a:p>
            <a:pPr marL="0" indent="457200">
              <a:buNone/>
            </a:pPr>
            <a:r>
              <a:rPr lang="en-US" dirty="0">
                <a:effectLst>
                  <a:outerShdw blurRad="38100" dist="38100" dir="2700000" algn="tl">
                    <a:srgbClr val="000000">
                      <a:alpha val="43137"/>
                    </a:srgbClr>
                  </a:outerShdw>
                </a:effectLst>
              </a:rPr>
              <a:t>“</a:t>
            </a:r>
            <a:r>
              <a:rPr lang="en-US" i="1" dirty="0" err="1">
                <a:effectLst>
                  <a:outerShdw blurRad="38100" dist="38100" dir="2700000" algn="tl">
                    <a:srgbClr val="000000">
                      <a:alpha val="43137"/>
                    </a:srgbClr>
                  </a:outerShdw>
                </a:effectLst>
              </a:rPr>
              <a:t>Olethros</a:t>
            </a:r>
            <a:r>
              <a:rPr lang="en-US" dirty="0">
                <a:effectLst>
                  <a:outerShdw blurRad="38100" dist="38100" dir="2700000" algn="tl">
                    <a:srgbClr val="000000">
                      <a:alpha val="43137"/>
                    </a:srgbClr>
                  </a:outerShdw>
                </a:effectLst>
              </a:rPr>
              <a:t> (‘destruction’) </a:t>
            </a:r>
            <a:r>
              <a:rPr lang="en-US" dirty="0">
                <a:solidFill>
                  <a:srgbClr val="FFFF00"/>
                </a:solidFill>
                <a:effectLst>
                  <a:outerShdw blurRad="38100" dist="38100" dir="2700000" algn="tl">
                    <a:srgbClr val="000000">
                      <a:alpha val="43137"/>
                    </a:srgbClr>
                  </a:outerShdw>
                </a:effectLst>
              </a:rPr>
              <a:t>does not refer to annihilation</a:t>
            </a:r>
            <a:r>
              <a:rPr lang="en-US" dirty="0">
                <a:effectLst>
                  <a:outerShdw blurRad="38100" dist="38100" dir="2700000" algn="tl">
                    <a:srgbClr val="000000">
                      <a:alpha val="43137"/>
                    </a:srgbClr>
                  </a:outerShdw>
                </a:effectLst>
              </a:rPr>
              <a:t>…. The word in LXX and NT usages never has this meaning but rather turns on the thought of </a:t>
            </a:r>
            <a:r>
              <a:rPr lang="en-US" dirty="0">
                <a:solidFill>
                  <a:srgbClr val="FFFF00"/>
                </a:solidFill>
                <a:effectLst>
                  <a:outerShdw blurRad="38100" dist="38100" dir="2700000" algn="tl">
                    <a:srgbClr val="000000">
                      <a:alpha val="43137"/>
                    </a:srgbClr>
                  </a:outerShdw>
                </a:effectLst>
              </a:rPr>
              <a:t>separation from God </a:t>
            </a:r>
            <a:r>
              <a:rPr lang="en-US" dirty="0">
                <a:effectLst>
                  <a:outerShdw blurRad="38100" dist="38100" dir="2700000" algn="tl">
                    <a:srgbClr val="000000">
                      <a:alpha val="43137"/>
                    </a:srgbClr>
                  </a:outerShdw>
                </a:effectLst>
              </a:rPr>
              <a:t>and </a:t>
            </a:r>
            <a:r>
              <a:rPr lang="en-US" dirty="0">
                <a:solidFill>
                  <a:srgbClr val="FFFF00"/>
                </a:solidFill>
                <a:effectLst>
                  <a:outerShdw blurRad="38100" dist="38100" dir="2700000" algn="tl">
                    <a:srgbClr val="000000">
                      <a:alpha val="43137"/>
                    </a:srgbClr>
                  </a:outerShdw>
                </a:effectLst>
              </a:rPr>
              <a:t>loss of everything worthwhile in life</a:t>
            </a:r>
            <a:r>
              <a:rPr lang="en-US" dirty="0">
                <a:effectLst>
                  <a:outerShdw blurRad="38100" dist="38100" dir="2700000" algn="tl">
                    <a:srgbClr val="000000">
                      <a:alpha val="43137"/>
                    </a:srgbClr>
                  </a:outerShdw>
                </a:effectLst>
              </a:rPr>
              <a:t>…. Just as endless life belongs to Christians, endless destruction belongs to those opposed to Christ (Matt 25:41, 46).”  </a:t>
            </a:r>
            <a:r>
              <a:rPr lang="en-US" sz="2000" dirty="0">
                <a:effectLst>
                  <a:outerShdw blurRad="38100" dist="38100" dir="2700000" algn="tl">
                    <a:srgbClr val="000000">
                      <a:alpha val="43137"/>
                    </a:srgbClr>
                  </a:outerShdw>
                </a:effectLst>
              </a:rPr>
              <a:t>(Thomas, </a:t>
            </a:r>
            <a:r>
              <a:rPr lang="en-US" sz="2000" dirty="0" err="1">
                <a:effectLst>
                  <a:outerShdw blurRad="38100" dist="38100" dir="2700000" algn="tl">
                    <a:srgbClr val="000000">
                      <a:alpha val="43137"/>
                    </a:srgbClr>
                  </a:outerShdw>
                </a:effectLst>
              </a:rPr>
              <a:t>EBC</a:t>
            </a:r>
            <a:r>
              <a:rPr lang="en-US" sz="2000" dirty="0">
                <a:effectLst>
                  <a:outerShdw blurRad="38100" dist="38100" dir="2700000" algn="tl">
                    <a:srgbClr val="000000">
                      <a:alpha val="43137"/>
                    </a:srgbClr>
                  </a:outerShdw>
                </a:effectLst>
              </a:rPr>
              <a:t>, 11:313)</a:t>
            </a:r>
          </a:p>
        </p:txBody>
      </p:sp>
      <p:sp>
        <p:nvSpPr>
          <p:cNvPr id="4" name="Slide Number Placeholder 3"/>
          <p:cNvSpPr>
            <a:spLocks noGrp="1"/>
          </p:cNvSpPr>
          <p:nvPr>
            <p:ph type="sldNum" sz="quarter" idx="12"/>
          </p:nvPr>
        </p:nvSpPr>
        <p:spPr/>
        <p:txBody>
          <a:bodyPr/>
          <a:lstStyle/>
          <a:p>
            <a:fld id="{8BE7D48B-A35F-447E-B9EC-A81BCD68C5CA}" type="slidenum">
              <a:rPr lang="en-US" smtClean="0">
                <a:solidFill>
                  <a:srgbClr val="FFFFFF"/>
                </a:solidFill>
              </a:rPr>
              <a:pPr/>
              <a:t>100</a:t>
            </a:fld>
            <a:endParaRPr lang="en-US" dirty="0">
              <a:solidFill>
                <a:srgbClr val="FFFFFF"/>
              </a:solidFill>
            </a:endParaRPr>
          </a:p>
        </p:txBody>
      </p:sp>
    </p:spTree>
    <p:extLst>
      <p:ext uri="{BB962C8B-B14F-4D97-AF65-F5344CB8AC3E}">
        <p14:creationId xmlns:p14="http://schemas.microsoft.com/office/powerpoint/2010/main" val="11373466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“Destruction”</a:t>
            </a:r>
            <a:br>
              <a:rPr lang="en-US" dirty="0" smtClean="0"/>
            </a:br>
            <a:r>
              <a:rPr lang="en-US" sz="3000" dirty="0">
                <a:latin typeface="+mn-lt"/>
              </a:rPr>
              <a:t>(</a:t>
            </a:r>
            <a:r>
              <a:rPr lang="en-US" sz="3000" i="1" dirty="0" err="1">
                <a:latin typeface="+mn-lt"/>
              </a:rPr>
              <a:t>olethros</a:t>
            </a:r>
            <a:r>
              <a:rPr lang="en-US" sz="3000" dirty="0">
                <a:latin typeface="+mn-lt"/>
              </a:rPr>
              <a:t>)</a:t>
            </a:r>
          </a:p>
        </p:txBody>
      </p:sp>
      <p:sp>
        <p:nvSpPr>
          <p:cNvPr id="3" name="Content Placeholder 2"/>
          <p:cNvSpPr>
            <a:spLocks noGrp="1"/>
          </p:cNvSpPr>
          <p:nvPr>
            <p:ph idx="1"/>
          </p:nvPr>
        </p:nvSpPr>
        <p:spPr>
          <a:xfrm>
            <a:off x="1066800" y="1905000"/>
            <a:ext cx="7543800" cy="4191000"/>
          </a:xfrm>
        </p:spPr>
        <p:txBody>
          <a:bodyPr/>
          <a:lstStyle/>
          <a:p>
            <a:pPr marL="0" indent="457200">
              <a:buNone/>
            </a:pPr>
            <a:r>
              <a:rPr lang="en-US" dirty="0">
                <a:effectLst>
                  <a:outerShdw blurRad="38100" dist="38100" dir="2700000" algn="tl">
                    <a:srgbClr val="000000">
                      <a:alpha val="43137"/>
                    </a:srgbClr>
                  </a:outerShdw>
                </a:effectLst>
              </a:rPr>
              <a:t>“The very fact that this ‘destruction’ (cf. I Thess. 5:3; I Cor. 5:5; I Tim. 6:9) is </a:t>
            </a:r>
            <a:r>
              <a:rPr lang="en-US" dirty="0">
                <a:solidFill>
                  <a:srgbClr val="FFFF00"/>
                </a:solidFill>
                <a:effectLst>
                  <a:outerShdw blurRad="38100" dist="38100" dir="2700000" algn="tl">
                    <a:srgbClr val="000000">
                      <a:alpha val="43137"/>
                    </a:srgbClr>
                  </a:outerShdw>
                </a:effectLst>
              </a:rPr>
              <a:t>‘everlasting’ </a:t>
            </a:r>
            <a:r>
              <a:rPr lang="en-US" dirty="0">
                <a:effectLst>
                  <a:outerShdw blurRad="38100" dist="38100" dir="2700000" algn="tl">
                    <a:srgbClr val="000000">
                      <a:alpha val="43137"/>
                    </a:srgbClr>
                  </a:outerShdw>
                </a:effectLst>
              </a:rPr>
              <a:t>shows that it does not amount to </a:t>
            </a:r>
            <a:r>
              <a:rPr lang="en-US" dirty="0">
                <a:solidFill>
                  <a:srgbClr val="FFFF00"/>
                </a:solidFill>
                <a:effectLst>
                  <a:outerShdw blurRad="38100" dist="38100" dir="2700000" algn="tl">
                    <a:srgbClr val="000000">
                      <a:alpha val="43137"/>
                    </a:srgbClr>
                  </a:outerShdw>
                </a:effectLst>
              </a:rPr>
              <a:t>‘annihilation’ </a:t>
            </a:r>
            <a:r>
              <a:rPr lang="en-US" dirty="0">
                <a:effectLst>
                  <a:outerShdw blurRad="38100" dist="38100" dir="2700000" algn="tl">
                    <a:srgbClr val="000000">
                      <a:alpha val="43137"/>
                    </a:srgbClr>
                  </a:outerShdw>
                </a:effectLst>
              </a:rPr>
              <a:t>or </a:t>
            </a:r>
            <a:r>
              <a:rPr lang="en-US" dirty="0">
                <a:solidFill>
                  <a:srgbClr val="FFFF00"/>
                </a:solidFill>
                <a:effectLst>
                  <a:outerShdw blurRad="38100" dist="38100" dir="2700000" algn="tl">
                    <a:srgbClr val="000000">
                      <a:alpha val="43137"/>
                    </a:srgbClr>
                  </a:outerShdw>
                </a:effectLst>
              </a:rPr>
              <a:t>‘going out of existence.’ </a:t>
            </a:r>
            <a:r>
              <a:rPr lang="en-US" dirty="0">
                <a:effectLst>
                  <a:outerShdw blurRad="38100" dist="38100" dir="2700000" algn="tl">
                    <a:srgbClr val="000000">
                      <a:alpha val="43137"/>
                    </a:srgbClr>
                  </a:outerShdw>
                </a:effectLst>
              </a:rPr>
              <a:t>On the contrary it indicates </a:t>
            </a:r>
            <a:r>
              <a:rPr lang="en-US" dirty="0">
                <a:solidFill>
                  <a:srgbClr val="FFFF00"/>
                </a:solidFill>
                <a:effectLst>
                  <a:outerShdw blurRad="38100" dist="38100" dir="2700000" algn="tl">
                    <a:srgbClr val="000000">
                      <a:alpha val="43137"/>
                    </a:srgbClr>
                  </a:outerShdw>
                </a:effectLst>
              </a:rPr>
              <a:t>an existence ‘away from the face of the Lord and from the glory of his might.’</a:t>
            </a:r>
            <a:r>
              <a:rPr lang="en-US" dirty="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a:t>
            </a:r>
            <a:r>
              <a:rPr lang="en-US" sz="2000" dirty="0" err="1">
                <a:effectLst>
                  <a:outerShdw blurRad="38100" dist="38100" dir="2700000" algn="tl">
                    <a:srgbClr val="000000">
                      <a:alpha val="43137"/>
                    </a:srgbClr>
                  </a:outerShdw>
                </a:effectLst>
              </a:rPr>
              <a:t>Hendriksen</a:t>
            </a:r>
            <a:r>
              <a:rPr lang="en-US" sz="2000" dirty="0">
                <a:effectLst>
                  <a:outerShdw blurRad="38100" dist="38100" dir="2700000" algn="tl">
                    <a:srgbClr val="000000">
                      <a:alpha val="43137"/>
                    </a:srgbClr>
                  </a:outerShdw>
                </a:effectLst>
              </a:rPr>
              <a:t>, </a:t>
            </a:r>
            <a:r>
              <a:rPr lang="en-US" sz="2000" dirty="0" err="1">
                <a:effectLst>
                  <a:outerShdw blurRad="38100" dist="38100" dir="2700000" algn="tl">
                    <a:srgbClr val="000000">
                      <a:alpha val="43137"/>
                    </a:srgbClr>
                  </a:outerShdw>
                </a:effectLst>
              </a:rPr>
              <a:t>BNTC</a:t>
            </a:r>
            <a:r>
              <a:rPr lang="en-US" sz="2000" dirty="0">
                <a:effectLst>
                  <a:outerShdw blurRad="38100" dist="38100" dir="2700000" algn="tl">
                    <a:srgbClr val="000000">
                      <a:alpha val="43137"/>
                    </a:srgbClr>
                  </a:outerShdw>
                </a:effectLst>
              </a:rPr>
              <a:t>, 160)</a:t>
            </a:r>
          </a:p>
        </p:txBody>
      </p:sp>
      <p:sp>
        <p:nvSpPr>
          <p:cNvPr id="4" name="Slide Number Placeholder 3"/>
          <p:cNvSpPr>
            <a:spLocks noGrp="1"/>
          </p:cNvSpPr>
          <p:nvPr>
            <p:ph type="sldNum" sz="quarter" idx="12"/>
          </p:nvPr>
        </p:nvSpPr>
        <p:spPr/>
        <p:txBody>
          <a:bodyPr/>
          <a:lstStyle/>
          <a:p>
            <a:fld id="{8BE7D48B-A35F-447E-B9EC-A81BCD68C5CA}" type="slidenum">
              <a:rPr lang="en-US" smtClean="0">
                <a:solidFill>
                  <a:srgbClr val="FFFFFF"/>
                </a:solidFill>
              </a:rPr>
              <a:pPr/>
              <a:t>101</a:t>
            </a:fld>
            <a:endParaRPr lang="en-US" dirty="0">
              <a:solidFill>
                <a:srgbClr val="FFFFFF"/>
              </a:solidFill>
            </a:endParaRPr>
          </a:p>
        </p:txBody>
      </p:sp>
    </p:spTree>
    <p:extLst>
      <p:ext uri="{BB962C8B-B14F-4D97-AF65-F5344CB8AC3E}">
        <p14:creationId xmlns:p14="http://schemas.microsoft.com/office/powerpoint/2010/main" val="23686385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Of The Lord</a:t>
            </a:r>
            <a:br>
              <a:rPr lang="en-US" dirty="0" smtClean="0"/>
            </a:br>
            <a:r>
              <a:rPr lang="en-US" sz="3000" dirty="0" smtClean="0">
                <a:latin typeface="+mn-lt"/>
              </a:rPr>
              <a:t>(2 Th. 1:5-10)</a:t>
            </a:r>
            <a:endParaRPr lang="en-US" sz="3000" dirty="0">
              <a:latin typeface="+mn-lt"/>
            </a:endParaRPr>
          </a:p>
        </p:txBody>
      </p:sp>
      <p:sp>
        <p:nvSpPr>
          <p:cNvPr id="3" name="Content Placeholder 2"/>
          <p:cNvSpPr>
            <a:spLocks noGrp="1"/>
          </p:cNvSpPr>
          <p:nvPr>
            <p:ph idx="1"/>
          </p:nvPr>
        </p:nvSpPr>
        <p:spPr/>
        <p:txBody>
          <a:bodyPr/>
          <a:lstStyle/>
          <a:p>
            <a:pPr marL="457200" indent="-457200">
              <a:spcBef>
                <a:spcPts val="0"/>
              </a:spcBef>
              <a:spcAft>
                <a:spcPts val="1800"/>
              </a:spcAft>
            </a:pPr>
            <a:r>
              <a:rPr lang="en-US" sz="2800" b="1" dirty="0" smtClean="0">
                <a:solidFill>
                  <a:srgbClr val="FFFF00"/>
                </a:solidFill>
              </a:rPr>
              <a:t>Glorification</a:t>
            </a:r>
          </a:p>
          <a:p>
            <a:pPr marL="857250" lvl="1" indent="-457200">
              <a:spcBef>
                <a:spcPts val="0"/>
              </a:spcBef>
              <a:spcAft>
                <a:spcPts val="1800"/>
              </a:spcAft>
            </a:pPr>
            <a:r>
              <a:rPr lang="en-US" sz="2400" dirty="0" smtClean="0"/>
              <a:t>Jesus will be glorified in His saints</a:t>
            </a:r>
          </a:p>
          <a:p>
            <a:pPr marL="1257300" lvl="2" indent="-457200">
              <a:spcBef>
                <a:spcPts val="0"/>
              </a:spcBef>
              <a:spcAft>
                <a:spcPts val="1800"/>
              </a:spcAft>
            </a:pPr>
            <a:r>
              <a:rPr lang="en-US" dirty="0" smtClean="0">
                <a:solidFill>
                  <a:srgbClr val="FFFF00"/>
                </a:solidFill>
              </a:rPr>
              <a:t>By</a:t>
            </a:r>
            <a:r>
              <a:rPr lang="en-US" dirty="0" smtClean="0"/>
              <a:t> His saints</a:t>
            </a:r>
          </a:p>
          <a:p>
            <a:pPr marL="1257300" lvl="2" indent="-457200">
              <a:spcBef>
                <a:spcPts val="0"/>
              </a:spcBef>
              <a:spcAft>
                <a:spcPts val="1800"/>
              </a:spcAft>
            </a:pPr>
            <a:r>
              <a:rPr lang="en-US" dirty="0" smtClean="0">
                <a:solidFill>
                  <a:srgbClr val="FFFF00"/>
                </a:solidFill>
              </a:rPr>
              <a:t>Among</a:t>
            </a:r>
            <a:r>
              <a:rPr lang="en-US" dirty="0" smtClean="0"/>
              <a:t> or in the </a:t>
            </a:r>
            <a:r>
              <a:rPr lang="en-US" dirty="0" smtClean="0">
                <a:solidFill>
                  <a:srgbClr val="FFFF00"/>
                </a:solidFill>
              </a:rPr>
              <a:t>midst</a:t>
            </a:r>
            <a:r>
              <a:rPr lang="en-US" dirty="0" smtClean="0"/>
              <a:t> of His saints</a:t>
            </a:r>
          </a:p>
          <a:p>
            <a:pPr marL="1257300" lvl="2" indent="-457200">
              <a:spcBef>
                <a:spcPts val="0"/>
              </a:spcBef>
              <a:spcAft>
                <a:spcPts val="1800"/>
              </a:spcAft>
            </a:pPr>
            <a:r>
              <a:rPr lang="en-US" dirty="0" smtClean="0">
                <a:solidFill>
                  <a:srgbClr val="FFFF00"/>
                </a:solidFill>
              </a:rPr>
              <a:t>Reflected in </a:t>
            </a:r>
            <a:r>
              <a:rPr lang="en-US" dirty="0" smtClean="0"/>
              <a:t>His saints</a:t>
            </a:r>
          </a:p>
          <a:p>
            <a:pPr marL="857250" lvl="1" indent="-457200">
              <a:spcBef>
                <a:spcPts val="0"/>
              </a:spcBef>
              <a:spcAft>
                <a:spcPts val="1800"/>
              </a:spcAft>
            </a:pPr>
            <a:r>
              <a:rPr lang="en-US" sz="2400" dirty="0" smtClean="0"/>
              <a:t>Jesus will be admired among all those who believe</a:t>
            </a:r>
          </a:p>
          <a:p>
            <a:pPr marL="1257300" lvl="2" indent="-457200">
              <a:spcBef>
                <a:spcPts val="0"/>
              </a:spcBef>
              <a:spcAft>
                <a:spcPts val="1800"/>
              </a:spcAft>
            </a:pPr>
            <a:r>
              <a:rPr lang="en-US" dirty="0" smtClean="0"/>
              <a:t>“Believe” (aorist tense) </a:t>
            </a:r>
            <a:r>
              <a:rPr lang="en-US" dirty="0">
                <a:sym typeface="Wingdings"/>
              </a:rPr>
              <a:t> </a:t>
            </a:r>
            <a:r>
              <a:rPr lang="en-US" dirty="0" smtClean="0">
                <a:solidFill>
                  <a:srgbClr val="FFFF00"/>
                </a:solidFill>
              </a:rPr>
              <a:t>conversion</a:t>
            </a:r>
          </a:p>
          <a:p>
            <a:pPr marL="857250" lvl="1" indent="-457200">
              <a:spcBef>
                <a:spcPts val="0"/>
              </a:spcBef>
              <a:spcAft>
                <a:spcPts val="1800"/>
              </a:spcAft>
            </a:pPr>
            <a:endParaRPr lang="en-US" sz="2400" b="1" dirty="0" smtClean="0">
              <a:solidFill>
                <a:srgbClr val="FFFF00"/>
              </a:solidFill>
            </a:endParaRPr>
          </a:p>
          <a:p>
            <a:pPr marL="857250" lvl="1" indent="-457200">
              <a:spcBef>
                <a:spcPts val="0"/>
              </a:spcBef>
              <a:spcAft>
                <a:spcPts val="1800"/>
              </a:spcAft>
            </a:pPr>
            <a:endParaRPr lang="en-US" dirty="0">
              <a:solidFill>
                <a:srgbClr val="FFFF00"/>
              </a:solidFill>
            </a:endParaRPr>
          </a:p>
        </p:txBody>
      </p:sp>
      <p:sp>
        <p:nvSpPr>
          <p:cNvPr id="4" name="Slide Number Placeholder 3"/>
          <p:cNvSpPr>
            <a:spLocks noGrp="1"/>
          </p:cNvSpPr>
          <p:nvPr>
            <p:ph type="sldNum" sz="quarter" idx="12"/>
          </p:nvPr>
        </p:nvSpPr>
        <p:spPr/>
        <p:txBody>
          <a:bodyPr/>
          <a:lstStyle/>
          <a:p>
            <a:fld id="{396A47C1-E966-4418-9AC8-95F5AD5A0C64}" type="slidenum">
              <a:rPr lang="en-US" smtClean="0"/>
              <a:t>102</a:t>
            </a:fld>
            <a:endParaRPr lang="en-US"/>
          </a:p>
        </p:txBody>
      </p:sp>
      <p:sp>
        <p:nvSpPr>
          <p:cNvPr id="5" name="Footer Placeholder 4"/>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23720903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Glory Of The Lord</a:t>
            </a:r>
            <a:endParaRPr lang="en-US" dirty="0"/>
          </a:p>
        </p:txBody>
      </p:sp>
      <p:sp>
        <p:nvSpPr>
          <p:cNvPr id="3" name="Content Placeholder 2"/>
          <p:cNvSpPr>
            <a:spLocks noGrp="1"/>
          </p:cNvSpPr>
          <p:nvPr>
            <p:ph idx="1"/>
          </p:nvPr>
        </p:nvSpPr>
        <p:spPr>
          <a:xfrm>
            <a:off x="838200" y="1752600"/>
            <a:ext cx="7772400" cy="4343400"/>
          </a:xfrm>
        </p:spPr>
        <p:txBody>
          <a:bodyPr/>
          <a:lstStyle/>
          <a:p>
            <a:pPr marL="457200" indent="-457200">
              <a:spcBef>
                <a:spcPts val="0"/>
              </a:spcBef>
              <a:spcAft>
                <a:spcPts val="1800"/>
              </a:spcAft>
            </a:pPr>
            <a:r>
              <a:rPr lang="en-US" sz="2800" dirty="0"/>
              <a:t>The Lord Jesus will be </a:t>
            </a:r>
            <a:r>
              <a:rPr lang="en-US" sz="2800" b="1" dirty="0">
                <a:solidFill>
                  <a:srgbClr val="FFFF00"/>
                </a:solidFill>
              </a:rPr>
              <a:t>revealed</a:t>
            </a:r>
            <a:r>
              <a:rPr lang="en-US" sz="2800" dirty="0"/>
              <a:t> in his glory (1:7</a:t>
            </a:r>
            <a:r>
              <a:rPr lang="en-US" sz="2800" dirty="0" smtClean="0"/>
              <a:t>)</a:t>
            </a:r>
          </a:p>
          <a:p>
            <a:pPr marL="457200" indent="-457200">
              <a:spcBef>
                <a:spcPts val="0"/>
              </a:spcBef>
              <a:spcAft>
                <a:spcPts val="1800"/>
              </a:spcAft>
            </a:pPr>
            <a:r>
              <a:rPr lang="en-US" sz="2800" dirty="0" smtClean="0"/>
              <a:t>Those </a:t>
            </a:r>
            <a:r>
              <a:rPr lang="en-US" sz="2800" dirty="0"/>
              <a:t>who reject Christ will be </a:t>
            </a:r>
            <a:r>
              <a:rPr lang="en-US" sz="2800" b="1" dirty="0">
                <a:solidFill>
                  <a:srgbClr val="FFFF00"/>
                </a:solidFill>
              </a:rPr>
              <a:t>excluded from his glory</a:t>
            </a:r>
            <a:r>
              <a:rPr lang="en-US" sz="2800" dirty="0"/>
              <a:t> (1:8–9</a:t>
            </a:r>
            <a:r>
              <a:rPr lang="en-US" sz="2800" dirty="0" smtClean="0"/>
              <a:t>)</a:t>
            </a:r>
          </a:p>
          <a:p>
            <a:pPr marL="457200" indent="-457200">
              <a:spcBef>
                <a:spcPts val="0"/>
              </a:spcBef>
              <a:spcAft>
                <a:spcPts val="1800"/>
              </a:spcAft>
            </a:pPr>
            <a:r>
              <a:rPr lang="en-US" sz="2800" dirty="0"/>
              <a:t>The Lord Jesus will be </a:t>
            </a:r>
            <a:r>
              <a:rPr lang="en-US" sz="2800" b="1" dirty="0">
                <a:solidFill>
                  <a:srgbClr val="FFFF00"/>
                </a:solidFill>
              </a:rPr>
              <a:t>glorified in his people</a:t>
            </a:r>
            <a:r>
              <a:rPr lang="en-US" sz="2800" dirty="0"/>
              <a:t> (1:10)</a:t>
            </a:r>
          </a:p>
          <a:p>
            <a:pPr marL="457200" indent="-457200">
              <a:spcBef>
                <a:spcPts val="0"/>
              </a:spcBef>
              <a:spcAft>
                <a:spcPts val="1800"/>
              </a:spcAft>
            </a:pPr>
            <a:r>
              <a:rPr lang="en-US" sz="2800" dirty="0" smtClean="0"/>
              <a:t>Meanwhile </a:t>
            </a:r>
            <a:r>
              <a:rPr lang="en-US" sz="2800" dirty="0"/>
              <a:t>Jesus Christ must begin to be </a:t>
            </a:r>
            <a:r>
              <a:rPr lang="en-US" sz="2800" b="1" dirty="0">
                <a:solidFill>
                  <a:srgbClr val="FFFF00"/>
                </a:solidFill>
              </a:rPr>
              <a:t>glorified in us </a:t>
            </a:r>
            <a:r>
              <a:rPr lang="en-US" sz="2800" dirty="0"/>
              <a:t>(1:12</a:t>
            </a:r>
            <a:r>
              <a:rPr lang="en-US" sz="2800" dirty="0" smtClean="0"/>
              <a:t>)</a:t>
            </a:r>
            <a:endParaRPr lang="en-US" sz="2800" dirty="0"/>
          </a:p>
        </p:txBody>
      </p:sp>
      <p:sp>
        <p:nvSpPr>
          <p:cNvPr id="5" name="Slide Number Placeholder 4"/>
          <p:cNvSpPr>
            <a:spLocks noGrp="1"/>
          </p:cNvSpPr>
          <p:nvPr>
            <p:ph type="sldNum" sz="quarter" idx="12"/>
          </p:nvPr>
        </p:nvSpPr>
        <p:spPr/>
        <p:txBody>
          <a:bodyPr/>
          <a:lstStyle/>
          <a:p>
            <a:fld id="{79B3B639-4C62-49D3-9E80-535865B5A120}" type="slidenum">
              <a:rPr lang="en-US" smtClean="0"/>
              <a:t>103</a:t>
            </a:fld>
            <a:endParaRPr lang="en-US"/>
          </a:p>
        </p:txBody>
      </p:sp>
      <p:sp>
        <p:nvSpPr>
          <p:cNvPr id="4" name="Footer Placeholder 3"/>
          <p:cNvSpPr>
            <a:spLocks noGrp="1"/>
          </p:cNvSpPr>
          <p:nvPr>
            <p:ph type="ftr" sz="quarter" idx="11"/>
          </p:nvPr>
        </p:nvSpPr>
        <p:spPr/>
        <p:txBody>
          <a:bodyPr/>
          <a:lstStyle/>
          <a:p>
            <a:pPr>
              <a:defRPr/>
            </a:pPr>
            <a:r>
              <a:rPr lang="en-US" sz="1500" dirty="0" smtClean="0">
                <a:solidFill>
                  <a:prstClr val="white"/>
                </a:solidFill>
              </a:rPr>
              <a:t>John R.W. Stott, 151-154</a:t>
            </a:r>
            <a:endParaRPr lang="en-US" sz="1500" dirty="0">
              <a:solidFill>
                <a:prstClr val="white"/>
              </a:solidFill>
            </a:endParaRPr>
          </a:p>
        </p:txBody>
      </p:sp>
    </p:spTree>
    <p:extLst>
      <p:ext uri="{BB962C8B-B14F-4D97-AF65-F5344CB8AC3E}">
        <p14:creationId xmlns:p14="http://schemas.microsoft.com/office/powerpoint/2010/main" val="2132776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a:xfrm>
            <a:off x="609600" y="381000"/>
            <a:ext cx="5791200" cy="1219200"/>
          </a:xfrm>
        </p:spPr>
        <p:txBody>
          <a:bodyPr/>
          <a:lstStyle/>
          <a:p>
            <a:pPr algn="ctr">
              <a:defRPr/>
            </a:pPr>
            <a:r>
              <a:rPr lang="en-US" dirty="0"/>
              <a:t>Second Coming In 10 Words</a:t>
            </a:r>
          </a:p>
        </p:txBody>
      </p:sp>
      <p:pic>
        <p:nvPicPr>
          <p:cNvPr id="385029" name="Picture 4" descr="BSNRE014"/>
          <p:cNvPicPr>
            <a:picLocks noGrp="1" noChangeAspect="1" noChangeArrowheads="1"/>
          </p:cNvPicPr>
          <p:nvPr>
            <p:ph type="clipArt" sz="half" idx="1"/>
          </p:nvPr>
        </p:nvPicPr>
        <p:blipFill>
          <a:blip r:embed="rId3" cstate="print">
            <a:extLst>
              <a:ext uri="{28A0092B-C50C-407E-A947-70E740481C1C}">
                <a14:useLocalDpi xmlns:a14="http://schemas.microsoft.com/office/drawing/2010/main" val="0"/>
              </a:ext>
            </a:extLst>
          </a:blip>
          <a:srcRect/>
          <a:stretch>
            <a:fillRect/>
          </a:stretch>
        </p:blipFill>
        <p:spPr>
          <a:xfrm>
            <a:off x="6854190" y="0"/>
            <a:ext cx="2278380" cy="2876809"/>
          </a:xfrm>
        </p:spPr>
      </p:pic>
      <p:sp>
        <p:nvSpPr>
          <p:cNvPr id="428035" name="Rectangle 3"/>
          <p:cNvSpPr>
            <a:spLocks noGrp="1" noChangeArrowheads="1"/>
          </p:cNvSpPr>
          <p:nvPr>
            <p:ph type="body" sz="half" idx="2"/>
          </p:nvPr>
        </p:nvSpPr>
        <p:spPr>
          <a:xfrm>
            <a:off x="685801" y="1981200"/>
            <a:ext cx="6705599" cy="4149725"/>
          </a:xfrm>
        </p:spPr>
        <p:txBody>
          <a:bodyPr/>
          <a:lstStyle/>
          <a:p>
            <a:pPr marL="463550" indent="-463550">
              <a:spcBef>
                <a:spcPct val="0"/>
              </a:spcBef>
              <a:spcAft>
                <a:spcPts val="2400"/>
              </a:spcAft>
              <a:defRPr/>
            </a:pPr>
            <a:r>
              <a:rPr lang="en-US" sz="2800" b="1" dirty="0">
                <a:solidFill>
                  <a:srgbClr val="FFFF00"/>
                </a:solidFill>
              </a:rPr>
              <a:t>Personal</a:t>
            </a:r>
            <a:r>
              <a:rPr lang="en-US" sz="2500" dirty="0"/>
              <a:t>  </a:t>
            </a:r>
            <a:r>
              <a:rPr lang="en-US" sz="2000" dirty="0"/>
              <a:t>(1 Th. 4:16; Heb. 9:27-28)</a:t>
            </a:r>
          </a:p>
          <a:p>
            <a:pPr marL="463550" indent="-463550">
              <a:spcBef>
                <a:spcPct val="0"/>
              </a:spcBef>
              <a:spcAft>
                <a:spcPts val="2400"/>
              </a:spcAft>
              <a:defRPr/>
            </a:pPr>
            <a:r>
              <a:rPr lang="en-US" sz="2800" b="1" dirty="0">
                <a:solidFill>
                  <a:srgbClr val="FFFF00"/>
                </a:solidFill>
              </a:rPr>
              <a:t>Visible</a:t>
            </a:r>
            <a:r>
              <a:rPr lang="en-US" sz="2500" dirty="0"/>
              <a:t>  </a:t>
            </a:r>
            <a:r>
              <a:rPr lang="en-US" sz="2000" dirty="0"/>
              <a:t>(Acts 1:9-11; 1 Jn. 3:1-2)</a:t>
            </a:r>
          </a:p>
          <a:p>
            <a:pPr marL="463550" indent="-463550">
              <a:spcBef>
                <a:spcPct val="0"/>
              </a:spcBef>
              <a:spcAft>
                <a:spcPts val="2400"/>
              </a:spcAft>
              <a:defRPr/>
            </a:pPr>
            <a:r>
              <a:rPr lang="en-US" sz="2800" b="1" dirty="0">
                <a:solidFill>
                  <a:srgbClr val="FFFF00"/>
                </a:solidFill>
              </a:rPr>
              <a:t>Audible</a:t>
            </a:r>
            <a:r>
              <a:rPr lang="en-US" sz="2500" dirty="0"/>
              <a:t>  </a:t>
            </a:r>
            <a:r>
              <a:rPr lang="en-US" sz="2000" dirty="0"/>
              <a:t>(1 Th. 4:16)</a:t>
            </a:r>
          </a:p>
          <a:p>
            <a:pPr marL="463550" indent="-463550">
              <a:spcBef>
                <a:spcPct val="0"/>
              </a:spcBef>
              <a:spcAft>
                <a:spcPts val="2400"/>
              </a:spcAft>
              <a:defRPr/>
            </a:pPr>
            <a:r>
              <a:rPr lang="en-US" sz="2800" b="1" dirty="0">
                <a:solidFill>
                  <a:srgbClr val="FFFF00"/>
                </a:solidFill>
              </a:rPr>
              <a:t>Unpredictable</a:t>
            </a:r>
            <a:r>
              <a:rPr lang="en-US" sz="2500" dirty="0"/>
              <a:t>  </a:t>
            </a:r>
            <a:r>
              <a:rPr lang="en-US" sz="2000" dirty="0"/>
              <a:t>(Mt. 24:36, 42, 44, 50; 25:13)</a:t>
            </a:r>
          </a:p>
          <a:p>
            <a:pPr marL="463550" indent="-463550">
              <a:spcBef>
                <a:spcPct val="0"/>
              </a:spcBef>
              <a:spcAft>
                <a:spcPts val="2400"/>
              </a:spcAft>
              <a:defRPr/>
            </a:pPr>
            <a:r>
              <a:rPr lang="en-US" sz="2800" b="1" dirty="0">
                <a:solidFill>
                  <a:srgbClr val="FFFF00"/>
                </a:solidFill>
              </a:rPr>
              <a:t>Inevitable</a:t>
            </a:r>
            <a:r>
              <a:rPr lang="en-US" sz="2500" dirty="0"/>
              <a:t>  </a:t>
            </a:r>
            <a:r>
              <a:rPr lang="en-US" sz="2000" dirty="0"/>
              <a:t>(2 Pet. 3:10)</a:t>
            </a:r>
            <a:endParaRPr lang="en-US" sz="2000" b="1" dirty="0"/>
          </a:p>
        </p:txBody>
      </p:sp>
      <p:sp>
        <p:nvSpPr>
          <p:cNvPr id="7" name="Slide Number Placeholder 6"/>
          <p:cNvSpPr>
            <a:spLocks noGrp="1"/>
          </p:cNvSpPr>
          <p:nvPr>
            <p:ph type="sldNum" sz="quarter" idx="12"/>
          </p:nvPr>
        </p:nvSpPr>
        <p:spPr/>
        <p:txBody>
          <a:bodyPr/>
          <a:lstStyle/>
          <a:p>
            <a:pPr>
              <a:defRPr/>
            </a:pPr>
            <a:fld id="{2D4301B4-F7C7-4B12-9A1D-D829E1ADF8D1}" type="slidenum">
              <a:rPr lang="en-US">
                <a:solidFill>
                  <a:srgbClr val="FFFFFF"/>
                </a:solidFill>
              </a:rPr>
              <a:pPr>
                <a:defRPr/>
              </a:pPr>
              <a:t>104</a:t>
            </a:fld>
            <a:endParaRPr lang="en-US">
              <a:solidFill>
                <a:srgbClr val="FFFFFF"/>
              </a:solidFill>
            </a:endParaRPr>
          </a:p>
        </p:txBody>
      </p:sp>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42935365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sz="3000" dirty="0" smtClean="0">
                <a:latin typeface="+mn-lt"/>
              </a:rPr>
              <a:t>Predictions Of</a:t>
            </a:r>
            <a:r>
              <a:rPr lang="en-US" dirty="0" smtClean="0"/>
              <a:t/>
            </a:r>
            <a:br>
              <a:rPr lang="en-US" dirty="0" smtClean="0"/>
            </a:br>
            <a:r>
              <a:rPr lang="en-US" dirty="0" smtClean="0"/>
              <a:t>The Second Coming</a:t>
            </a:r>
            <a:endParaRPr lang="en-US" dirty="0"/>
          </a:p>
        </p:txBody>
      </p:sp>
      <p:sp>
        <p:nvSpPr>
          <p:cNvPr id="5" name="Content Placeholder 4"/>
          <p:cNvSpPr>
            <a:spLocks noGrp="1"/>
          </p:cNvSpPr>
          <p:nvPr>
            <p:ph idx="1"/>
          </p:nvPr>
        </p:nvSpPr>
        <p:spPr/>
        <p:txBody>
          <a:bodyPr/>
          <a:lstStyle/>
          <a:p>
            <a:pPr marL="457200" indent="-457200"/>
            <a:r>
              <a:rPr lang="en-US" sz="2800" dirty="0" smtClean="0">
                <a:latin typeface="+mj-lt"/>
              </a:rPr>
              <a:t>1843</a:t>
            </a:r>
            <a:r>
              <a:rPr lang="en-US" sz="2800" dirty="0" smtClean="0"/>
              <a:t>  </a:t>
            </a:r>
            <a:r>
              <a:rPr lang="en-US" sz="2000" dirty="0" smtClean="0"/>
              <a:t>(William Miller)</a:t>
            </a:r>
          </a:p>
          <a:p>
            <a:pPr marL="457200" indent="-457200"/>
            <a:r>
              <a:rPr lang="en-US" sz="2800" dirty="0" smtClean="0">
                <a:latin typeface="+mj-lt"/>
              </a:rPr>
              <a:t>1844</a:t>
            </a:r>
            <a:r>
              <a:rPr lang="en-US" sz="2800" dirty="0" smtClean="0"/>
              <a:t>  </a:t>
            </a:r>
            <a:r>
              <a:rPr lang="en-US" sz="2000" dirty="0" smtClean="0"/>
              <a:t>(William Miller)</a:t>
            </a:r>
          </a:p>
          <a:p>
            <a:pPr marL="457200" indent="-457200"/>
            <a:r>
              <a:rPr lang="en-US" sz="2800" dirty="0" smtClean="0">
                <a:latin typeface="+mj-lt"/>
              </a:rPr>
              <a:t>1914</a:t>
            </a:r>
            <a:r>
              <a:rPr lang="en-US" sz="2800" dirty="0" smtClean="0"/>
              <a:t>  </a:t>
            </a:r>
            <a:r>
              <a:rPr lang="en-US" sz="2000" dirty="0" smtClean="0"/>
              <a:t>(Charles </a:t>
            </a:r>
            <a:r>
              <a:rPr lang="en-US" sz="2000" dirty="0" err="1" smtClean="0"/>
              <a:t>Taze</a:t>
            </a:r>
            <a:r>
              <a:rPr lang="en-US" sz="2000" dirty="0" smtClean="0"/>
              <a:t> Russell)</a:t>
            </a:r>
          </a:p>
          <a:p>
            <a:pPr marL="457200" indent="-457200"/>
            <a:r>
              <a:rPr lang="en-US" sz="2800" dirty="0" smtClean="0">
                <a:latin typeface="+mj-lt"/>
              </a:rPr>
              <a:t>1918</a:t>
            </a:r>
            <a:r>
              <a:rPr lang="en-US" sz="2800" dirty="0" smtClean="0"/>
              <a:t>  </a:t>
            </a:r>
            <a:r>
              <a:rPr lang="en-US" sz="2000" dirty="0" smtClean="0"/>
              <a:t>(Charles </a:t>
            </a:r>
            <a:r>
              <a:rPr lang="en-US" sz="2000" dirty="0" err="1" smtClean="0"/>
              <a:t>Taze</a:t>
            </a:r>
            <a:r>
              <a:rPr lang="en-US" sz="2000" dirty="0" smtClean="0"/>
              <a:t> Russell)</a:t>
            </a:r>
          </a:p>
          <a:p>
            <a:pPr marL="457200" indent="-457200"/>
            <a:r>
              <a:rPr lang="en-US" sz="2800" dirty="0" smtClean="0">
                <a:latin typeface="+mj-lt"/>
              </a:rPr>
              <a:t>1925</a:t>
            </a:r>
            <a:r>
              <a:rPr lang="en-US" sz="2800" dirty="0" smtClean="0"/>
              <a:t>  </a:t>
            </a:r>
            <a:r>
              <a:rPr lang="en-US" sz="2000" dirty="0" smtClean="0"/>
              <a:t>(Judge Rutherford)</a:t>
            </a:r>
          </a:p>
          <a:p>
            <a:pPr marL="457200" indent="-457200"/>
            <a:r>
              <a:rPr lang="en-US" sz="2800" dirty="0" smtClean="0">
                <a:latin typeface="+mj-lt"/>
              </a:rPr>
              <a:t>1975</a:t>
            </a:r>
            <a:r>
              <a:rPr lang="en-US" sz="2800" dirty="0" smtClean="0"/>
              <a:t>  </a:t>
            </a:r>
            <a:r>
              <a:rPr lang="en-US" sz="2000" dirty="0" smtClean="0"/>
              <a:t>(Jehovah’s Witnesses)</a:t>
            </a:r>
          </a:p>
          <a:p>
            <a:pPr marL="457200" indent="-457200"/>
            <a:r>
              <a:rPr lang="en-US" sz="2800" dirty="0" smtClean="0">
                <a:latin typeface="+mj-lt"/>
              </a:rPr>
              <a:t>1988</a:t>
            </a:r>
            <a:r>
              <a:rPr lang="en-US" sz="2800" dirty="0" smtClean="0"/>
              <a:t>  </a:t>
            </a:r>
            <a:r>
              <a:rPr lang="en-US" sz="2000" dirty="0" smtClean="0"/>
              <a:t>(Edgar C. </a:t>
            </a:r>
            <a:r>
              <a:rPr lang="en-US" sz="2000" dirty="0" err="1" smtClean="0"/>
              <a:t>Whisenant</a:t>
            </a:r>
            <a:r>
              <a:rPr lang="en-US" sz="2000" dirty="0" smtClean="0"/>
              <a:t>; Hal Lindsey)</a:t>
            </a:r>
          </a:p>
          <a:p>
            <a:pPr marL="457200" indent="-457200"/>
            <a:r>
              <a:rPr lang="en-US" sz="2800" dirty="0" smtClean="0">
                <a:latin typeface="+mj-lt"/>
              </a:rPr>
              <a:t>1989</a:t>
            </a:r>
            <a:r>
              <a:rPr lang="en-US" sz="2800" dirty="0" smtClean="0"/>
              <a:t>  </a:t>
            </a:r>
            <a:r>
              <a:rPr lang="en-US" sz="2000" dirty="0" smtClean="0"/>
              <a:t>(Edgar C. </a:t>
            </a:r>
            <a:r>
              <a:rPr lang="en-US" sz="2000" dirty="0" err="1"/>
              <a:t>Whisenant</a:t>
            </a:r>
            <a:r>
              <a:rPr lang="en-US" sz="2000" dirty="0" smtClean="0"/>
              <a:t>)</a:t>
            </a:r>
            <a:endParaRPr lang="en-US" sz="2000" dirty="0"/>
          </a:p>
        </p:txBody>
      </p:sp>
      <p:sp>
        <p:nvSpPr>
          <p:cNvPr id="3" name="Slide Number Placeholder 2"/>
          <p:cNvSpPr>
            <a:spLocks noGrp="1"/>
          </p:cNvSpPr>
          <p:nvPr>
            <p:ph type="sldNum" sz="quarter" idx="12"/>
          </p:nvPr>
        </p:nvSpPr>
        <p:spPr/>
        <p:txBody>
          <a:bodyPr/>
          <a:lstStyle/>
          <a:p>
            <a:fld id="{E58838C6-E28B-4E1C-BBD4-9AB0DEB5202F}" type="slidenum">
              <a:rPr lang="en-US" smtClean="0"/>
              <a:pPr/>
              <a:t>105</a:t>
            </a:fld>
            <a:endParaRPr lang="en-US"/>
          </a:p>
        </p:txBody>
      </p:sp>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20226363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a:xfrm>
            <a:off x="762000" y="304800"/>
            <a:ext cx="5410200" cy="1371600"/>
          </a:xfrm>
        </p:spPr>
        <p:txBody>
          <a:bodyPr/>
          <a:lstStyle/>
          <a:p>
            <a:pPr algn="ctr">
              <a:defRPr/>
            </a:pPr>
            <a:r>
              <a:rPr lang="en-US" dirty="0"/>
              <a:t>Second Coming In 10 Words</a:t>
            </a:r>
          </a:p>
        </p:txBody>
      </p:sp>
      <p:pic>
        <p:nvPicPr>
          <p:cNvPr id="385029" name="Picture 4" descr="BSNRE014"/>
          <p:cNvPicPr>
            <a:picLocks noGrp="1" noChangeAspect="1" noChangeArrowheads="1"/>
          </p:cNvPicPr>
          <p:nvPr>
            <p:ph type="clipArt" sz="half" idx="1"/>
          </p:nvPr>
        </p:nvPicPr>
        <p:blipFill>
          <a:blip r:embed="rId3" cstate="print">
            <a:extLst>
              <a:ext uri="{28A0092B-C50C-407E-A947-70E740481C1C}">
                <a14:useLocalDpi xmlns:a14="http://schemas.microsoft.com/office/drawing/2010/main" val="0"/>
              </a:ext>
            </a:extLst>
          </a:blip>
          <a:srcRect/>
          <a:stretch>
            <a:fillRect/>
          </a:stretch>
        </p:blipFill>
        <p:spPr>
          <a:xfrm>
            <a:off x="6854190" y="0"/>
            <a:ext cx="2278380" cy="2876809"/>
          </a:xfrm>
        </p:spPr>
      </p:pic>
      <p:sp>
        <p:nvSpPr>
          <p:cNvPr id="428035" name="Rectangle 3"/>
          <p:cNvSpPr>
            <a:spLocks noGrp="1" noChangeArrowheads="1"/>
          </p:cNvSpPr>
          <p:nvPr>
            <p:ph type="body" sz="half" idx="2"/>
          </p:nvPr>
        </p:nvSpPr>
        <p:spPr>
          <a:xfrm>
            <a:off x="685801" y="1981200"/>
            <a:ext cx="6705599" cy="4149725"/>
          </a:xfrm>
        </p:spPr>
        <p:txBody>
          <a:bodyPr/>
          <a:lstStyle/>
          <a:p>
            <a:pPr marL="463550" indent="-463550">
              <a:spcBef>
                <a:spcPct val="0"/>
              </a:spcBef>
              <a:spcAft>
                <a:spcPts val="2400"/>
              </a:spcAft>
              <a:defRPr/>
            </a:pPr>
            <a:r>
              <a:rPr lang="en-US" sz="2800" b="1" dirty="0">
                <a:solidFill>
                  <a:srgbClr val="FFFF00"/>
                </a:solidFill>
              </a:rPr>
              <a:t>Inescapable</a:t>
            </a:r>
            <a:r>
              <a:rPr lang="en-US" sz="2500" b="1" dirty="0"/>
              <a:t>  </a:t>
            </a:r>
            <a:r>
              <a:rPr lang="en-US" sz="2000" dirty="0"/>
              <a:t>(Mt. 25:31-32; 1 Th. 5:3)</a:t>
            </a:r>
          </a:p>
          <a:p>
            <a:pPr marL="463550" indent="-463550">
              <a:spcBef>
                <a:spcPct val="0"/>
              </a:spcBef>
              <a:spcAft>
                <a:spcPts val="2400"/>
              </a:spcAft>
              <a:defRPr/>
            </a:pPr>
            <a:r>
              <a:rPr lang="en-US" sz="2800" b="1" dirty="0">
                <a:solidFill>
                  <a:srgbClr val="FFFF00"/>
                </a:solidFill>
              </a:rPr>
              <a:t>Eschatological</a:t>
            </a:r>
            <a:r>
              <a:rPr lang="en-US" sz="2500" dirty="0"/>
              <a:t>  </a:t>
            </a:r>
            <a:r>
              <a:rPr lang="en-US" sz="2000" dirty="0"/>
              <a:t>(Jn. 5:28-29; 6:39-40</a:t>
            </a:r>
            <a:r>
              <a:rPr lang="en-US" sz="2000" dirty="0" smtClean="0"/>
              <a:t>,</a:t>
            </a:r>
            <a:br>
              <a:rPr lang="en-US" sz="2000" dirty="0" smtClean="0"/>
            </a:br>
            <a:r>
              <a:rPr lang="en-US" sz="2000" dirty="0" smtClean="0"/>
              <a:t>44, 54</a:t>
            </a:r>
            <a:r>
              <a:rPr lang="en-US" sz="2000" dirty="0"/>
              <a:t>; 11:24; 12:48)</a:t>
            </a:r>
          </a:p>
          <a:p>
            <a:pPr marL="463550" indent="-463550">
              <a:spcBef>
                <a:spcPct val="0"/>
              </a:spcBef>
              <a:spcAft>
                <a:spcPts val="2400"/>
              </a:spcAft>
              <a:defRPr/>
            </a:pPr>
            <a:r>
              <a:rPr lang="en-US" sz="2800" b="1" dirty="0">
                <a:solidFill>
                  <a:srgbClr val="FFFF00"/>
                </a:solidFill>
              </a:rPr>
              <a:t>Judicial</a:t>
            </a:r>
            <a:r>
              <a:rPr lang="en-US" sz="2500" dirty="0"/>
              <a:t>  </a:t>
            </a:r>
            <a:r>
              <a:rPr lang="en-US" sz="2000" dirty="0"/>
              <a:t>(Acts 17:30-31; 2 Tim. 4:1)</a:t>
            </a:r>
          </a:p>
          <a:p>
            <a:pPr marL="463550" indent="-463550">
              <a:spcBef>
                <a:spcPct val="0"/>
              </a:spcBef>
              <a:spcAft>
                <a:spcPts val="2400"/>
              </a:spcAft>
              <a:defRPr/>
            </a:pPr>
            <a:r>
              <a:rPr lang="en-US" sz="2800" b="1" dirty="0">
                <a:solidFill>
                  <a:srgbClr val="FFFF00"/>
                </a:solidFill>
              </a:rPr>
              <a:t>Potential</a:t>
            </a:r>
            <a:r>
              <a:rPr lang="en-US" sz="2500" dirty="0"/>
              <a:t>  </a:t>
            </a:r>
            <a:r>
              <a:rPr lang="en-US" sz="2000" dirty="0"/>
              <a:t>(Mt. 24:45-51)</a:t>
            </a:r>
          </a:p>
          <a:p>
            <a:pPr marL="463550" indent="-463550">
              <a:spcBef>
                <a:spcPct val="0"/>
              </a:spcBef>
              <a:spcAft>
                <a:spcPts val="2400"/>
              </a:spcAft>
              <a:defRPr/>
            </a:pPr>
            <a:r>
              <a:rPr lang="en-US" sz="2800" b="1" dirty="0">
                <a:solidFill>
                  <a:srgbClr val="FFFF00"/>
                </a:solidFill>
              </a:rPr>
              <a:t>Motivational</a:t>
            </a:r>
            <a:r>
              <a:rPr lang="en-US" sz="2500" dirty="0"/>
              <a:t>  </a:t>
            </a:r>
            <a:r>
              <a:rPr lang="en-US" sz="2000" dirty="0"/>
              <a:t>(2 Pet. 3:14-18</a:t>
            </a:r>
            <a:r>
              <a:rPr lang="en-US" sz="2000" dirty="0" smtClean="0"/>
              <a:t>)</a:t>
            </a:r>
            <a:endParaRPr lang="en-US" sz="2000" b="1" dirty="0"/>
          </a:p>
        </p:txBody>
      </p:sp>
      <p:sp>
        <p:nvSpPr>
          <p:cNvPr id="7" name="Slide Number Placeholder 6"/>
          <p:cNvSpPr>
            <a:spLocks noGrp="1"/>
          </p:cNvSpPr>
          <p:nvPr>
            <p:ph type="sldNum" sz="quarter" idx="12"/>
          </p:nvPr>
        </p:nvSpPr>
        <p:spPr/>
        <p:txBody>
          <a:bodyPr/>
          <a:lstStyle/>
          <a:p>
            <a:pPr>
              <a:defRPr/>
            </a:pPr>
            <a:fld id="{2D4301B4-F7C7-4B12-9A1D-D829E1ADF8D1}" type="slidenum">
              <a:rPr lang="en-US">
                <a:solidFill>
                  <a:srgbClr val="FFFFFF"/>
                </a:solidFill>
              </a:rPr>
              <a:pPr>
                <a:defRPr/>
              </a:pPr>
              <a:t>106</a:t>
            </a:fld>
            <a:endParaRPr lang="en-US">
              <a:solidFill>
                <a:srgbClr val="FFFFFF"/>
              </a:solidFill>
            </a:endParaRPr>
          </a:p>
        </p:txBody>
      </p:sp>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9045671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lstStyle/>
          <a:p>
            <a:r>
              <a:rPr lang="en-US" dirty="0"/>
              <a:t>Final Events</a:t>
            </a:r>
          </a:p>
        </p:txBody>
      </p:sp>
      <p:sp>
        <p:nvSpPr>
          <p:cNvPr id="392195" name="Rectangle 3"/>
          <p:cNvSpPr>
            <a:spLocks noGrp="1" noChangeArrowheads="1"/>
          </p:cNvSpPr>
          <p:nvPr>
            <p:ph idx="1"/>
          </p:nvPr>
        </p:nvSpPr>
        <p:spPr/>
        <p:txBody>
          <a:bodyPr/>
          <a:lstStyle/>
          <a:p>
            <a:pPr marL="450850" indent="-450850">
              <a:spcBef>
                <a:spcPts val="0"/>
              </a:spcBef>
              <a:spcAft>
                <a:spcPts val="2400"/>
              </a:spcAft>
            </a:pPr>
            <a:r>
              <a:rPr lang="en-US" sz="2800" dirty="0" smtClean="0">
                <a:cs typeface="Arial" pitchFamily="34" charset="0"/>
              </a:rPr>
              <a:t>Christ </a:t>
            </a:r>
            <a:r>
              <a:rPr lang="en-US" sz="2800" b="1" dirty="0" smtClean="0">
                <a:solidFill>
                  <a:srgbClr val="FFFF00"/>
                </a:solidFill>
                <a:cs typeface="Arial" pitchFamily="34" charset="0"/>
              </a:rPr>
              <a:t>returns like a thief </a:t>
            </a:r>
            <a:r>
              <a:rPr lang="en-US" sz="2800" dirty="0" smtClean="0">
                <a:cs typeface="Arial" pitchFamily="34" charset="0"/>
              </a:rPr>
              <a:t>in the night  (Mt. 24:36, 42-44; 1 Th. 5:1-6)</a:t>
            </a:r>
          </a:p>
          <a:p>
            <a:pPr marL="450850" indent="-450850">
              <a:spcBef>
                <a:spcPts val="0"/>
              </a:spcBef>
              <a:spcAft>
                <a:spcPts val="2400"/>
              </a:spcAft>
            </a:pPr>
            <a:r>
              <a:rPr lang="en-US" sz="2800" dirty="0" smtClean="0">
                <a:cs typeface="Arial" pitchFamily="34" charset="0"/>
              </a:rPr>
              <a:t>Christ </a:t>
            </a:r>
            <a:r>
              <a:rPr lang="en-US" sz="2800" b="1" dirty="0">
                <a:solidFill>
                  <a:srgbClr val="FFFF00"/>
                </a:solidFill>
                <a:cs typeface="Arial" pitchFamily="34" charset="0"/>
              </a:rPr>
              <a:t>descends</a:t>
            </a:r>
            <a:r>
              <a:rPr lang="en-US" sz="2800" dirty="0" smtClean="0">
                <a:cs typeface="Arial" pitchFamily="34" charset="0"/>
              </a:rPr>
              <a:t> from heaven  (1 Th. 4:16)</a:t>
            </a:r>
          </a:p>
          <a:p>
            <a:pPr marL="850900" lvl="1" indent="-450850">
              <a:spcBef>
                <a:spcPts val="0"/>
              </a:spcBef>
              <a:spcAft>
                <a:spcPts val="2400"/>
              </a:spcAft>
            </a:pPr>
            <a:r>
              <a:rPr lang="en-US" sz="2400" dirty="0" smtClean="0">
                <a:cs typeface="Arial" pitchFamily="34" charset="0"/>
              </a:rPr>
              <a:t>With a </a:t>
            </a:r>
            <a:r>
              <a:rPr lang="en-US" sz="2400" dirty="0" smtClean="0">
                <a:solidFill>
                  <a:srgbClr val="FFFF00"/>
                </a:solidFill>
                <a:cs typeface="Arial" pitchFamily="34" charset="0"/>
              </a:rPr>
              <a:t>shout</a:t>
            </a:r>
          </a:p>
          <a:p>
            <a:pPr marL="850900" lvl="1" indent="-450850">
              <a:spcBef>
                <a:spcPts val="0"/>
              </a:spcBef>
              <a:spcAft>
                <a:spcPts val="2400"/>
              </a:spcAft>
            </a:pPr>
            <a:r>
              <a:rPr lang="en-US" sz="2400" dirty="0" smtClean="0">
                <a:cs typeface="Arial" pitchFamily="34" charset="0"/>
              </a:rPr>
              <a:t>With voice of </a:t>
            </a:r>
            <a:r>
              <a:rPr lang="en-US" sz="2400" dirty="0" smtClean="0">
                <a:solidFill>
                  <a:srgbClr val="FFFF00"/>
                </a:solidFill>
                <a:cs typeface="Arial" pitchFamily="34" charset="0"/>
              </a:rPr>
              <a:t>archangel</a:t>
            </a:r>
          </a:p>
          <a:p>
            <a:pPr marL="850900" lvl="1" indent="-450850">
              <a:spcBef>
                <a:spcPts val="0"/>
              </a:spcBef>
              <a:spcAft>
                <a:spcPts val="2400"/>
              </a:spcAft>
            </a:pPr>
            <a:r>
              <a:rPr lang="en-US" sz="2400" dirty="0" smtClean="0">
                <a:cs typeface="Arial" pitchFamily="34" charset="0"/>
              </a:rPr>
              <a:t>With the </a:t>
            </a:r>
            <a:r>
              <a:rPr lang="en-US" sz="2400" dirty="0" smtClean="0">
                <a:solidFill>
                  <a:srgbClr val="FFFF00"/>
                </a:solidFill>
                <a:cs typeface="Arial" pitchFamily="34" charset="0"/>
              </a:rPr>
              <a:t>trumpet</a:t>
            </a:r>
            <a:r>
              <a:rPr lang="en-US" sz="2400" dirty="0" smtClean="0">
                <a:cs typeface="Arial" pitchFamily="34" charset="0"/>
              </a:rPr>
              <a:t> of God</a:t>
            </a:r>
          </a:p>
          <a:p>
            <a:pPr marL="850900" lvl="1" indent="-450850">
              <a:spcBef>
                <a:spcPts val="0"/>
              </a:spcBef>
              <a:spcAft>
                <a:spcPts val="2400"/>
              </a:spcAft>
            </a:pPr>
            <a:r>
              <a:rPr lang="en-US" sz="2400" dirty="0">
                <a:cs typeface="Arial" pitchFamily="34" charset="0"/>
              </a:rPr>
              <a:t>With His </a:t>
            </a:r>
            <a:r>
              <a:rPr lang="en-US" sz="2400" dirty="0">
                <a:solidFill>
                  <a:srgbClr val="FFFF00"/>
                </a:solidFill>
                <a:cs typeface="Arial" pitchFamily="34" charset="0"/>
              </a:rPr>
              <a:t>angels</a:t>
            </a:r>
            <a:r>
              <a:rPr lang="en-US" sz="2400" dirty="0">
                <a:cs typeface="Arial" pitchFamily="34" charset="0"/>
              </a:rPr>
              <a:t>  (Mt. 16:27 [?]; 25:31; 2 Th. 1:7)</a:t>
            </a:r>
          </a:p>
          <a:p>
            <a:pPr marL="450850" indent="-450850"/>
            <a:endParaRPr lang="en-US" dirty="0" smtClean="0">
              <a:cs typeface="Arial" pitchFamily="34" charset="0"/>
            </a:endParaRPr>
          </a:p>
        </p:txBody>
      </p:sp>
      <p:sp>
        <p:nvSpPr>
          <p:cNvPr id="6" name="Slide Number Placeholder 5"/>
          <p:cNvSpPr>
            <a:spLocks noGrp="1"/>
          </p:cNvSpPr>
          <p:nvPr>
            <p:ph type="sldNum" sz="quarter" idx="12"/>
          </p:nvPr>
        </p:nvSpPr>
        <p:spPr/>
        <p:txBody>
          <a:bodyPr/>
          <a:lstStyle/>
          <a:p>
            <a:fld id="{A410B426-8A94-4E55-B43D-74DFB640C2E5}" type="slidenum">
              <a:rPr lang="en-US">
                <a:solidFill>
                  <a:srgbClr val="FFFFFF"/>
                </a:solidFill>
              </a:rPr>
              <a:pPr/>
              <a:t>107</a:t>
            </a:fld>
            <a:endParaRPr lang="en-US">
              <a:solidFill>
                <a:srgbClr val="FFFFFF"/>
              </a:solidFill>
            </a:endParaRPr>
          </a:p>
        </p:txBody>
      </p:sp>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pic>
        <p:nvPicPr>
          <p:cNvPr id="7" name="Picture 4" descr="BSNRE0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5495" y="0"/>
            <a:ext cx="1388026" cy="1752599"/>
          </a:xfrm>
          <a:prstGeom prst="rect">
            <a:avLst/>
          </a:prstGeom>
          <a:noFill/>
          <a:ln w="9525">
            <a:noFill/>
            <a:miter lim="800000"/>
            <a:headEnd/>
            <a:tailEnd/>
          </a:ln>
          <a:effectLst/>
        </p:spPr>
      </p:pic>
    </p:spTree>
    <p:extLst>
      <p:ext uri="{BB962C8B-B14F-4D97-AF65-F5344CB8AC3E}">
        <p14:creationId xmlns:p14="http://schemas.microsoft.com/office/powerpoint/2010/main" val="15130489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92195">
                                            <p:txEl>
                                              <p:pRg st="0" end="0"/>
                                            </p:txEl>
                                          </p:spTgt>
                                        </p:tgtEl>
                                        <p:attrNameLst>
                                          <p:attrName>style.visibility</p:attrName>
                                        </p:attrNameLst>
                                      </p:cBhvr>
                                      <p:to>
                                        <p:strVal val="visible"/>
                                      </p:to>
                                    </p:set>
                                    <p:anim calcmode="lin" valueType="num">
                                      <p:cBhvr>
                                        <p:cTn id="7" dur="500" fill="hold"/>
                                        <p:tgtEl>
                                          <p:spTgt spid="3921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9219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9219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92195">
                                            <p:txEl>
                                              <p:pRg st="1" end="1"/>
                                            </p:txEl>
                                          </p:spTgt>
                                        </p:tgtEl>
                                        <p:attrNameLst>
                                          <p:attrName>style.visibility</p:attrName>
                                        </p:attrNameLst>
                                      </p:cBhvr>
                                      <p:to>
                                        <p:strVal val="visible"/>
                                      </p:to>
                                    </p:set>
                                    <p:anim calcmode="lin" valueType="num">
                                      <p:cBhvr>
                                        <p:cTn id="14" dur="500" fill="hold"/>
                                        <p:tgtEl>
                                          <p:spTgt spid="39219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9219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9219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92195">
                                            <p:txEl>
                                              <p:pRg st="2" end="2"/>
                                            </p:txEl>
                                          </p:spTgt>
                                        </p:tgtEl>
                                        <p:attrNameLst>
                                          <p:attrName>style.visibility</p:attrName>
                                        </p:attrNameLst>
                                      </p:cBhvr>
                                      <p:to>
                                        <p:strVal val="visible"/>
                                      </p:to>
                                    </p:set>
                                    <p:anim calcmode="lin" valueType="num">
                                      <p:cBhvr>
                                        <p:cTn id="21" dur="500" fill="hold"/>
                                        <p:tgtEl>
                                          <p:spTgt spid="39219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9219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9219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92195">
                                            <p:txEl>
                                              <p:pRg st="3" end="3"/>
                                            </p:txEl>
                                          </p:spTgt>
                                        </p:tgtEl>
                                        <p:attrNameLst>
                                          <p:attrName>style.visibility</p:attrName>
                                        </p:attrNameLst>
                                      </p:cBhvr>
                                      <p:to>
                                        <p:strVal val="visible"/>
                                      </p:to>
                                    </p:set>
                                    <p:anim calcmode="lin" valueType="num">
                                      <p:cBhvr>
                                        <p:cTn id="28" dur="500" fill="hold"/>
                                        <p:tgtEl>
                                          <p:spTgt spid="39219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9219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9219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92195">
                                            <p:txEl>
                                              <p:pRg st="4" end="4"/>
                                            </p:txEl>
                                          </p:spTgt>
                                        </p:tgtEl>
                                        <p:attrNameLst>
                                          <p:attrName>style.visibility</p:attrName>
                                        </p:attrNameLst>
                                      </p:cBhvr>
                                      <p:to>
                                        <p:strVal val="visible"/>
                                      </p:to>
                                    </p:set>
                                    <p:anim calcmode="lin" valueType="num">
                                      <p:cBhvr>
                                        <p:cTn id="35" dur="500" fill="hold"/>
                                        <p:tgtEl>
                                          <p:spTgt spid="39219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9219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9219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92195">
                                            <p:txEl>
                                              <p:pRg st="5" end="5"/>
                                            </p:txEl>
                                          </p:spTgt>
                                        </p:tgtEl>
                                        <p:attrNameLst>
                                          <p:attrName>style.visibility</p:attrName>
                                        </p:attrNameLst>
                                      </p:cBhvr>
                                      <p:to>
                                        <p:strVal val="visible"/>
                                      </p:to>
                                    </p:set>
                                    <p:anim calcmode="lin" valueType="num">
                                      <p:cBhvr>
                                        <p:cTn id="42" dur="500" fill="hold"/>
                                        <p:tgtEl>
                                          <p:spTgt spid="39219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9219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92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5" grpId="0" build="p"/>
    </p:bld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lstStyle/>
          <a:p>
            <a:r>
              <a:rPr lang="en-US" dirty="0"/>
              <a:t>Final Events</a:t>
            </a:r>
          </a:p>
        </p:txBody>
      </p:sp>
      <p:sp>
        <p:nvSpPr>
          <p:cNvPr id="393219" name="Rectangle 3"/>
          <p:cNvSpPr>
            <a:spLocks noGrp="1" noChangeArrowheads="1"/>
          </p:cNvSpPr>
          <p:nvPr>
            <p:ph idx="1"/>
          </p:nvPr>
        </p:nvSpPr>
        <p:spPr/>
        <p:txBody>
          <a:bodyPr/>
          <a:lstStyle/>
          <a:p>
            <a:pPr marL="450850" indent="-450850">
              <a:spcBef>
                <a:spcPct val="0"/>
              </a:spcBef>
              <a:spcAft>
                <a:spcPts val="2400"/>
              </a:spcAft>
            </a:pPr>
            <a:r>
              <a:rPr lang="en-US" sz="2800" dirty="0" smtClean="0">
                <a:cs typeface="Arial" pitchFamily="34" charset="0"/>
              </a:rPr>
              <a:t>All dead </a:t>
            </a:r>
            <a:r>
              <a:rPr lang="en-US" sz="2800" b="1" dirty="0" smtClean="0">
                <a:solidFill>
                  <a:srgbClr val="FFFF00"/>
                </a:solidFill>
                <a:cs typeface="Arial" pitchFamily="34" charset="0"/>
              </a:rPr>
              <a:t>raised</a:t>
            </a:r>
            <a:r>
              <a:rPr lang="en-US" sz="2800" dirty="0" smtClean="0">
                <a:cs typeface="Arial" pitchFamily="34" charset="0"/>
              </a:rPr>
              <a:t>  (Jn. 5:28-29; Acts 24:15)</a:t>
            </a:r>
          </a:p>
          <a:p>
            <a:pPr marL="850900" lvl="1" indent="-450850">
              <a:spcBef>
                <a:spcPct val="0"/>
              </a:spcBef>
              <a:spcAft>
                <a:spcPts val="2400"/>
              </a:spcAft>
            </a:pPr>
            <a:r>
              <a:rPr lang="en-US" sz="2400" dirty="0" smtClean="0">
                <a:cs typeface="Arial" pitchFamily="34" charset="0"/>
              </a:rPr>
              <a:t>With </a:t>
            </a:r>
            <a:r>
              <a:rPr lang="en-US" sz="2400" dirty="0" smtClean="0">
                <a:solidFill>
                  <a:srgbClr val="FFFF00"/>
                </a:solidFill>
                <a:cs typeface="Arial" pitchFamily="34" charset="0"/>
              </a:rPr>
              <a:t>incorruptible </a:t>
            </a:r>
            <a:r>
              <a:rPr lang="en-US" sz="2400" dirty="0">
                <a:solidFill>
                  <a:srgbClr val="FFFF00"/>
                </a:solidFill>
                <a:cs typeface="Arial" pitchFamily="34" charset="0"/>
              </a:rPr>
              <a:t>bodies </a:t>
            </a:r>
            <a:r>
              <a:rPr lang="en-US" sz="2400" dirty="0" smtClean="0">
                <a:solidFill>
                  <a:srgbClr val="FFFF00"/>
                </a:solidFill>
                <a:cs typeface="Arial" pitchFamily="34" charset="0"/>
              </a:rPr>
              <a:t> </a:t>
            </a:r>
            <a:r>
              <a:rPr lang="en-US" sz="2400" dirty="0" smtClean="0">
                <a:cs typeface="Arial" pitchFamily="34" charset="0"/>
              </a:rPr>
              <a:t>(</a:t>
            </a:r>
            <a:r>
              <a:rPr lang="en-US" sz="2400" dirty="0">
                <a:cs typeface="Arial" pitchFamily="34" charset="0"/>
              </a:rPr>
              <a:t>1 Cor. </a:t>
            </a:r>
            <a:r>
              <a:rPr lang="en-US" sz="2400" dirty="0" smtClean="0">
                <a:cs typeface="Arial" pitchFamily="34" charset="0"/>
              </a:rPr>
              <a:t>15:35-53)</a:t>
            </a:r>
          </a:p>
          <a:p>
            <a:pPr marL="850900" lvl="1" indent="-450850">
              <a:spcBef>
                <a:spcPct val="0"/>
              </a:spcBef>
              <a:spcAft>
                <a:spcPts val="2400"/>
              </a:spcAft>
            </a:pPr>
            <a:r>
              <a:rPr lang="en-US" sz="2400" dirty="0" smtClean="0">
                <a:cs typeface="Arial" pitchFamily="34" charset="0"/>
              </a:rPr>
              <a:t>On the </a:t>
            </a:r>
            <a:r>
              <a:rPr lang="en-US" sz="2400" dirty="0">
                <a:solidFill>
                  <a:srgbClr val="FFFF00"/>
                </a:solidFill>
                <a:cs typeface="Arial" pitchFamily="34" charset="0"/>
              </a:rPr>
              <a:t>last </a:t>
            </a:r>
            <a:r>
              <a:rPr lang="en-US" sz="2400" dirty="0" smtClean="0">
                <a:solidFill>
                  <a:srgbClr val="FFFF00"/>
                </a:solidFill>
                <a:cs typeface="Arial" pitchFamily="34" charset="0"/>
              </a:rPr>
              <a:t>day  </a:t>
            </a:r>
            <a:r>
              <a:rPr lang="en-US" sz="2400" dirty="0" smtClean="0">
                <a:cs typeface="Arial" pitchFamily="34" charset="0"/>
              </a:rPr>
              <a:t>(</a:t>
            </a:r>
            <a:r>
              <a:rPr lang="en-US" sz="2400" dirty="0">
                <a:cs typeface="Arial" pitchFamily="34" charset="0"/>
              </a:rPr>
              <a:t>Jn. 6:39-40, 44, 54; 11:24</a:t>
            </a:r>
            <a:r>
              <a:rPr lang="en-US" sz="2400" dirty="0" smtClean="0">
                <a:cs typeface="Arial" pitchFamily="34" charset="0"/>
              </a:rPr>
              <a:t>)</a:t>
            </a:r>
            <a:endParaRPr lang="en-US" sz="2400" dirty="0">
              <a:cs typeface="Arial" pitchFamily="34" charset="0"/>
            </a:endParaRPr>
          </a:p>
          <a:p>
            <a:pPr marL="450850" indent="-450850">
              <a:spcBef>
                <a:spcPct val="0"/>
              </a:spcBef>
              <a:spcAft>
                <a:spcPts val="2400"/>
              </a:spcAft>
            </a:pPr>
            <a:r>
              <a:rPr lang="en-US" sz="2800" dirty="0" smtClean="0">
                <a:cs typeface="Arial" pitchFamily="34" charset="0"/>
              </a:rPr>
              <a:t>Living saints </a:t>
            </a:r>
            <a:r>
              <a:rPr lang="en-US" sz="2800" b="1" dirty="0" smtClean="0">
                <a:solidFill>
                  <a:srgbClr val="FFFF00"/>
                </a:solidFill>
                <a:cs typeface="Arial" pitchFamily="34" charset="0"/>
              </a:rPr>
              <a:t>changed</a:t>
            </a:r>
            <a:r>
              <a:rPr lang="en-US" sz="2800" dirty="0" smtClean="0">
                <a:cs typeface="Arial" pitchFamily="34" charset="0"/>
              </a:rPr>
              <a:t>  (1 Cor. 15:50-52)</a:t>
            </a:r>
          </a:p>
          <a:p>
            <a:pPr marL="450850" indent="-450850">
              <a:spcBef>
                <a:spcPct val="0"/>
              </a:spcBef>
              <a:spcAft>
                <a:spcPts val="2400"/>
              </a:spcAft>
            </a:pPr>
            <a:r>
              <a:rPr lang="en-US" sz="2800" dirty="0" smtClean="0">
                <a:cs typeface="Arial" pitchFamily="34" charset="0"/>
              </a:rPr>
              <a:t>Death </a:t>
            </a:r>
            <a:r>
              <a:rPr lang="en-US" sz="2800" b="1" dirty="0" smtClean="0">
                <a:solidFill>
                  <a:srgbClr val="FFFF00"/>
                </a:solidFill>
                <a:cs typeface="Arial" pitchFamily="34" charset="0"/>
              </a:rPr>
              <a:t>abolished</a:t>
            </a:r>
            <a:r>
              <a:rPr lang="en-US" sz="2800" dirty="0" smtClean="0">
                <a:cs typeface="Arial" pitchFamily="34" charset="0"/>
              </a:rPr>
              <a:t>  (1 Cor. 15:54-57)</a:t>
            </a:r>
          </a:p>
          <a:p>
            <a:pPr marL="450850" indent="-450850">
              <a:spcBef>
                <a:spcPct val="0"/>
              </a:spcBef>
              <a:spcAft>
                <a:spcPts val="2400"/>
              </a:spcAft>
            </a:pPr>
            <a:r>
              <a:rPr lang="en-US" sz="2800" dirty="0" smtClean="0">
                <a:cs typeface="Arial" pitchFamily="34" charset="0"/>
              </a:rPr>
              <a:t>All righteous </a:t>
            </a:r>
            <a:r>
              <a:rPr lang="en-US" sz="2800" b="1" dirty="0">
                <a:solidFill>
                  <a:srgbClr val="FFFF00"/>
                </a:solidFill>
                <a:cs typeface="Arial" pitchFamily="34" charset="0"/>
              </a:rPr>
              <a:t>caught up  </a:t>
            </a:r>
            <a:r>
              <a:rPr lang="en-US" sz="2800" dirty="0" smtClean="0">
                <a:cs typeface="Arial" pitchFamily="34" charset="0"/>
              </a:rPr>
              <a:t>(</a:t>
            </a:r>
            <a:r>
              <a:rPr lang="en-US" sz="2800" dirty="0">
                <a:cs typeface="Arial" pitchFamily="34" charset="0"/>
              </a:rPr>
              <a:t>1 Th. 4:13-17</a:t>
            </a:r>
            <a:r>
              <a:rPr lang="en-US" sz="2800" dirty="0" smtClean="0">
                <a:cs typeface="Arial" pitchFamily="34" charset="0"/>
              </a:rPr>
              <a:t>)</a:t>
            </a:r>
            <a:endParaRPr lang="en-US" sz="2800" dirty="0">
              <a:cs typeface="Arial" pitchFamily="34" charset="0"/>
            </a:endParaRPr>
          </a:p>
          <a:p>
            <a:pPr marL="450850" indent="-450850">
              <a:spcBef>
                <a:spcPct val="0"/>
              </a:spcBef>
              <a:spcAft>
                <a:spcPts val="2400"/>
              </a:spcAft>
            </a:pPr>
            <a:endParaRPr lang="en-US" sz="2800" dirty="0" smtClean="0">
              <a:cs typeface="Arial" pitchFamily="34" charset="0"/>
            </a:endParaRPr>
          </a:p>
          <a:p>
            <a:pPr marL="450850" indent="-450850">
              <a:spcBef>
                <a:spcPct val="0"/>
              </a:spcBef>
              <a:spcAft>
                <a:spcPts val="2400"/>
              </a:spcAft>
            </a:pPr>
            <a:endParaRPr lang="en-US" sz="2800" dirty="0" smtClean="0">
              <a:cs typeface="Arial" pitchFamily="34" charset="0"/>
            </a:endParaRPr>
          </a:p>
        </p:txBody>
      </p:sp>
      <p:sp>
        <p:nvSpPr>
          <p:cNvPr id="6" name="Slide Number Placeholder 5"/>
          <p:cNvSpPr>
            <a:spLocks noGrp="1"/>
          </p:cNvSpPr>
          <p:nvPr>
            <p:ph type="sldNum" sz="quarter" idx="12"/>
          </p:nvPr>
        </p:nvSpPr>
        <p:spPr/>
        <p:txBody>
          <a:bodyPr/>
          <a:lstStyle/>
          <a:p>
            <a:fld id="{D9FDAC68-DB86-4A06-AA94-5390314B5582}" type="slidenum">
              <a:rPr lang="en-US">
                <a:solidFill>
                  <a:srgbClr val="FFFFFF"/>
                </a:solidFill>
              </a:rPr>
              <a:pPr/>
              <a:t>108</a:t>
            </a:fld>
            <a:endParaRPr lang="en-US">
              <a:solidFill>
                <a:srgbClr val="FFFFFF"/>
              </a:solidFill>
            </a:endParaRPr>
          </a:p>
        </p:txBody>
      </p:sp>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pic>
        <p:nvPicPr>
          <p:cNvPr id="7" name="Picture 4" descr="BSNRE0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5495" y="0"/>
            <a:ext cx="1388026" cy="1752599"/>
          </a:xfrm>
          <a:prstGeom prst="rect">
            <a:avLst/>
          </a:prstGeom>
          <a:noFill/>
          <a:ln w="9525">
            <a:noFill/>
            <a:miter lim="800000"/>
            <a:headEnd/>
            <a:tailEnd/>
          </a:ln>
          <a:effectLst/>
        </p:spPr>
      </p:pic>
    </p:spTree>
    <p:extLst>
      <p:ext uri="{BB962C8B-B14F-4D97-AF65-F5344CB8AC3E}">
        <p14:creationId xmlns:p14="http://schemas.microsoft.com/office/powerpoint/2010/main" val="36694005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93219">
                                            <p:txEl>
                                              <p:pRg st="0" end="0"/>
                                            </p:txEl>
                                          </p:spTgt>
                                        </p:tgtEl>
                                        <p:attrNameLst>
                                          <p:attrName>style.visibility</p:attrName>
                                        </p:attrNameLst>
                                      </p:cBhvr>
                                      <p:to>
                                        <p:strVal val="visible"/>
                                      </p:to>
                                    </p:set>
                                    <p:anim calcmode="lin" valueType="num">
                                      <p:cBhvr>
                                        <p:cTn id="7" dur="500" fill="hold"/>
                                        <p:tgtEl>
                                          <p:spTgt spid="3932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9321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9321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93219">
                                            <p:txEl>
                                              <p:pRg st="1" end="1"/>
                                            </p:txEl>
                                          </p:spTgt>
                                        </p:tgtEl>
                                        <p:attrNameLst>
                                          <p:attrName>style.visibility</p:attrName>
                                        </p:attrNameLst>
                                      </p:cBhvr>
                                      <p:to>
                                        <p:strVal val="visible"/>
                                      </p:to>
                                    </p:set>
                                    <p:anim calcmode="lin" valueType="num">
                                      <p:cBhvr>
                                        <p:cTn id="14" dur="500" fill="hold"/>
                                        <p:tgtEl>
                                          <p:spTgt spid="39321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9321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9321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93219">
                                            <p:txEl>
                                              <p:pRg st="2" end="2"/>
                                            </p:txEl>
                                          </p:spTgt>
                                        </p:tgtEl>
                                        <p:attrNameLst>
                                          <p:attrName>style.visibility</p:attrName>
                                        </p:attrNameLst>
                                      </p:cBhvr>
                                      <p:to>
                                        <p:strVal val="visible"/>
                                      </p:to>
                                    </p:set>
                                    <p:anim calcmode="lin" valueType="num">
                                      <p:cBhvr>
                                        <p:cTn id="21" dur="500" fill="hold"/>
                                        <p:tgtEl>
                                          <p:spTgt spid="39321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93219">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9321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93219">
                                            <p:txEl>
                                              <p:pRg st="3" end="3"/>
                                            </p:txEl>
                                          </p:spTgt>
                                        </p:tgtEl>
                                        <p:attrNameLst>
                                          <p:attrName>style.visibility</p:attrName>
                                        </p:attrNameLst>
                                      </p:cBhvr>
                                      <p:to>
                                        <p:strVal val="visible"/>
                                      </p:to>
                                    </p:set>
                                    <p:anim calcmode="lin" valueType="num">
                                      <p:cBhvr>
                                        <p:cTn id="28" dur="500" fill="hold"/>
                                        <p:tgtEl>
                                          <p:spTgt spid="393219">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93219">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9321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93219">
                                            <p:txEl>
                                              <p:pRg st="4" end="4"/>
                                            </p:txEl>
                                          </p:spTgt>
                                        </p:tgtEl>
                                        <p:attrNameLst>
                                          <p:attrName>style.visibility</p:attrName>
                                        </p:attrNameLst>
                                      </p:cBhvr>
                                      <p:to>
                                        <p:strVal val="visible"/>
                                      </p:to>
                                    </p:set>
                                    <p:anim calcmode="lin" valueType="num">
                                      <p:cBhvr>
                                        <p:cTn id="35" dur="500" fill="hold"/>
                                        <p:tgtEl>
                                          <p:spTgt spid="393219">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93219">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9321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93219">
                                            <p:txEl>
                                              <p:pRg st="5" end="5"/>
                                            </p:txEl>
                                          </p:spTgt>
                                        </p:tgtEl>
                                        <p:attrNameLst>
                                          <p:attrName>style.visibility</p:attrName>
                                        </p:attrNameLst>
                                      </p:cBhvr>
                                      <p:to>
                                        <p:strVal val="visible"/>
                                      </p:to>
                                    </p:set>
                                    <p:anim calcmode="lin" valueType="num">
                                      <p:cBhvr>
                                        <p:cTn id="42" dur="500" fill="hold"/>
                                        <p:tgtEl>
                                          <p:spTgt spid="393219">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93219">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93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19" grpId="0" build="p"/>
    </p:bld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xfrm>
            <a:off x="685800" y="457200"/>
            <a:ext cx="7772400" cy="914400"/>
          </a:xfrm>
        </p:spPr>
        <p:txBody>
          <a:bodyPr/>
          <a:lstStyle/>
          <a:p>
            <a:r>
              <a:rPr lang="en-US" dirty="0"/>
              <a:t>Final Events</a:t>
            </a:r>
          </a:p>
        </p:txBody>
      </p:sp>
      <p:sp>
        <p:nvSpPr>
          <p:cNvPr id="394243" name="Rectangle 3"/>
          <p:cNvSpPr>
            <a:spLocks noGrp="1" noChangeArrowheads="1"/>
          </p:cNvSpPr>
          <p:nvPr>
            <p:ph idx="1"/>
          </p:nvPr>
        </p:nvSpPr>
        <p:spPr>
          <a:xfrm>
            <a:off x="685800" y="1676400"/>
            <a:ext cx="7772400" cy="4419600"/>
          </a:xfrm>
        </p:spPr>
        <p:txBody>
          <a:bodyPr/>
          <a:lstStyle/>
          <a:p>
            <a:pPr marL="450850" indent="-450850">
              <a:lnSpc>
                <a:spcPct val="90000"/>
              </a:lnSpc>
              <a:spcBef>
                <a:spcPct val="0"/>
              </a:spcBef>
              <a:spcAft>
                <a:spcPts val="2400"/>
              </a:spcAft>
            </a:pPr>
            <a:r>
              <a:rPr lang="en-US" sz="2800" dirty="0" smtClean="0">
                <a:cs typeface="Arial" pitchFamily="34" charset="0"/>
              </a:rPr>
              <a:t>Mankind </a:t>
            </a:r>
            <a:r>
              <a:rPr lang="en-US" sz="2800" b="1" dirty="0" smtClean="0">
                <a:solidFill>
                  <a:srgbClr val="FFFF00"/>
                </a:solidFill>
                <a:cs typeface="Arial" pitchFamily="34" charset="0"/>
              </a:rPr>
              <a:t>judged</a:t>
            </a:r>
            <a:r>
              <a:rPr lang="en-US" sz="2800" dirty="0" smtClean="0">
                <a:cs typeface="Arial" pitchFamily="34" charset="0"/>
              </a:rPr>
              <a:t>  (Acts 17:30-31)</a:t>
            </a:r>
          </a:p>
          <a:p>
            <a:pPr marL="850900" lvl="1" indent="-450850">
              <a:lnSpc>
                <a:spcPct val="90000"/>
              </a:lnSpc>
              <a:spcBef>
                <a:spcPct val="0"/>
              </a:spcBef>
              <a:spcAft>
                <a:spcPts val="2400"/>
              </a:spcAft>
            </a:pPr>
            <a:r>
              <a:rPr lang="en-US" sz="2400" dirty="0" smtClean="0">
                <a:solidFill>
                  <a:srgbClr val="FFFF00"/>
                </a:solidFill>
                <a:cs typeface="Arial" pitchFamily="34" charset="0"/>
              </a:rPr>
              <a:t>Works</a:t>
            </a:r>
            <a:r>
              <a:rPr lang="en-US" sz="2400" dirty="0">
                <a:cs typeface="Arial" pitchFamily="34" charset="0"/>
              </a:rPr>
              <a:t>  (Mt. 16:27; Rom. 2:6; 2 Cor. </a:t>
            </a:r>
            <a:r>
              <a:rPr lang="en-US" sz="2400" dirty="0" smtClean="0">
                <a:cs typeface="Arial" pitchFamily="34" charset="0"/>
              </a:rPr>
              <a:t>5:10), </a:t>
            </a:r>
            <a:r>
              <a:rPr lang="en-US" sz="2400" dirty="0" smtClean="0">
                <a:solidFill>
                  <a:srgbClr val="FFFF00"/>
                </a:solidFill>
                <a:cs typeface="Arial" pitchFamily="34" charset="0"/>
              </a:rPr>
              <a:t>words</a:t>
            </a:r>
            <a:r>
              <a:rPr lang="en-US" sz="2400" dirty="0" smtClean="0">
                <a:cs typeface="Arial" pitchFamily="34" charset="0"/>
              </a:rPr>
              <a:t> (</a:t>
            </a:r>
            <a:r>
              <a:rPr lang="en-US" sz="2400" dirty="0">
                <a:effectLst/>
              </a:rPr>
              <a:t>Mt. </a:t>
            </a:r>
            <a:r>
              <a:rPr lang="en-US" sz="2400" dirty="0" smtClean="0">
                <a:effectLst/>
              </a:rPr>
              <a:t>12:35-37), &amp; </a:t>
            </a:r>
            <a:r>
              <a:rPr lang="en-US" sz="2400" dirty="0" smtClean="0">
                <a:solidFill>
                  <a:srgbClr val="FFFF00"/>
                </a:solidFill>
                <a:effectLst/>
              </a:rPr>
              <a:t>secrets</a:t>
            </a:r>
            <a:r>
              <a:rPr lang="en-US" sz="2400" dirty="0" smtClean="0">
                <a:effectLst/>
              </a:rPr>
              <a:t> (</a:t>
            </a:r>
            <a:r>
              <a:rPr lang="en-US" sz="2400" dirty="0">
                <a:effectLst/>
              </a:rPr>
              <a:t>Eccl. 12:14; Rom. 2:16; 1 Cor. </a:t>
            </a:r>
            <a:r>
              <a:rPr lang="en-US" sz="2400" dirty="0" smtClean="0">
                <a:effectLst/>
              </a:rPr>
              <a:t>4:5) judged</a:t>
            </a:r>
            <a:endParaRPr lang="en-US" sz="2400" dirty="0">
              <a:cs typeface="Arial" pitchFamily="34" charset="0"/>
            </a:endParaRPr>
          </a:p>
          <a:p>
            <a:pPr marL="850900" lvl="1" indent="-450850">
              <a:lnSpc>
                <a:spcPct val="90000"/>
              </a:lnSpc>
              <a:spcBef>
                <a:spcPct val="0"/>
              </a:spcBef>
              <a:spcAft>
                <a:spcPts val="2400"/>
              </a:spcAft>
            </a:pPr>
            <a:r>
              <a:rPr lang="en-US" sz="2400" dirty="0" smtClean="0">
                <a:cs typeface="Arial" pitchFamily="34" charset="0"/>
              </a:rPr>
              <a:t>By </a:t>
            </a:r>
            <a:r>
              <a:rPr lang="en-US" sz="2400" dirty="0" smtClean="0">
                <a:solidFill>
                  <a:srgbClr val="FFFF00"/>
                </a:solidFill>
                <a:cs typeface="Arial" pitchFamily="34" charset="0"/>
              </a:rPr>
              <a:t>words of Jesus  </a:t>
            </a:r>
            <a:r>
              <a:rPr lang="en-US" sz="2400" dirty="0" smtClean="0">
                <a:cs typeface="Arial" pitchFamily="34" charset="0"/>
              </a:rPr>
              <a:t>(Jn. 12:48)</a:t>
            </a:r>
          </a:p>
          <a:p>
            <a:pPr marL="450850" indent="-450850">
              <a:lnSpc>
                <a:spcPct val="90000"/>
              </a:lnSpc>
              <a:spcBef>
                <a:spcPct val="0"/>
              </a:spcBef>
              <a:spcAft>
                <a:spcPts val="2400"/>
              </a:spcAft>
            </a:pPr>
            <a:r>
              <a:rPr lang="en-US" sz="2800" dirty="0">
                <a:cs typeface="Arial" pitchFamily="34" charset="0"/>
              </a:rPr>
              <a:t>Separation </a:t>
            </a:r>
            <a:r>
              <a:rPr lang="en-US" sz="2800" b="1" dirty="0" smtClean="0">
                <a:solidFill>
                  <a:srgbClr val="FFFF00"/>
                </a:solidFill>
                <a:cs typeface="Arial" pitchFamily="34" charset="0"/>
              </a:rPr>
              <a:t>made</a:t>
            </a:r>
            <a:r>
              <a:rPr lang="en-US" sz="2800" dirty="0" smtClean="0">
                <a:cs typeface="Arial" pitchFamily="34" charset="0"/>
              </a:rPr>
              <a:t>  (Mt. </a:t>
            </a:r>
            <a:r>
              <a:rPr lang="en-US" sz="2800" dirty="0" smtClean="0">
                <a:effectLst>
                  <a:outerShdw blurRad="38100" dist="38100" dir="2700000" algn="tl">
                    <a:srgbClr val="000000">
                      <a:alpha val="43137"/>
                    </a:srgbClr>
                  </a:outerShdw>
                </a:effectLst>
                <a:cs typeface="Arial" pitchFamily="34" charset="0"/>
              </a:rPr>
              <a:t>25:31ff)</a:t>
            </a:r>
            <a:endParaRPr lang="en-US" sz="2800" dirty="0">
              <a:effectLst>
                <a:outerShdw blurRad="38100" dist="38100" dir="2700000" algn="tl">
                  <a:srgbClr val="000000">
                    <a:alpha val="43137"/>
                  </a:srgbClr>
                </a:outerShdw>
              </a:effectLst>
              <a:cs typeface="Arial" pitchFamily="34" charset="0"/>
            </a:endParaRPr>
          </a:p>
          <a:p>
            <a:pPr marL="850900" lvl="1" indent="-450850">
              <a:lnSpc>
                <a:spcPct val="90000"/>
              </a:lnSpc>
              <a:spcBef>
                <a:spcPct val="0"/>
              </a:spcBef>
              <a:spcAft>
                <a:spcPts val="2400"/>
              </a:spcAft>
            </a:pPr>
            <a:r>
              <a:rPr lang="en-US" sz="2400" dirty="0" smtClean="0">
                <a:cs typeface="Arial" pitchFamily="34" charset="0"/>
              </a:rPr>
              <a:t>Righteous </a:t>
            </a:r>
            <a:r>
              <a:rPr lang="en-US" sz="2400" dirty="0" smtClean="0">
                <a:solidFill>
                  <a:srgbClr val="FFFF00"/>
                </a:solidFill>
                <a:cs typeface="Arial" pitchFamily="34" charset="0"/>
              </a:rPr>
              <a:t>rewarded</a:t>
            </a:r>
            <a:r>
              <a:rPr lang="en-US" sz="2400" dirty="0">
                <a:cs typeface="Arial" pitchFamily="34" charset="0"/>
              </a:rPr>
              <a:t>  (Rom. 2:7, 10)</a:t>
            </a:r>
          </a:p>
          <a:p>
            <a:pPr marL="850900" lvl="1" indent="-450850">
              <a:lnSpc>
                <a:spcPct val="90000"/>
              </a:lnSpc>
              <a:spcBef>
                <a:spcPct val="0"/>
              </a:spcBef>
              <a:spcAft>
                <a:spcPts val="2400"/>
              </a:spcAft>
            </a:pPr>
            <a:r>
              <a:rPr lang="en-US" sz="2400" dirty="0" smtClean="0">
                <a:cs typeface="Arial" pitchFamily="34" charset="0"/>
              </a:rPr>
              <a:t>Wicked </a:t>
            </a:r>
            <a:r>
              <a:rPr lang="en-US" sz="2400" dirty="0" smtClean="0">
                <a:solidFill>
                  <a:srgbClr val="FFFF00"/>
                </a:solidFill>
                <a:cs typeface="Arial" pitchFamily="34" charset="0"/>
              </a:rPr>
              <a:t>punished</a:t>
            </a:r>
            <a:r>
              <a:rPr lang="en-US" sz="2400" dirty="0" smtClean="0">
                <a:cs typeface="Arial" pitchFamily="34" charset="0"/>
              </a:rPr>
              <a:t>  (Rom. 2:5-6, 8-9; 2 Th. 1:6-10)</a:t>
            </a:r>
            <a:endParaRPr lang="en-US" sz="2800" dirty="0" smtClean="0">
              <a:cs typeface="Arial" pitchFamily="34" charset="0"/>
            </a:endParaRPr>
          </a:p>
          <a:p>
            <a:pPr marL="850900" lvl="1" indent="-450850">
              <a:lnSpc>
                <a:spcPct val="90000"/>
              </a:lnSpc>
              <a:spcBef>
                <a:spcPct val="0"/>
              </a:spcBef>
              <a:spcAft>
                <a:spcPts val="2400"/>
              </a:spcAft>
            </a:pPr>
            <a:endParaRPr lang="en-US" sz="2400" dirty="0" smtClean="0">
              <a:cs typeface="Arial" pitchFamily="34" charset="0"/>
            </a:endParaRPr>
          </a:p>
          <a:p>
            <a:pPr marL="450850" indent="-450850">
              <a:lnSpc>
                <a:spcPct val="90000"/>
              </a:lnSpc>
              <a:spcBef>
                <a:spcPct val="0"/>
              </a:spcBef>
              <a:spcAft>
                <a:spcPts val="2400"/>
              </a:spcAft>
            </a:pPr>
            <a:endParaRPr lang="en-US" sz="2800" dirty="0" smtClean="0">
              <a:cs typeface="Arial" pitchFamily="34" charset="0"/>
            </a:endParaRPr>
          </a:p>
        </p:txBody>
      </p:sp>
      <p:sp>
        <p:nvSpPr>
          <p:cNvPr id="6" name="Slide Number Placeholder 5"/>
          <p:cNvSpPr>
            <a:spLocks noGrp="1"/>
          </p:cNvSpPr>
          <p:nvPr>
            <p:ph type="sldNum" sz="quarter" idx="12"/>
          </p:nvPr>
        </p:nvSpPr>
        <p:spPr/>
        <p:txBody>
          <a:bodyPr/>
          <a:lstStyle/>
          <a:p>
            <a:fld id="{4438CEFA-E934-412B-A4A2-F46D79E37BD8}" type="slidenum">
              <a:rPr lang="en-US">
                <a:solidFill>
                  <a:srgbClr val="FFFFFF"/>
                </a:solidFill>
              </a:rPr>
              <a:pPr/>
              <a:t>109</a:t>
            </a:fld>
            <a:endParaRPr lang="en-US">
              <a:solidFill>
                <a:srgbClr val="FFFFFF"/>
              </a:solidFill>
            </a:endParaRPr>
          </a:p>
        </p:txBody>
      </p:sp>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pic>
        <p:nvPicPr>
          <p:cNvPr id="7" name="Picture 4" descr="BSNRE0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5495" y="0"/>
            <a:ext cx="1388026" cy="1752599"/>
          </a:xfrm>
          <a:prstGeom prst="rect">
            <a:avLst/>
          </a:prstGeom>
          <a:noFill/>
          <a:ln w="9525">
            <a:noFill/>
            <a:miter lim="800000"/>
            <a:headEnd/>
            <a:tailEnd/>
          </a:ln>
          <a:effectLst/>
        </p:spPr>
      </p:pic>
    </p:spTree>
    <p:extLst>
      <p:ext uri="{BB962C8B-B14F-4D97-AF65-F5344CB8AC3E}">
        <p14:creationId xmlns:p14="http://schemas.microsoft.com/office/powerpoint/2010/main" val="25955676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94243">
                                            <p:txEl>
                                              <p:pRg st="0" end="0"/>
                                            </p:txEl>
                                          </p:spTgt>
                                        </p:tgtEl>
                                        <p:attrNameLst>
                                          <p:attrName>style.visibility</p:attrName>
                                        </p:attrNameLst>
                                      </p:cBhvr>
                                      <p:to>
                                        <p:strVal val="visible"/>
                                      </p:to>
                                    </p:set>
                                    <p:anim calcmode="lin" valueType="num">
                                      <p:cBhvr>
                                        <p:cTn id="7" dur="500" fill="hold"/>
                                        <p:tgtEl>
                                          <p:spTgt spid="3942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9424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9424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94243">
                                            <p:txEl>
                                              <p:pRg st="1" end="1"/>
                                            </p:txEl>
                                          </p:spTgt>
                                        </p:tgtEl>
                                        <p:attrNameLst>
                                          <p:attrName>style.visibility</p:attrName>
                                        </p:attrNameLst>
                                      </p:cBhvr>
                                      <p:to>
                                        <p:strVal val="visible"/>
                                      </p:to>
                                    </p:set>
                                    <p:anim calcmode="lin" valueType="num">
                                      <p:cBhvr>
                                        <p:cTn id="14" dur="500" fill="hold"/>
                                        <p:tgtEl>
                                          <p:spTgt spid="39424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9424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9424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94243">
                                            <p:txEl>
                                              <p:pRg st="2" end="2"/>
                                            </p:txEl>
                                          </p:spTgt>
                                        </p:tgtEl>
                                        <p:attrNameLst>
                                          <p:attrName>style.visibility</p:attrName>
                                        </p:attrNameLst>
                                      </p:cBhvr>
                                      <p:to>
                                        <p:strVal val="visible"/>
                                      </p:to>
                                    </p:set>
                                    <p:anim calcmode="lin" valueType="num">
                                      <p:cBhvr>
                                        <p:cTn id="21" dur="500" fill="hold"/>
                                        <p:tgtEl>
                                          <p:spTgt spid="39424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9424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9424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94243">
                                            <p:txEl>
                                              <p:pRg st="3" end="3"/>
                                            </p:txEl>
                                          </p:spTgt>
                                        </p:tgtEl>
                                        <p:attrNameLst>
                                          <p:attrName>style.visibility</p:attrName>
                                        </p:attrNameLst>
                                      </p:cBhvr>
                                      <p:to>
                                        <p:strVal val="visible"/>
                                      </p:to>
                                    </p:set>
                                    <p:anim calcmode="lin" valueType="num">
                                      <p:cBhvr>
                                        <p:cTn id="28" dur="500" fill="hold"/>
                                        <p:tgtEl>
                                          <p:spTgt spid="39424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9424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9424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94243">
                                            <p:txEl>
                                              <p:pRg st="4" end="4"/>
                                            </p:txEl>
                                          </p:spTgt>
                                        </p:tgtEl>
                                        <p:attrNameLst>
                                          <p:attrName>style.visibility</p:attrName>
                                        </p:attrNameLst>
                                      </p:cBhvr>
                                      <p:to>
                                        <p:strVal val="visible"/>
                                      </p:to>
                                    </p:set>
                                    <p:anim calcmode="lin" valueType="num">
                                      <p:cBhvr>
                                        <p:cTn id="35" dur="500" fill="hold"/>
                                        <p:tgtEl>
                                          <p:spTgt spid="39424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9424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9424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94243">
                                            <p:txEl>
                                              <p:pRg st="5" end="5"/>
                                            </p:txEl>
                                          </p:spTgt>
                                        </p:tgtEl>
                                        <p:attrNameLst>
                                          <p:attrName>style.visibility</p:attrName>
                                        </p:attrNameLst>
                                      </p:cBhvr>
                                      <p:to>
                                        <p:strVal val="visible"/>
                                      </p:to>
                                    </p:set>
                                    <p:anim calcmode="lin" valueType="num">
                                      <p:cBhvr>
                                        <p:cTn id="42" dur="500" fill="hold"/>
                                        <p:tgtEl>
                                          <p:spTgt spid="39424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9424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94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5334000" cy="1143000"/>
          </a:xfrm>
        </p:spPr>
        <p:txBody>
          <a:bodyPr/>
          <a:lstStyle/>
          <a:p>
            <a:pPr algn="l"/>
            <a:r>
              <a:rPr lang="en-US" dirty="0" smtClean="0"/>
              <a:t>Second Coming</a:t>
            </a:r>
            <a:endParaRPr lang="en-US" sz="3000" b="0" dirty="0"/>
          </a:p>
        </p:txBody>
      </p:sp>
      <p:sp>
        <p:nvSpPr>
          <p:cNvPr id="3" name="Content Placeholder 2"/>
          <p:cNvSpPr>
            <a:spLocks noGrp="1"/>
          </p:cNvSpPr>
          <p:nvPr>
            <p:ph idx="1"/>
          </p:nvPr>
        </p:nvSpPr>
        <p:spPr/>
        <p:txBody>
          <a:bodyPr/>
          <a:lstStyle/>
          <a:p>
            <a:pPr marL="457200" indent="-457200">
              <a:spcAft>
                <a:spcPts val="1200"/>
              </a:spcAft>
            </a:pPr>
            <a:r>
              <a:rPr lang="en-US" dirty="0" smtClean="0">
                <a:solidFill>
                  <a:srgbClr val="FFFF00"/>
                </a:solidFill>
                <a:effectLst/>
                <a:latin typeface="+mj-lt"/>
              </a:rPr>
              <a:t>Salvation</a:t>
            </a:r>
            <a:r>
              <a:rPr lang="en-US" dirty="0" smtClean="0">
                <a:effectLst/>
              </a:rPr>
              <a:t>  (1:10)</a:t>
            </a:r>
          </a:p>
        </p:txBody>
      </p:sp>
      <p:sp>
        <p:nvSpPr>
          <p:cNvPr id="5" name="Footer Placeholder 4"/>
          <p:cNvSpPr>
            <a:spLocks noGrp="1"/>
          </p:cNvSpPr>
          <p:nvPr>
            <p:ph type="ftr" sz="quarter" idx="11"/>
          </p:nvPr>
        </p:nvSpPr>
        <p:spPr>
          <a:xfrm>
            <a:off x="2971800" y="6248400"/>
            <a:ext cx="3352800" cy="457200"/>
          </a:xfrm>
        </p:spPr>
        <p:txBody>
          <a:bodyPr/>
          <a:lstStyle/>
          <a:p>
            <a:r>
              <a:rPr lang="en-US" dirty="0" smtClean="0"/>
              <a:t>Mark Copeland</a:t>
            </a:r>
            <a:endParaRPr lang="en-US" dirty="0"/>
          </a:p>
        </p:txBody>
      </p:sp>
      <p:sp>
        <p:nvSpPr>
          <p:cNvPr id="4" name="Slide Number Placeholder 3"/>
          <p:cNvSpPr>
            <a:spLocks noGrp="1"/>
          </p:cNvSpPr>
          <p:nvPr>
            <p:ph type="sldNum" sz="quarter" idx="12"/>
          </p:nvPr>
        </p:nvSpPr>
        <p:spPr/>
        <p:txBody>
          <a:bodyPr/>
          <a:lstStyle/>
          <a:p>
            <a:fld id="{8BE7D48B-A35F-447E-B9EC-A81BCD68C5CA}" type="slidenum">
              <a:rPr lang="en-US" smtClean="0"/>
              <a:pPr/>
              <a:t>11</a:t>
            </a:fld>
            <a:endParaRPr lang="en-US" dirty="0"/>
          </a:p>
        </p:txBody>
      </p:sp>
      <p:pic>
        <p:nvPicPr>
          <p:cNvPr id="6" name="Picture 4" descr="BSNRE0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4190" y="0"/>
            <a:ext cx="2278380" cy="2876809"/>
          </a:xfrm>
          <a:prstGeom prst="rect">
            <a:avLst/>
          </a:prstGeom>
          <a:noFill/>
          <a:ln w="9525">
            <a:noFill/>
            <a:miter lim="800000"/>
            <a:headEnd/>
            <a:tailEnd/>
          </a:ln>
          <a:effectLst/>
        </p:spPr>
      </p:pic>
    </p:spTree>
    <p:extLst>
      <p:ext uri="{BB962C8B-B14F-4D97-AF65-F5344CB8AC3E}">
        <p14:creationId xmlns:p14="http://schemas.microsoft.com/office/powerpoint/2010/main" val="8309925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xfrm>
            <a:off x="685800" y="457200"/>
            <a:ext cx="7772400" cy="914400"/>
          </a:xfrm>
        </p:spPr>
        <p:txBody>
          <a:bodyPr/>
          <a:lstStyle/>
          <a:p>
            <a:r>
              <a:rPr lang="en-US" dirty="0"/>
              <a:t>Final Events</a:t>
            </a:r>
          </a:p>
        </p:txBody>
      </p:sp>
      <p:sp>
        <p:nvSpPr>
          <p:cNvPr id="394243" name="Rectangle 3"/>
          <p:cNvSpPr>
            <a:spLocks noGrp="1" noChangeArrowheads="1"/>
          </p:cNvSpPr>
          <p:nvPr>
            <p:ph idx="1"/>
          </p:nvPr>
        </p:nvSpPr>
        <p:spPr>
          <a:xfrm>
            <a:off x="685800" y="1828800"/>
            <a:ext cx="7772400" cy="4267200"/>
          </a:xfrm>
        </p:spPr>
        <p:txBody>
          <a:bodyPr/>
          <a:lstStyle/>
          <a:p>
            <a:pPr marL="450850" indent="-450850">
              <a:spcBef>
                <a:spcPct val="0"/>
              </a:spcBef>
              <a:spcAft>
                <a:spcPts val="2400"/>
              </a:spcAft>
            </a:pPr>
            <a:r>
              <a:rPr lang="en-US" sz="2800" dirty="0">
                <a:cs typeface="Arial" pitchFamily="34" charset="0"/>
              </a:rPr>
              <a:t>Kingdom </a:t>
            </a:r>
            <a:r>
              <a:rPr lang="en-US" sz="2800" b="1" dirty="0">
                <a:solidFill>
                  <a:srgbClr val="FFFF00"/>
                </a:solidFill>
                <a:cs typeface="Arial" pitchFamily="34" charset="0"/>
              </a:rPr>
              <a:t>delivered up  </a:t>
            </a:r>
            <a:r>
              <a:rPr lang="en-US" sz="2800" dirty="0">
                <a:cs typeface="Arial" pitchFamily="34" charset="0"/>
              </a:rPr>
              <a:t>(1 Cor. 15:24-28)</a:t>
            </a:r>
          </a:p>
          <a:p>
            <a:pPr marL="450850" indent="-450850">
              <a:spcBef>
                <a:spcPct val="0"/>
              </a:spcBef>
              <a:spcAft>
                <a:spcPts val="2400"/>
              </a:spcAft>
            </a:pPr>
            <a:r>
              <a:rPr lang="en-US" sz="2800" dirty="0" smtClean="0">
                <a:cs typeface="Arial" pitchFamily="34" charset="0"/>
              </a:rPr>
              <a:t>World </a:t>
            </a:r>
            <a:r>
              <a:rPr lang="en-US" sz="2800" b="1" dirty="0">
                <a:solidFill>
                  <a:srgbClr val="FFFF00"/>
                </a:solidFill>
                <a:cs typeface="Arial" pitchFamily="34" charset="0"/>
              </a:rPr>
              <a:t>burned up  </a:t>
            </a:r>
            <a:r>
              <a:rPr lang="en-US" sz="2800" dirty="0">
                <a:cs typeface="Arial" pitchFamily="34" charset="0"/>
              </a:rPr>
              <a:t>(2 Pet. 3:7-12)</a:t>
            </a:r>
          </a:p>
          <a:p>
            <a:pPr marL="450850" indent="-450850">
              <a:spcBef>
                <a:spcPct val="0"/>
              </a:spcBef>
              <a:spcAft>
                <a:spcPts val="2400"/>
              </a:spcAft>
            </a:pPr>
            <a:r>
              <a:rPr lang="en-US" sz="2800" dirty="0">
                <a:cs typeface="Arial" pitchFamily="34" charset="0"/>
              </a:rPr>
              <a:t>Creation </a:t>
            </a:r>
            <a:r>
              <a:rPr lang="en-US" sz="2800" b="1" dirty="0">
                <a:solidFill>
                  <a:srgbClr val="FFFF00"/>
                </a:solidFill>
                <a:cs typeface="Arial" pitchFamily="34" charset="0"/>
              </a:rPr>
              <a:t>delivered</a:t>
            </a:r>
            <a:r>
              <a:rPr lang="en-US" sz="2800" dirty="0">
                <a:cs typeface="Arial" pitchFamily="34" charset="0"/>
              </a:rPr>
              <a:t> from bondage  (Rom. 8:19-22</a:t>
            </a:r>
            <a:r>
              <a:rPr lang="en-US" sz="2800" dirty="0" smtClean="0">
                <a:cs typeface="Arial" pitchFamily="34" charset="0"/>
              </a:rPr>
              <a:t>)</a:t>
            </a:r>
          </a:p>
          <a:p>
            <a:pPr marL="450850" indent="-450850">
              <a:spcBef>
                <a:spcPct val="0"/>
              </a:spcBef>
              <a:spcAft>
                <a:spcPts val="2400"/>
              </a:spcAft>
            </a:pPr>
            <a:r>
              <a:rPr lang="en-US" sz="2800" dirty="0" smtClean="0">
                <a:cs typeface="Arial" pitchFamily="34" charset="0"/>
              </a:rPr>
              <a:t>New heavens &amp; new earth </a:t>
            </a:r>
            <a:r>
              <a:rPr lang="en-US" sz="2800" b="1" dirty="0" smtClean="0">
                <a:solidFill>
                  <a:srgbClr val="FFFF00"/>
                </a:solidFill>
                <a:cs typeface="Arial" pitchFamily="34" charset="0"/>
              </a:rPr>
              <a:t>enjoyed</a:t>
            </a:r>
            <a:r>
              <a:rPr lang="en-US" sz="2800" dirty="0" smtClean="0">
                <a:cs typeface="Arial" pitchFamily="34" charset="0"/>
              </a:rPr>
              <a:t>  (2 Pet. 3:12-13)</a:t>
            </a:r>
          </a:p>
          <a:p>
            <a:pPr marL="450850" indent="-450850">
              <a:spcBef>
                <a:spcPct val="0"/>
              </a:spcBef>
              <a:spcAft>
                <a:spcPts val="2400"/>
              </a:spcAft>
            </a:pPr>
            <a:endParaRPr lang="en-US" sz="2800" dirty="0">
              <a:cs typeface="Arial" pitchFamily="34" charset="0"/>
            </a:endParaRPr>
          </a:p>
          <a:p>
            <a:pPr marL="450850" indent="-450850">
              <a:spcBef>
                <a:spcPct val="0"/>
              </a:spcBef>
              <a:spcAft>
                <a:spcPts val="2400"/>
              </a:spcAft>
            </a:pPr>
            <a:endParaRPr lang="en-US" sz="2800" dirty="0">
              <a:cs typeface="Arial" pitchFamily="34" charset="0"/>
            </a:endParaRPr>
          </a:p>
          <a:p>
            <a:pPr marL="450850" indent="-450850">
              <a:lnSpc>
                <a:spcPct val="90000"/>
              </a:lnSpc>
              <a:spcBef>
                <a:spcPct val="0"/>
              </a:spcBef>
              <a:spcAft>
                <a:spcPts val="2400"/>
              </a:spcAft>
            </a:pPr>
            <a:endParaRPr lang="en-US" sz="2800" dirty="0">
              <a:cs typeface="Arial" pitchFamily="34" charset="0"/>
            </a:endParaRPr>
          </a:p>
          <a:p>
            <a:pPr marL="450850" indent="-450850">
              <a:lnSpc>
                <a:spcPct val="90000"/>
              </a:lnSpc>
              <a:spcBef>
                <a:spcPct val="0"/>
              </a:spcBef>
              <a:spcAft>
                <a:spcPts val="2400"/>
              </a:spcAft>
            </a:pPr>
            <a:endParaRPr lang="en-US" sz="2800" dirty="0" smtClean="0">
              <a:cs typeface="Arial" pitchFamily="34" charset="0"/>
            </a:endParaRPr>
          </a:p>
          <a:p>
            <a:pPr marL="450850" indent="-450850">
              <a:lnSpc>
                <a:spcPct val="90000"/>
              </a:lnSpc>
              <a:spcBef>
                <a:spcPct val="0"/>
              </a:spcBef>
              <a:spcAft>
                <a:spcPts val="2400"/>
              </a:spcAft>
            </a:pPr>
            <a:endParaRPr lang="en-US" dirty="0" smtClean="0">
              <a:cs typeface="Arial" pitchFamily="34" charset="0"/>
            </a:endParaRPr>
          </a:p>
          <a:p>
            <a:pPr marL="850900" lvl="1" indent="-450850">
              <a:lnSpc>
                <a:spcPct val="90000"/>
              </a:lnSpc>
              <a:spcBef>
                <a:spcPct val="0"/>
              </a:spcBef>
              <a:spcAft>
                <a:spcPts val="2400"/>
              </a:spcAft>
            </a:pPr>
            <a:endParaRPr lang="en-US" sz="2400" dirty="0" smtClean="0">
              <a:cs typeface="Arial" pitchFamily="34" charset="0"/>
            </a:endParaRPr>
          </a:p>
          <a:p>
            <a:pPr marL="450850" indent="-450850">
              <a:lnSpc>
                <a:spcPct val="90000"/>
              </a:lnSpc>
              <a:spcBef>
                <a:spcPct val="0"/>
              </a:spcBef>
              <a:spcAft>
                <a:spcPts val="2400"/>
              </a:spcAft>
            </a:pPr>
            <a:endParaRPr lang="en-US" sz="2800" dirty="0" smtClean="0">
              <a:cs typeface="Arial" pitchFamily="34" charset="0"/>
            </a:endParaRPr>
          </a:p>
        </p:txBody>
      </p:sp>
      <p:sp>
        <p:nvSpPr>
          <p:cNvPr id="6" name="Slide Number Placeholder 5"/>
          <p:cNvSpPr>
            <a:spLocks noGrp="1"/>
          </p:cNvSpPr>
          <p:nvPr>
            <p:ph type="sldNum" sz="quarter" idx="12"/>
          </p:nvPr>
        </p:nvSpPr>
        <p:spPr/>
        <p:txBody>
          <a:bodyPr/>
          <a:lstStyle/>
          <a:p>
            <a:fld id="{4438CEFA-E934-412B-A4A2-F46D79E37BD8}" type="slidenum">
              <a:rPr lang="en-US">
                <a:solidFill>
                  <a:srgbClr val="FFFFFF"/>
                </a:solidFill>
              </a:rPr>
              <a:pPr/>
              <a:t>110</a:t>
            </a:fld>
            <a:endParaRPr lang="en-US">
              <a:solidFill>
                <a:srgbClr val="FFFFFF"/>
              </a:solidFill>
            </a:endParaRPr>
          </a:p>
        </p:txBody>
      </p:sp>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pic>
        <p:nvPicPr>
          <p:cNvPr id="7" name="Picture 4" descr="BSNRE0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5495" y="0"/>
            <a:ext cx="1388026" cy="1752599"/>
          </a:xfrm>
          <a:prstGeom prst="rect">
            <a:avLst/>
          </a:prstGeom>
          <a:noFill/>
          <a:ln w="9525">
            <a:noFill/>
            <a:miter lim="800000"/>
            <a:headEnd/>
            <a:tailEnd/>
          </a:ln>
          <a:effectLst/>
        </p:spPr>
      </p:pic>
    </p:spTree>
    <p:extLst>
      <p:ext uri="{BB962C8B-B14F-4D97-AF65-F5344CB8AC3E}">
        <p14:creationId xmlns:p14="http://schemas.microsoft.com/office/powerpoint/2010/main" val="32977397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94243">
                                            <p:txEl>
                                              <p:pRg st="0" end="0"/>
                                            </p:txEl>
                                          </p:spTgt>
                                        </p:tgtEl>
                                        <p:attrNameLst>
                                          <p:attrName>style.visibility</p:attrName>
                                        </p:attrNameLst>
                                      </p:cBhvr>
                                      <p:to>
                                        <p:strVal val="visible"/>
                                      </p:to>
                                    </p:set>
                                    <p:anim calcmode="lin" valueType="num">
                                      <p:cBhvr>
                                        <p:cTn id="7" dur="500" fill="hold"/>
                                        <p:tgtEl>
                                          <p:spTgt spid="3942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9424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9424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94243">
                                            <p:txEl>
                                              <p:pRg st="1" end="1"/>
                                            </p:txEl>
                                          </p:spTgt>
                                        </p:tgtEl>
                                        <p:attrNameLst>
                                          <p:attrName>style.visibility</p:attrName>
                                        </p:attrNameLst>
                                      </p:cBhvr>
                                      <p:to>
                                        <p:strVal val="visible"/>
                                      </p:to>
                                    </p:set>
                                    <p:anim calcmode="lin" valueType="num">
                                      <p:cBhvr>
                                        <p:cTn id="14" dur="500" fill="hold"/>
                                        <p:tgtEl>
                                          <p:spTgt spid="39424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9424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9424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94243">
                                            <p:txEl>
                                              <p:pRg st="2" end="2"/>
                                            </p:txEl>
                                          </p:spTgt>
                                        </p:tgtEl>
                                        <p:attrNameLst>
                                          <p:attrName>style.visibility</p:attrName>
                                        </p:attrNameLst>
                                      </p:cBhvr>
                                      <p:to>
                                        <p:strVal val="visible"/>
                                      </p:to>
                                    </p:set>
                                    <p:anim calcmode="lin" valueType="num">
                                      <p:cBhvr>
                                        <p:cTn id="21" dur="500" fill="hold"/>
                                        <p:tgtEl>
                                          <p:spTgt spid="39424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9424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9424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94243">
                                            <p:txEl>
                                              <p:pRg st="3" end="3"/>
                                            </p:txEl>
                                          </p:spTgt>
                                        </p:tgtEl>
                                        <p:attrNameLst>
                                          <p:attrName>style.visibility</p:attrName>
                                        </p:attrNameLst>
                                      </p:cBhvr>
                                      <p:to>
                                        <p:strVal val="visible"/>
                                      </p:to>
                                    </p:set>
                                    <p:anim calcmode="lin" valueType="num">
                                      <p:cBhvr>
                                        <p:cTn id="28" dur="500" fill="hold"/>
                                        <p:tgtEl>
                                          <p:spTgt spid="39424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9424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94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3" grpId="0" build="p"/>
    </p:bldLst>
  </p:timing>
</p:sld>
</file>

<file path=ppt/slides/slide1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5" name="Title 4"/>
          <p:cNvSpPr>
            <a:spLocks noGrp="1"/>
          </p:cNvSpPr>
          <p:nvPr>
            <p:ph type="ctrTitle" sz="quarter"/>
          </p:nvPr>
        </p:nvSpPr>
        <p:spPr/>
        <p:txBody>
          <a:bodyPr/>
          <a:lstStyle/>
          <a:p>
            <a:r>
              <a:rPr lang="en-US" sz="6000" dirty="0">
                <a:solidFill>
                  <a:srgbClr val="FFFF00"/>
                </a:solidFill>
              </a:rPr>
              <a:t>The Rapture</a:t>
            </a:r>
          </a:p>
        </p:txBody>
      </p:sp>
      <p:sp>
        <p:nvSpPr>
          <p:cNvPr id="6" name="Subtitle 5"/>
          <p:cNvSpPr>
            <a:spLocks noGrp="1"/>
          </p:cNvSpPr>
          <p:nvPr>
            <p:ph type="subTitle" sz="quarter" idx="1"/>
          </p:nvPr>
        </p:nvSpPr>
        <p:spPr/>
        <p:txBody>
          <a:bodyPr/>
          <a:lstStyle/>
          <a:p>
            <a:endParaRPr lang="en-US"/>
          </a:p>
        </p:txBody>
      </p:sp>
      <p:sp>
        <p:nvSpPr>
          <p:cNvPr id="4" name="Slide Number Placeholder 3"/>
          <p:cNvSpPr>
            <a:spLocks noGrp="1"/>
          </p:cNvSpPr>
          <p:nvPr>
            <p:ph type="sldNum" sz="quarter" idx="12"/>
          </p:nvPr>
        </p:nvSpPr>
        <p:spPr>
          <a:xfrm>
            <a:off x="6553200" y="6243638"/>
            <a:ext cx="2133600" cy="457200"/>
          </a:xfrm>
          <a:prstGeom prst="rect">
            <a:avLst/>
          </a:prstGeom>
        </p:spPr>
        <p:txBody>
          <a:bodyPr/>
          <a:lstStyle/>
          <a:p>
            <a:fld id="{75FE2624-74A3-43C7-8E93-3A21179AE211}" type="slidenum">
              <a:rPr lang="en-US">
                <a:solidFill>
                  <a:srgbClr val="FFFFFF"/>
                </a:solidFill>
              </a:rPr>
              <a:pPr/>
              <a:t>111</a:t>
            </a:fld>
            <a:endParaRPr lang="en-US">
              <a:solidFill>
                <a:srgbClr val="FFFFFF"/>
              </a:solidFill>
            </a:endParaRPr>
          </a:p>
        </p:txBody>
      </p:sp>
    </p:spTree>
    <p:extLst>
      <p:ext uri="{BB962C8B-B14F-4D97-AF65-F5344CB8AC3E}">
        <p14:creationId xmlns:p14="http://schemas.microsoft.com/office/powerpoint/2010/main" val="32266517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p:txBody>
          <a:bodyPr/>
          <a:lstStyle/>
          <a:p>
            <a:pPr>
              <a:defRPr/>
            </a:pPr>
            <a:fld id="{CDD43FE0-2638-42F3-A41F-B400A2D56EBB}" type="slidenum">
              <a:rPr lang="en-US"/>
              <a:pPr>
                <a:defRPr/>
              </a:pPr>
              <a:t>112</a:t>
            </a:fld>
            <a:endParaRPr lang="en-US"/>
          </a:p>
        </p:txBody>
      </p:sp>
      <p:sp>
        <p:nvSpPr>
          <p:cNvPr id="487426" name="Rectangle 2"/>
          <p:cNvSpPr>
            <a:spLocks noChangeArrowheads="1"/>
          </p:cNvSpPr>
          <p:nvPr/>
        </p:nvSpPr>
        <p:spPr bwMode="auto">
          <a:xfrm>
            <a:off x="762000" y="381000"/>
            <a:ext cx="7772400" cy="914400"/>
          </a:xfrm>
          <a:prstGeom prst="rect">
            <a:avLst/>
          </a:prstGeom>
          <a:noFill/>
          <a:ln w="9525">
            <a:noFill/>
            <a:miter lim="800000"/>
            <a:headEnd/>
            <a:tailEnd/>
          </a:ln>
          <a:effectLst/>
        </p:spPr>
        <p:txBody>
          <a:bodyPr anchor="ctr"/>
          <a:lstStyle/>
          <a:p>
            <a:pPr algn="ctr" fontAlgn="base">
              <a:spcBef>
                <a:spcPct val="0"/>
              </a:spcBef>
              <a:spcAft>
                <a:spcPct val="0"/>
              </a:spcAft>
              <a:defRPr/>
            </a:pPr>
            <a:r>
              <a:rPr lang="en-US" sz="5000" dirty="0" err="1">
                <a:solidFill>
                  <a:srgbClr val="FFFFFF"/>
                </a:solidFill>
                <a:latin typeface="Arial Black" pitchFamily="34" charset="0"/>
                <a:cs typeface="Arial" charset="0"/>
              </a:rPr>
              <a:t>Premillennialism</a:t>
            </a:r>
            <a:endParaRPr lang="en-US" sz="5000" dirty="0">
              <a:solidFill>
                <a:srgbClr val="FFFFFF"/>
              </a:solidFill>
              <a:latin typeface="Arial Black" pitchFamily="34" charset="0"/>
              <a:cs typeface="Arial" charset="0"/>
            </a:endParaRPr>
          </a:p>
        </p:txBody>
      </p:sp>
      <p:sp>
        <p:nvSpPr>
          <p:cNvPr id="487427" name="Line 3"/>
          <p:cNvSpPr>
            <a:spLocks noChangeShapeType="1"/>
          </p:cNvSpPr>
          <p:nvPr/>
        </p:nvSpPr>
        <p:spPr bwMode="auto">
          <a:xfrm flipV="1">
            <a:off x="381000" y="4038600"/>
            <a:ext cx="2057400" cy="0"/>
          </a:xfrm>
          <a:prstGeom prst="line">
            <a:avLst/>
          </a:prstGeom>
          <a:noFill/>
          <a:ln w="38100">
            <a:solidFill>
              <a:schemeClr val="tx1"/>
            </a:solidFill>
            <a:round/>
            <a:headEnd/>
            <a:tailEnd/>
          </a:ln>
          <a:effectLst/>
        </p:spPr>
        <p:txBody>
          <a:bodyPr wrap="none" anchor="ctr"/>
          <a:lstStyle/>
          <a:p>
            <a:pPr eaLnBrk="0" fontAlgn="base" hangingPunct="0">
              <a:spcBef>
                <a:spcPct val="0"/>
              </a:spcBef>
              <a:spcAft>
                <a:spcPct val="0"/>
              </a:spcAft>
              <a:defRPr/>
            </a:pPr>
            <a:endParaRPr lang="en-US">
              <a:solidFill>
                <a:srgbClr val="FFFFFF"/>
              </a:solidFill>
              <a:cs typeface="Arial" charset="0"/>
            </a:endParaRPr>
          </a:p>
        </p:txBody>
      </p:sp>
      <p:sp>
        <p:nvSpPr>
          <p:cNvPr id="487428" name="Text Box 4"/>
          <p:cNvSpPr txBox="1">
            <a:spLocks noChangeArrowheads="1"/>
          </p:cNvSpPr>
          <p:nvPr/>
        </p:nvSpPr>
        <p:spPr bwMode="auto">
          <a:xfrm>
            <a:off x="2362200" y="2438400"/>
            <a:ext cx="533400" cy="457200"/>
          </a:xfrm>
          <a:prstGeom prst="rect">
            <a:avLst/>
          </a:prstGeom>
          <a:noFill/>
          <a:ln w="9525">
            <a:noFill/>
            <a:miter lim="800000"/>
            <a:headEnd/>
            <a:tailEnd/>
          </a:ln>
          <a:effectLst/>
        </p:spPr>
        <p:txBody>
          <a:bodyPr>
            <a:spAutoFit/>
          </a:bodyPr>
          <a:lstStyle/>
          <a:p>
            <a:pPr algn="ctr" eaLnBrk="0" fontAlgn="base" hangingPunct="0">
              <a:spcBef>
                <a:spcPct val="0"/>
              </a:spcBef>
              <a:spcAft>
                <a:spcPct val="0"/>
              </a:spcAft>
              <a:defRPr/>
            </a:pPr>
            <a:r>
              <a:rPr lang="en-US" sz="2400" dirty="0">
                <a:solidFill>
                  <a:srgbClr val="FFFF00"/>
                </a:solidFill>
                <a:latin typeface="Arial Black" pitchFamily="34" charset="0"/>
                <a:cs typeface="Arial" charset="0"/>
              </a:rPr>
              <a:t>A</a:t>
            </a:r>
          </a:p>
        </p:txBody>
      </p:sp>
      <p:sp>
        <p:nvSpPr>
          <p:cNvPr id="487429" name="Text Box 5"/>
          <p:cNvSpPr txBox="1">
            <a:spLocks noChangeArrowheads="1"/>
          </p:cNvSpPr>
          <p:nvPr/>
        </p:nvSpPr>
        <p:spPr bwMode="auto">
          <a:xfrm>
            <a:off x="2674938" y="3760788"/>
            <a:ext cx="2114550" cy="822325"/>
          </a:xfrm>
          <a:prstGeom prst="rect">
            <a:avLst/>
          </a:prstGeom>
          <a:noFill/>
          <a:ln w="9525">
            <a:noFill/>
            <a:miter lim="800000"/>
            <a:headEnd/>
            <a:tailEnd/>
          </a:ln>
          <a:effectLst/>
        </p:spPr>
        <p:txBody>
          <a:bodyPr wrap="none">
            <a:spAutoFit/>
          </a:bodyPr>
          <a:lstStyle/>
          <a:p>
            <a:pPr algn="ctr" eaLnBrk="0" fontAlgn="base" hangingPunct="0">
              <a:spcBef>
                <a:spcPct val="0"/>
              </a:spcBef>
              <a:spcAft>
                <a:spcPct val="0"/>
              </a:spcAft>
              <a:defRPr/>
            </a:pPr>
            <a:r>
              <a:rPr lang="en-US" sz="2400">
                <a:solidFill>
                  <a:srgbClr val="FFFFFF"/>
                </a:solidFill>
                <a:cs typeface="Arial" charset="0"/>
              </a:rPr>
              <a:t>(</a:t>
            </a:r>
            <a:r>
              <a:rPr lang="en-US" sz="2400" b="1">
                <a:solidFill>
                  <a:srgbClr val="FFFF00"/>
                </a:solidFill>
                <a:cs typeface="Arial" charset="0"/>
              </a:rPr>
              <a:t>Church Age</a:t>
            </a:r>
            <a:r>
              <a:rPr lang="en-US" sz="2400">
                <a:solidFill>
                  <a:srgbClr val="FFFFFF"/>
                </a:solidFill>
                <a:cs typeface="Arial" charset="0"/>
              </a:rPr>
              <a:t>)</a:t>
            </a:r>
            <a:r>
              <a:rPr lang="en-US" sz="2000">
                <a:solidFill>
                  <a:srgbClr val="FFFFFF"/>
                </a:solidFill>
                <a:latin typeface="Times New Roman" pitchFamily="18" charset="0"/>
                <a:cs typeface="Arial" charset="0"/>
              </a:rPr>
              <a:t/>
            </a:r>
            <a:br>
              <a:rPr lang="en-US" sz="2000">
                <a:solidFill>
                  <a:srgbClr val="FFFFFF"/>
                </a:solidFill>
                <a:latin typeface="Times New Roman" pitchFamily="18" charset="0"/>
                <a:cs typeface="Arial" charset="0"/>
              </a:rPr>
            </a:br>
            <a:endParaRPr lang="en-US" sz="2400">
              <a:solidFill>
                <a:srgbClr val="FFFFFF"/>
              </a:solidFill>
              <a:latin typeface="Times New Roman" pitchFamily="18" charset="0"/>
              <a:cs typeface="Arial" charset="0"/>
            </a:endParaRPr>
          </a:p>
        </p:txBody>
      </p:sp>
      <p:sp>
        <p:nvSpPr>
          <p:cNvPr id="487430" name="Text Box 6"/>
          <p:cNvSpPr txBox="1">
            <a:spLocks noChangeArrowheads="1"/>
          </p:cNvSpPr>
          <p:nvPr/>
        </p:nvSpPr>
        <p:spPr bwMode="auto">
          <a:xfrm rot="-4074795">
            <a:off x="4510087" y="2592388"/>
            <a:ext cx="1362075" cy="457200"/>
          </a:xfrm>
          <a:prstGeom prst="rect">
            <a:avLst/>
          </a:prstGeom>
          <a:noFill/>
          <a:ln w="9525">
            <a:noFill/>
            <a:miter lim="800000"/>
            <a:headEnd/>
            <a:tailEnd/>
          </a:ln>
          <a:effectLst/>
        </p:spPr>
        <p:txBody>
          <a:bodyPr>
            <a:spAutoFit/>
          </a:bodyPr>
          <a:lstStyle/>
          <a:p>
            <a:pPr algn="ctr" eaLnBrk="0" fontAlgn="base" hangingPunct="0">
              <a:spcBef>
                <a:spcPct val="0"/>
              </a:spcBef>
              <a:spcAft>
                <a:spcPct val="0"/>
              </a:spcAft>
              <a:defRPr/>
            </a:pPr>
            <a:r>
              <a:rPr lang="en-US" sz="2400" b="1" dirty="0">
                <a:solidFill>
                  <a:srgbClr val="FFFF00"/>
                </a:solidFill>
                <a:cs typeface="Arial" charset="0"/>
              </a:rPr>
              <a:t>Rapture</a:t>
            </a:r>
            <a:endParaRPr lang="en-US" sz="2400" dirty="0">
              <a:solidFill>
                <a:srgbClr val="FFFF00"/>
              </a:solidFill>
              <a:cs typeface="Arial" charset="0"/>
            </a:endParaRPr>
          </a:p>
        </p:txBody>
      </p:sp>
      <p:sp>
        <p:nvSpPr>
          <p:cNvPr id="487431" name="Text Box 7"/>
          <p:cNvSpPr txBox="1">
            <a:spLocks noChangeArrowheads="1"/>
          </p:cNvSpPr>
          <p:nvPr/>
        </p:nvSpPr>
        <p:spPr bwMode="auto">
          <a:xfrm rot="4094571">
            <a:off x="7519194" y="2537619"/>
            <a:ext cx="1725612" cy="457200"/>
          </a:xfrm>
          <a:prstGeom prst="rect">
            <a:avLst/>
          </a:prstGeom>
          <a:noFill/>
          <a:ln w="9525">
            <a:noFill/>
            <a:miter lim="800000"/>
            <a:headEnd/>
            <a:tailEnd/>
          </a:ln>
          <a:effectLst/>
        </p:spPr>
        <p:txBody>
          <a:bodyPr wrap="none">
            <a:spAutoFit/>
          </a:bodyPr>
          <a:lstStyle/>
          <a:p>
            <a:pPr algn="ctr" eaLnBrk="0" fontAlgn="base" hangingPunct="0">
              <a:spcBef>
                <a:spcPct val="0"/>
              </a:spcBef>
              <a:spcAft>
                <a:spcPct val="0"/>
              </a:spcAft>
              <a:defRPr/>
            </a:pPr>
            <a:r>
              <a:rPr lang="en-US" sz="2400" b="1" dirty="0">
                <a:solidFill>
                  <a:srgbClr val="FFFF00"/>
                </a:solidFill>
                <a:cs typeface="Arial" charset="0"/>
              </a:rPr>
              <a:t>Revelation</a:t>
            </a:r>
            <a:endParaRPr lang="en-US" sz="2400" dirty="0">
              <a:solidFill>
                <a:srgbClr val="FFFF00"/>
              </a:solidFill>
              <a:cs typeface="Arial" charset="0"/>
            </a:endParaRPr>
          </a:p>
        </p:txBody>
      </p:sp>
      <p:sp>
        <p:nvSpPr>
          <p:cNvPr id="487432" name="Text Box 8"/>
          <p:cNvSpPr txBox="1">
            <a:spLocks noChangeArrowheads="1"/>
          </p:cNvSpPr>
          <p:nvPr/>
        </p:nvSpPr>
        <p:spPr bwMode="auto">
          <a:xfrm>
            <a:off x="5778500" y="1444625"/>
            <a:ext cx="2074863" cy="396875"/>
          </a:xfrm>
          <a:prstGeom prst="rect">
            <a:avLst/>
          </a:prstGeom>
          <a:noFill/>
          <a:ln w="9525">
            <a:noFill/>
            <a:miter lim="800000"/>
            <a:headEnd/>
            <a:tailEnd/>
          </a:ln>
          <a:effectLst/>
        </p:spPr>
        <p:txBody>
          <a:bodyPr wrap="none">
            <a:spAutoFit/>
          </a:bodyPr>
          <a:lstStyle/>
          <a:p>
            <a:pPr algn="ctr" eaLnBrk="0" fontAlgn="base" hangingPunct="0">
              <a:spcBef>
                <a:spcPct val="0"/>
              </a:spcBef>
              <a:spcAft>
                <a:spcPct val="0"/>
              </a:spcAft>
              <a:defRPr/>
            </a:pPr>
            <a:r>
              <a:rPr lang="en-US" sz="2000" dirty="0">
                <a:solidFill>
                  <a:srgbClr val="FFFFFF"/>
                </a:solidFill>
                <a:cs typeface="Arial" charset="0"/>
              </a:rPr>
              <a:t>Marriage Supper</a:t>
            </a:r>
            <a:endParaRPr lang="en-US" sz="2400" dirty="0">
              <a:solidFill>
                <a:srgbClr val="FFFFFF"/>
              </a:solidFill>
              <a:cs typeface="Arial" charset="0"/>
            </a:endParaRPr>
          </a:p>
        </p:txBody>
      </p:sp>
      <p:sp>
        <p:nvSpPr>
          <p:cNvPr id="487433" name="Text Box 9"/>
          <p:cNvSpPr txBox="1">
            <a:spLocks noChangeArrowheads="1"/>
          </p:cNvSpPr>
          <p:nvPr/>
        </p:nvSpPr>
        <p:spPr bwMode="auto">
          <a:xfrm>
            <a:off x="5759450" y="3200400"/>
            <a:ext cx="1755775" cy="762000"/>
          </a:xfrm>
          <a:prstGeom prst="rect">
            <a:avLst/>
          </a:prstGeom>
          <a:noFill/>
          <a:ln w="9525">
            <a:noFill/>
            <a:miter lim="800000"/>
            <a:headEnd/>
            <a:tailEnd/>
          </a:ln>
          <a:effectLst/>
        </p:spPr>
        <p:txBody>
          <a:bodyPr wrap="none">
            <a:spAutoFit/>
          </a:bodyPr>
          <a:lstStyle/>
          <a:p>
            <a:pPr algn="ctr" eaLnBrk="0" fontAlgn="base" hangingPunct="0">
              <a:spcBef>
                <a:spcPct val="0"/>
              </a:spcBef>
              <a:spcAft>
                <a:spcPct val="0"/>
              </a:spcAft>
              <a:defRPr/>
            </a:pPr>
            <a:r>
              <a:rPr lang="en-US" sz="2400" b="1" dirty="0">
                <a:solidFill>
                  <a:srgbClr val="FFFF00"/>
                </a:solidFill>
                <a:cs typeface="Arial" charset="0"/>
              </a:rPr>
              <a:t>Tribulation</a:t>
            </a:r>
            <a:r>
              <a:rPr lang="en-US" sz="2000" dirty="0">
                <a:solidFill>
                  <a:srgbClr val="FFFFFF"/>
                </a:solidFill>
                <a:latin typeface="Times New Roman" pitchFamily="18" charset="0"/>
                <a:cs typeface="Arial" charset="0"/>
              </a:rPr>
              <a:t/>
            </a:r>
            <a:br>
              <a:rPr lang="en-US" sz="2000" dirty="0">
                <a:solidFill>
                  <a:srgbClr val="FFFFFF"/>
                </a:solidFill>
                <a:latin typeface="Times New Roman" pitchFamily="18" charset="0"/>
                <a:cs typeface="Arial" charset="0"/>
              </a:rPr>
            </a:br>
            <a:r>
              <a:rPr lang="en-US" sz="2000" dirty="0">
                <a:solidFill>
                  <a:srgbClr val="FFFFFF"/>
                </a:solidFill>
                <a:latin typeface="Times New Roman" pitchFamily="18" charset="0"/>
                <a:cs typeface="Arial" charset="0"/>
              </a:rPr>
              <a:t>(7 years)</a:t>
            </a:r>
            <a:endParaRPr lang="en-US" sz="2400" dirty="0">
              <a:solidFill>
                <a:srgbClr val="FFFFFF"/>
              </a:solidFill>
              <a:latin typeface="Times New Roman" pitchFamily="18" charset="0"/>
              <a:cs typeface="Arial" charset="0"/>
            </a:endParaRPr>
          </a:p>
        </p:txBody>
      </p:sp>
      <p:sp>
        <p:nvSpPr>
          <p:cNvPr id="487434" name="Text Box 10"/>
          <p:cNvSpPr txBox="1">
            <a:spLocks noChangeArrowheads="1"/>
          </p:cNvSpPr>
          <p:nvPr/>
        </p:nvSpPr>
        <p:spPr bwMode="auto">
          <a:xfrm>
            <a:off x="5843588" y="4114800"/>
            <a:ext cx="1431925" cy="769938"/>
          </a:xfrm>
          <a:prstGeom prst="rect">
            <a:avLst/>
          </a:prstGeom>
          <a:noFill/>
          <a:ln w="9525">
            <a:noFill/>
            <a:miter lim="800000"/>
            <a:headEnd/>
            <a:tailEnd/>
          </a:ln>
          <a:effectLst/>
        </p:spPr>
        <p:txBody>
          <a:bodyPr wrap="none">
            <a:spAutoFit/>
          </a:bodyPr>
          <a:lstStyle/>
          <a:p>
            <a:pPr algn="ctr" eaLnBrk="0" fontAlgn="base" hangingPunct="0">
              <a:spcBef>
                <a:spcPct val="0"/>
              </a:spcBef>
              <a:spcAft>
                <a:spcPct val="0"/>
              </a:spcAft>
              <a:defRPr/>
            </a:pPr>
            <a:r>
              <a:rPr lang="en-US" sz="2000" dirty="0">
                <a:solidFill>
                  <a:srgbClr val="FFFFFF"/>
                </a:solidFill>
                <a:latin typeface="Times New Roman" pitchFamily="18" charset="0"/>
                <a:cs typeface="Arial" charset="0"/>
              </a:rPr>
              <a:t>3 ½  + 3 ½ </a:t>
            </a:r>
            <a:br>
              <a:rPr lang="en-US" sz="2000" dirty="0">
                <a:solidFill>
                  <a:srgbClr val="FFFFFF"/>
                </a:solidFill>
                <a:latin typeface="Times New Roman" pitchFamily="18" charset="0"/>
                <a:cs typeface="Arial" charset="0"/>
              </a:rPr>
            </a:br>
            <a:r>
              <a:rPr lang="en-US" sz="2000" dirty="0">
                <a:solidFill>
                  <a:srgbClr val="FFFFFF"/>
                </a:solidFill>
                <a:latin typeface="Times New Roman" pitchFamily="18" charset="0"/>
                <a:cs typeface="Arial" charset="0"/>
              </a:rPr>
              <a:t>            </a:t>
            </a:r>
            <a:r>
              <a:rPr lang="en-US" sz="2400" dirty="0">
                <a:solidFill>
                  <a:srgbClr val="FFFF00"/>
                </a:solidFill>
                <a:latin typeface="Arial Black" pitchFamily="34" charset="0"/>
                <a:cs typeface="Arial" charset="0"/>
              </a:rPr>
              <a:t>GT</a:t>
            </a:r>
          </a:p>
        </p:txBody>
      </p:sp>
      <p:sp>
        <p:nvSpPr>
          <p:cNvPr id="487435" name="Line 11"/>
          <p:cNvSpPr>
            <a:spLocks noChangeShapeType="1"/>
          </p:cNvSpPr>
          <p:nvPr/>
        </p:nvSpPr>
        <p:spPr bwMode="auto">
          <a:xfrm flipV="1">
            <a:off x="5029200" y="2209800"/>
            <a:ext cx="762000" cy="1676400"/>
          </a:xfrm>
          <a:prstGeom prst="line">
            <a:avLst/>
          </a:prstGeom>
          <a:noFill/>
          <a:ln w="38100">
            <a:solidFill>
              <a:schemeClr val="tx1"/>
            </a:solidFill>
            <a:round/>
            <a:headEnd/>
            <a:tailEnd type="triangle" w="med" len="med"/>
          </a:ln>
          <a:effectLst/>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487436" name="Line 12"/>
          <p:cNvSpPr>
            <a:spLocks noChangeShapeType="1"/>
          </p:cNvSpPr>
          <p:nvPr/>
        </p:nvSpPr>
        <p:spPr bwMode="auto">
          <a:xfrm>
            <a:off x="7696200" y="2057400"/>
            <a:ext cx="609600" cy="1676400"/>
          </a:xfrm>
          <a:prstGeom prst="line">
            <a:avLst/>
          </a:prstGeom>
          <a:noFill/>
          <a:ln w="38100">
            <a:solidFill>
              <a:schemeClr val="tx1"/>
            </a:solidFill>
            <a:round/>
            <a:headEnd/>
            <a:tailEnd type="triangle" w="med" len="med"/>
          </a:ln>
          <a:effectLst/>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487437" name="Line 13"/>
          <p:cNvSpPr>
            <a:spLocks noChangeShapeType="1"/>
          </p:cNvSpPr>
          <p:nvPr/>
        </p:nvSpPr>
        <p:spPr bwMode="auto">
          <a:xfrm>
            <a:off x="5791200" y="1981200"/>
            <a:ext cx="1752600" cy="0"/>
          </a:xfrm>
          <a:prstGeom prst="line">
            <a:avLst/>
          </a:prstGeom>
          <a:noFill/>
          <a:ln w="38100">
            <a:solidFill>
              <a:schemeClr val="tx1"/>
            </a:solidFill>
            <a:round/>
            <a:headEnd/>
            <a:tailEnd type="triangle" w="med" len="med"/>
          </a:ln>
          <a:effectLst/>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487438" name="Line 14"/>
          <p:cNvSpPr>
            <a:spLocks noChangeShapeType="1"/>
          </p:cNvSpPr>
          <p:nvPr/>
        </p:nvSpPr>
        <p:spPr bwMode="auto">
          <a:xfrm>
            <a:off x="4876800" y="4038600"/>
            <a:ext cx="3429000" cy="0"/>
          </a:xfrm>
          <a:prstGeom prst="line">
            <a:avLst/>
          </a:prstGeom>
          <a:noFill/>
          <a:ln w="38100">
            <a:solidFill>
              <a:schemeClr val="tx1"/>
            </a:solidFill>
            <a:round/>
            <a:headEnd/>
            <a:tailEnd/>
          </a:ln>
          <a:effectLst/>
        </p:spPr>
        <p:txBody>
          <a:bodyPr wrap="none" anchor="ctr"/>
          <a:lstStyle/>
          <a:p>
            <a:pPr eaLnBrk="0" fontAlgn="base" hangingPunct="0">
              <a:spcBef>
                <a:spcPct val="0"/>
              </a:spcBef>
              <a:spcAft>
                <a:spcPct val="0"/>
              </a:spcAft>
              <a:defRPr/>
            </a:pPr>
            <a:endParaRPr lang="en-US">
              <a:solidFill>
                <a:srgbClr val="FFFFFF"/>
              </a:solidFill>
              <a:cs typeface="Arial" charset="0"/>
            </a:endParaRPr>
          </a:p>
        </p:txBody>
      </p:sp>
      <p:sp>
        <p:nvSpPr>
          <p:cNvPr id="487439" name="Text Box 15"/>
          <p:cNvSpPr txBox="1">
            <a:spLocks noChangeArrowheads="1"/>
          </p:cNvSpPr>
          <p:nvPr/>
        </p:nvSpPr>
        <p:spPr bwMode="auto">
          <a:xfrm>
            <a:off x="838200" y="4648200"/>
            <a:ext cx="1828800" cy="822325"/>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2400">
                <a:solidFill>
                  <a:srgbClr val="FFFFFF"/>
                </a:solidFill>
                <a:cs typeface="Arial" charset="0"/>
              </a:rPr>
              <a:t>Kingdom</a:t>
            </a:r>
            <a:br>
              <a:rPr lang="en-US" sz="2400">
                <a:solidFill>
                  <a:srgbClr val="FFFFFF"/>
                </a:solidFill>
                <a:cs typeface="Arial" charset="0"/>
              </a:rPr>
            </a:br>
            <a:r>
              <a:rPr lang="en-US" sz="2400">
                <a:solidFill>
                  <a:srgbClr val="FFFFFF"/>
                </a:solidFill>
                <a:cs typeface="Arial" charset="0"/>
              </a:rPr>
              <a:t> Postponed</a:t>
            </a:r>
          </a:p>
        </p:txBody>
      </p:sp>
      <p:sp>
        <p:nvSpPr>
          <p:cNvPr id="487440" name="Text Box 16"/>
          <p:cNvSpPr txBox="1">
            <a:spLocks noChangeArrowheads="1"/>
          </p:cNvSpPr>
          <p:nvPr/>
        </p:nvSpPr>
        <p:spPr bwMode="auto">
          <a:xfrm>
            <a:off x="5791200" y="4800600"/>
            <a:ext cx="1676400" cy="457200"/>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2400">
                <a:solidFill>
                  <a:srgbClr val="FFFFFF"/>
                </a:solidFill>
                <a:cs typeface="Arial" charset="0"/>
              </a:rPr>
              <a:t>Antichrist</a:t>
            </a:r>
          </a:p>
        </p:txBody>
      </p:sp>
      <p:sp>
        <p:nvSpPr>
          <p:cNvPr id="487441" name="Text Box 17"/>
          <p:cNvSpPr txBox="1">
            <a:spLocks noChangeArrowheads="1"/>
          </p:cNvSpPr>
          <p:nvPr/>
        </p:nvSpPr>
        <p:spPr bwMode="auto">
          <a:xfrm>
            <a:off x="3886200" y="4191000"/>
            <a:ext cx="838200" cy="396875"/>
          </a:xfrm>
          <a:prstGeom prst="rect">
            <a:avLst/>
          </a:prstGeom>
          <a:noFill/>
          <a:ln w="9525">
            <a:noFill/>
            <a:miter lim="800000"/>
            <a:headEnd/>
            <a:tailEnd/>
          </a:ln>
          <a:effectLst/>
        </p:spPr>
        <p:txBody>
          <a:bodyPr>
            <a:spAutoFit/>
          </a:bodyPr>
          <a:lstStyle/>
          <a:p>
            <a:pPr algn="r" fontAlgn="base">
              <a:spcBef>
                <a:spcPct val="50000"/>
              </a:spcBef>
              <a:spcAft>
                <a:spcPct val="0"/>
              </a:spcAft>
              <a:defRPr/>
            </a:pPr>
            <a:r>
              <a:rPr lang="en-US" sz="2000">
                <a:solidFill>
                  <a:srgbClr val="FFFFFF"/>
                </a:solidFill>
                <a:cs typeface="Arial" charset="0"/>
              </a:rPr>
              <a:t>Signs</a:t>
            </a:r>
          </a:p>
        </p:txBody>
      </p:sp>
      <p:sp>
        <p:nvSpPr>
          <p:cNvPr id="487442" name="AutoShape 18"/>
          <p:cNvSpPr>
            <a:spLocks/>
          </p:cNvSpPr>
          <p:nvPr/>
        </p:nvSpPr>
        <p:spPr bwMode="auto">
          <a:xfrm>
            <a:off x="304800" y="3657600"/>
            <a:ext cx="76200" cy="685800"/>
          </a:xfrm>
          <a:prstGeom prst="rightBracket">
            <a:avLst>
              <a:gd name="adj" fmla="val 75000"/>
            </a:avLst>
          </a:prstGeom>
          <a:noFill/>
          <a:ln w="38100">
            <a:solidFill>
              <a:schemeClr val="tx1"/>
            </a:solidFill>
            <a:round/>
            <a:headEnd/>
            <a:tailEnd/>
          </a:ln>
          <a:effectLst/>
        </p:spPr>
        <p:txBody>
          <a:bodyPr wrap="none" anchor="ctr"/>
          <a:lstStyle/>
          <a:p>
            <a:pPr eaLnBrk="0" fontAlgn="base" hangingPunct="0">
              <a:spcBef>
                <a:spcPct val="0"/>
              </a:spcBef>
              <a:spcAft>
                <a:spcPct val="0"/>
              </a:spcAft>
              <a:defRPr/>
            </a:pPr>
            <a:endParaRPr lang="en-US">
              <a:solidFill>
                <a:srgbClr val="FFFFFF"/>
              </a:solidFill>
              <a:cs typeface="Arial" charset="0"/>
            </a:endParaRPr>
          </a:p>
        </p:txBody>
      </p:sp>
      <p:pic>
        <p:nvPicPr>
          <p:cNvPr id="33812" name="Picture 19" descr="SO0081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1575" y="3124200"/>
            <a:ext cx="7048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7444" name="Text Box 20"/>
          <p:cNvSpPr txBox="1">
            <a:spLocks noChangeArrowheads="1"/>
          </p:cNvSpPr>
          <p:nvPr/>
        </p:nvSpPr>
        <p:spPr bwMode="auto">
          <a:xfrm>
            <a:off x="504825" y="3578225"/>
            <a:ext cx="804863" cy="396875"/>
          </a:xfrm>
          <a:prstGeom prst="rect">
            <a:avLst/>
          </a:prstGeom>
          <a:noFill/>
          <a:ln w="9525">
            <a:noFill/>
            <a:miter lim="800000"/>
            <a:headEnd/>
            <a:tailEnd/>
          </a:ln>
          <a:effectLst/>
        </p:spPr>
        <p:txBody>
          <a:bodyPr wrap="none">
            <a:spAutoFit/>
          </a:bodyPr>
          <a:lstStyle/>
          <a:p>
            <a:pPr algn="ctr" eaLnBrk="0" fontAlgn="base" hangingPunct="0">
              <a:spcBef>
                <a:spcPct val="0"/>
              </a:spcBef>
              <a:spcAft>
                <a:spcPct val="0"/>
              </a:spcAft>
              <a:defRPr/>
            </a:pPr>
            <a:r>
              <a:rPr lang="en-US" sz="2000">
                <a:solidFill>
                  <a:srgbClr val="FFFFFF"/>
                </a:solidFill>
                <a:cs typeface="Arial" charset="0"/>
              </a:rPr>
              <a:t>Israel</a:t>
            </a:r>
            <a:endParaRPr lang="en-US" sz="2400">
              <a:solidFill>
                <a:srgbClr val="FFFFFF"/>
              </a:solidFill>
              <a:cs typeface="Arial" charset="0"/>
            </a:endParaRPr>
          </a:p>
        </p:txBody>
      </p:sp>
      <p:pic>
        <p:nvPicPr>
          <p:cNvPr id="33814" name="Picture 21" descr="SO00814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3048000"/>
            <a:ext cx="7397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7446" name="Text Box 22"/>
          <p:cNvSpPr txBox="1">
            <a:spLocks noChangeArrowheads="1"/>
          </p:cNvSpPr>
          <p:nvPr/>
        </p:nvSpPr>
        <p:spPr bwMode="auto">
          <a:xfrm>
            <a:off x="8229600" y="4114800"/>
            <a:ext cx="457200" cy="457200"/>
          </a:xfrm>
          <a:prstGeom prst="rect">
            <a:avLst/>
          </a:prstGeom>
          <a:noFill/>
          <a:ln w="9525">
            <a:noFill/>
            <a:miter lim="800000"/>
            <a:headEnd/>
            <a:tailEnd/>
          </a:ln>
          <a:effectLst/>
        </p:spPr>
        <p:txBody>
          <a:bodyPr>
            <a:spAutoFit/>
          </a:bodyPr>
          <a:lstStyle/>
          <a:p>
            <a:pPr algn="ctr" eaLnBrk="0" fontAlgn="base" hangingPunct="0">
              <a:spcBef>
                <a:spcPct val="0"/>
              </a:spcBef>
              <a:spcAft>
                <a:spcPct val="0"/>
              </a:spcAft>
              <a:defRPr/>
            </a:pPr>
            <a:r>
              <a:rPr lang="en-US" sz="2400" dirty="0">
                <a:solidFill>
                  <a:srgbClr val="FFFF00"/>
                </a:solidFill>
                <a:latin typeface="Arial Black" pitchFamily="34" charset="0"/>
                <a:cs typeface="Arial" charset="0"/>
              </a:rPr>
              <a:t>A</a:t>
            </a:r>
          </a:p>
        </p:txBody>
      </p:sp>
      <p:sp>
        <p:nvSpPr>
          <p:cNvPr id="487447" name="Line 23"/>
          <p:cNvSpPr>
            <a:spLocks noChangeShapeType="1"/>
          </p:cNvSpPr>
          <p:nvPr/>
        </p:nvSpPr>
        <p:spPr bwMode="auto">
          <a:xfrm flipV="1">
            <a:off x="2438400" y="4114800"/>
            <a:ext cx="152400" cy="533400"/>
          </a:xfrm>
          <a:prstGeom prst="line">
            <a:avLst/>
          </a:prstGeom>
          <a:noFill/>
          <a:ln w="9525">
            <a:solidFill>
              <a:schemeClr val="tx1"/>
            </a:solidFill>
            <a:round/>
            <a:headEnd/>
            <a:tailEnd type="triangle" w="med" len="med"/>
          </a:ln>
          <a:effectLst/>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487452" name="Text Box 28"/>
          <p:cNvSpPr txBox="1">
            <a:spLocks noChangeArrowheads="1"/>
          </p:cNvSpPr>
          <p:nvPr/>
        </p:nvSpPr>
        <p:spPr bwMode="auto">
          <a:xfrm rot="-3998066">
            <a:off x="4541838" y="2849562"/>
            <a:ext cx="2133600" cy="396875"/>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2000" dirty="0">
                <a:solidFill>
                  <a:srgbClr val="FFFFFF"/>
                </a:solidFill>
                <a:latin typeface="Times New Roman" pitchFamily="18" charset="0"/>
                <a:cs typeface="Arial" charset="0"/>
              </a:rPr>
              <a:t>Comes </a:t>
            </a:r>
            <a:r>
              <a:rPr lang="en-US" sz="2000" u="sng" dirty="0">
                <a:solidFill>
                  <a:srgbClr val="FFFFFF"/>
                </a:solidFill>
                <a:latin typeface="Times New Roman" pitchFamily="18" charset="0"/>
                <a:cs typeface="Arial" charset="0"/>
              </a:rPr>
              <a:t>for</a:t>
            </a:r>
            <a:r>
              <a:rPr lang="en-US" sz="2000" dirty="0">
                <a:solidFill>
                  <a:srgbClr val="FFFFFF"/>
                </a:solidFill>
                <a:latin typeface="Times New Roman" pitchFamily="18" charset="0"/>
                <a:cs typeface="Arial" charset="0"/>
              </a:rPr>
              <a:t> Saints</a:t>
            </a:r>
          </a:p>
        </p:txBody>
      </p:sp>
      <p:sp>
        <p:nvSpPr>
          <p:cNvPr id="487453" name="Text Box 29"/>
          <p:cNvSpPr txBox="1">
            <a:spLocks noChangeArrowheads="1"/>
          </p:cNvSpPr>
          <p:nvPr/>
        </p:nvSpPr>
        <p:spPr bwMode="auto">
          <a:xfrm rot="4308554">
            <a:off x="6823869" y="2971006"/>
            <a:ext cx="2243138" cy="396875"/>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2000">
                <a:solidFill>
                  <a:srgbClr val="FFFFFF"/>
                </a:solidFill>
                <a:latin typeface="Times New Roman" pitchFamily="18" charset="0"/>
                <a:cs typeface="Arial" charset="0"/>
              </a:rPr>
              <a:t>Comes </a:t>
            </a:r>
            <a:r>
              <a:rPr lang="en-US" sz="2000" u="sng">
                <a:solidFill>
                  <a:srgbClr val="FFFFFF"/>
                </a:solidFill>
                <a:latin typeface="Times New Roman" pitchFamily="18" charset="0"/>
                <a:cs typeface="Arial" charset="0"/>
              </a:rPr>
              <a:t>with</a:t>
            </a:r>
            <a:r>
              <a:rPr lang="en-US" sz="2000">
                <a:solidFill>
                  <a:srgbClr val="FFFFFF"/>
                </a:solidFill>
                <a:latin typeface="Times New Roman" pitchFamily="18" charset="0"/>
                <a:cs typeface="Arial" charset="0"/>
              </a:rPr>
              <a:t> Saints</a:t>
            </a:r>
          </a:p>
        </p:txBody>
      </p:sp>
      <p:sp>
        <p:nvSpPr>
          <p:cNvPr id="2" name="Rectangular Callout 1"/>
          <p:cNvSpPr/>
          <p:nvPr/>
        </p:nvSpPr>
        <p:spPr bwMode="auto">
          <a:xfrm>
            <a:off x="2865438" y="5332730"/>
            <a:ext cx="2743200" cy="765175"/>
          </a:xfrm>
          <a:prstGeom prst="wedgeRectCallout">
            <a:avLst>
              <a:gd name="adj1" fmla="val 27501"/>
              <a:gd name="adj2" fmla="val -2093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0" fontAlgn="base" hangingPunct="0">
              <a:spcBef>
                <a:spcPct val="0"/>
              </a:spcBef>
              <a:spcAft>
                <a:spcPct val="0"/>
              </a:spcAft>
              <a:defRPr/>
            </a:pPr>
            <a:r>
              <a:rPr lang="en-US" sz="1500" dirty="0">
                <a:solidFill>
                  <a:srgbClr val="FFFF00"/>
                </a:solidFill>
                <a:cs typeface="Arial" charset="0"/>
              </a:rPr>
              <a:t>Resurrection of Righteous</a:t>
            </a:r>
            <a:br>
              <a:rPr lang="en-US" sz="1500" dirty="0">
                <a:solidFill>
                  <a:srgbClr val="FFFF00"/>
                </a:solidFill>
                <a:cs typeface="Arial" charset="0"/>
              </a:rPr>
            </a:br>
            <a:r>
              <a:rPr lang="en-US" sz="1500" dirty="0">
                <a:solidFill>
                  <a:srgbClr val="FFFFFF"/>
                </a:solidFill>
                <a:cs typeface="Arial" charset="0"/>
              </a:rPr>
              <a:t>Living Saints Changed</a:t>
            </a:r>
          </a:p>
          <a:p>
            <a:pPr algn="ctr" eaLnBrk="0" fontAlgn="base" hangingPunct="0">
              <a:spcBef>
                <a:spcPct val="0"/>
              </a:spcBef>
              <a:spcAft>
                <a:spcPct val="0"/>
              </a:spcAft>
              <a:defRPr/>
            </a:pPr>
            <a:r>
              <a:rPr lang="en-US" sz="1500" dirty="0">
                <a:solidFill>
                  <a:srgbClr val="FFFFFF"/>
                </a:solidFill>
                <a:cs typeface="Arial" charset="0"/>
              </a:rPr>
              <a:t>All Caught Up</a:t>
            </a:r>
          </a:p>
        </p:txBody>
      </p:sp>
      <p:sp>
        <p:nvSpPr>
          <p:cNvPr id="33" name="Rectangular Callout 32"/>
          <p:cNvSpPr/>
          <p:nvPr/>
        </p:nvSpPr>
        <p:spPr bwMode="auto">
          <a:xfrm>
            <a:off x="6400800" y="5384165"/>
            <a:ext cx="2286001" cy="559435"/>
          </a:xfrm>
          <a:prstGeom prst="wedgeRectCallout">
            <a:avLst>
              <a:gd name="adj1" fmla="val 28623"/>
              <a:gd name="adj2" fmla="val -271432"/>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0" fontAlgn="base" hangingPunct="0">
              <a:spcBef>
                <a:spcPct val="0"/>
              </a:spcBef>
              <a:spcAft>
                <a:spcPct val="0"/>
              </a:spcAft>
              <a:defRPr/>
            </a:pPr>
            <a:r>
              <a:rPr lang="en-US" sz="1500" dirty="0">
                <a:solidFill>
                  <a:srgbClr val="FFFF00"/>
                </a:solidFill>
                <a:cs typeface="Arial" charset="0"/>
              </a:rPr>
              <a:t>Resurrection of </a:t>
            </a:r>
            <a:br>
              <a:rPr lang="en-US" sz="1500" dirty="0">
                <a:solidFill>
                  <a:srgbClr val="FFFF00"/>
                </a:solidFill>
                <a:cs typeface="Arial" charset="0"/>
              </a:rPr>
            </a:br>
            <a:r>
              <a:rPr lang="en-US" sz="1500" dirty="0" smtClean="0">
                <a:solidFill>
                  <a:srgbClr val="FFFF00"/>
                </a:solidFill>
                <a:cs typeface="Arial" charset="0"/>
              </a:rPr>
              <a:t>Tribulation &amp; OT </a:t>
            </a:r>
            <a:r>
              <a:rPr lang="en-US" sz="1500" dirty="0">
                <a:solidFill>
                  <a:srgbClr val="FFFF00"/>
                </a:solidFill>
                <a:cs typeface="Arial" charset="0"/>
              </a:rPr>
              <a:t>Saints</a:t>
            </a:r>
          </a:p>
        </p:txBody>
      </p:sp>
      <p:pic>
        <p:nvPicPr>
          <p:cNvPr id="1028" name="Picture 4" descr="C:\Users\Kevin\AppData\Local\Microsoft\Windows\Temporary Internet Files\Content.IE5\812HVOEC\MC90043384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2744787"/>
            <a:ext cx="684156" cy="684156"/>
          </a:xfrm>
          <a:prstGeom prst="rect">
            <a:avLst/>
          </a:prstGeom>
          <a:noFill/>
          <a:extLst>
            <a:ext uri="{909E8E84-426E-40DD-AFC4-6F175D3DCCD1}">
              <a14:hiddenFill xmlns:a14="http://schemas.microsoft.com/office/drawing/2010/main">
                <a:solidFill>
                  <a:srgbClr val="FFFFFF"/>
                </a:solidFill>
              </a14:hiddenFill>
            </a:ext>
          </a:extLst>
        </p:spPr>
      </p:pic>
      <p:sp>
        <p:nvSpPr>
          <p:cNvPr id="31" name="AutoShape 7"/>
          <p:cNvSpPr>
            <a:spLocks noChangeArrowheads="1"/>
          </p:cNvSpPr>
          <p:nvPr/>
        </p:nvSpPr>
        <p:spPr bwMode="auto">
          <a:xfrm>
            <a:off x="3581400" y="-15240"/>
            <a:ext cx="1752600" cy="609600"/>
          </a:xfrm>
          <a:prstGeom prst="wedgeRectCallout">
            <a:avLst>
              <a:gd name="adj1" fmla="val 52209"/>
              <a:gd name="adj2" fmla="val 297449"/>
            </a:avLst>
          </a:prstGeom>
          <a:solidFill>
            <a:srgbClr val="C00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0" fontAlgn="base" hangingPunct="0">
              <a:spcBef>
                <a:spcPct val="0"/>
              </a:spcBef>
              <a:spcAft>
                <a:spcPct val="0"/>
              </a:spcAft>
            </a:pPr>
            <a:r>
              <a:rPr lang="en-US" sz="2800" dirty="0">
                <a:solidFill>
                  <a:srgbClr val="FFFFFF"/>
                </a:solidFill>
              </a:rPr>
              <a:t>Pre-</a:t>
            </a:r>
            <a:r>
              <a:rPr lang="en-US" sz="2800" dirty="0" err="1">
                <a:solidFill>
                  <a:srgbClr val="FFFFFF"/>
                </a:solidFill>
              </a:rPr>
              <a:t>Trib</a:t>
            </a:r>
            <a:endParaRPr lang="en-US" sz="2800" dirty="0">
              <a:solidFill>
                <a:srgbClr val="FFFFFF"/>
              </a:solidFill>
            </a:endParaRPr>
          </a:p>
        </p:txBody>
      </p:sp>
      <p:sp>
        <p:nvSpPr>
          <p:cNvPr id="34" name="AutoShape 8"/>
          <p:cNvSpPr>
            <a:spLocks noChangeArrowheads="1"/>
          </p:cNvSpPr>
          <p:nvPr/>
        </p:nvSpPr>
        <p:spPr bwMode="auto">
          <a:xfrm>
            <a:off x="5484813" y="7620"/>
            <a:ext cx="1752600" cy="609600"/>
          </a:xfrm>
          <a:prstGeom prst="wedgeRectCallout">
            <a:avLst>
              <a:gd name="adj1" fmla="val 14891"/>
              <a:gd name="adj2" fmla="val 248125"/>
            </a:avLst>
          </a:prstGeom>
          <a:solidFill>
            <a:srgbClr val="C00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0" fontAlgn="base" hangingPunct="0">
              <a:spcBef>
                <a:spcPct val="0"/>
              </a:spcBef>
              <a:spcAft>
                <a:spcPct val="0"/>
              </a:spcAft>
            </a:pPr>
            <a:r>
              <a:rPr lang="en-US" sz="2800" dirty="0">
                <a:solidFill>
                  <a:srgbClr val="FFFFFF"/>
                </a:solidFill>
              </a:rPr>
              <a:t>Mid-</a:t>
            </a:r>
            <a:r>
              <a:rPr lang="en-US" sz="2800" dirty="0" err="1">
                <a:solidFill>
                  <a:srgbClr val="FFFFFF"/>
                </a:solidFill>
              </a:rPr>
              <a:t>Trib</a:t>
            </a:r>
            <a:endParaRPr lang="en-US" sz="2800" dirty="0">
              <a:solidFill>
                <a:srgbClr val="FFFFFF"/>
              </a:solidFill>
            </a:endParaRPr>
          </a:p>
        </p:txBody>
      </p:sp>
      <p:sp>
        <p:nvSpPr>
          <p:cNvPr id="35" name="AutoShape 9"/>
          <p:cNvSpPr>
            <a:spLocks noChangeArrowheads="1"/>
          </p:cNvSpPr>
          <p:nvPr/>
        </p:nvSpPr>
        <p:spPr bwMode="auto">
          <a:xfrm>
            <a:off x="7452504" y="-11430"/>
            <a:ext cx="1752600" cy="609600"/>
          </a:xfrm>
          <a:prstGeom prst="wedgeRectCallout">
            <a:avLst>
              <a:gd name="adj1" fmla="val -31558"/>
              <a:gd name="adj2" fmla="val 258125"/>
            </a:avLst>
          </a:prstGeom>
          <a:solidFill>
            <a:srgbClr val="C00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0" fontAlgn="base" hangingPunct="0">
              <a:spcBef>
                <a:spcPct val="0"/>
              </a:spcBef>
              <a:spcAft>
                <a:spcPct val="0"/>
              </a:spcAft>
            </a:pPr>
            <a:r>
              <a:rPr lang="en-US" sz="2800" dirty="0">
                <a:solidFill>
                  <a:srgbClr val="FFFFFF"/>
                </a:solidFill>
              </a:rPr>
              <a:t>Post-</a:t>
            </a:r>
            <a:r>
              <a:rPr lang="en-US" sz="2800" dirty="0" err="1">
                <a:solidFill>
                  <a:srgbClr val="FFFFFF"/>
                </a:solidFill>
              </a:rPr>
              <a:t>Trib</a:t>
            </a:r>
            <a:endParaRPr lang="en-US" sz="2800" dirty="0">
              <a:solidFill>
                <a:srgbClr val="FFFFFF"/>
              </a:solidFill>
            </a:endParaRPr>
          </a:p>
        </p:txBody>
      </p:sp>
      <p:sp>
        <p:nvSpPr>
          <p:cNvPr id="3" name="Footer Placeholder 2"/>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10910148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down)">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5"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3"/>
          <p:cNvSpPr>
            <a:spLocks noGrp="1"/>
          </p:cNvSpPr>
          <p:nvPr>
            <p:ph type="sldNum" sz="quarter" idx="12"/>
          </p:nvPr>
        </p:nvSpPr>
        <p:spPr/>
        <p:txBody>
          <a:bodyPr/>
          <a:lstStyle/>
          <a:p>
            <a:pPr>
              <a:defRPr/>
            </a:pPr>
            <a:fld id="{7EA5232F-E107-49E7-A209-92D638789085}" type="slidenum">
              <a:rPr lang="en-US"/>
              <a:pPr>
                <a:defRPr/>
              </a:pPr>
              <a:t>113</a:t>
            </a:fld>
            <a:endParaRPr lang="en-US"/>
          </a:p>
        </p:txBody>
      </p:sp>
      <p:sp>
        <p:nvSpPr>
          <p:cNvPr id="489474"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anchor="ctr"/>
          <a:lstStyle/>
          <a:p>
            <a:pPr algn="ctr" fontAlgn="base">
              <a:spcBef>
                <a:spcPct val="0"/>
              </a:spcBef>
              <a:spcAft>
                <a:spcPct val="0"/>
              </a:spcAft>
              <a:defRPr/>
            </a:pPr>
            <a:r>
              <a:rPr lang="en-US" sz="4400">
                <a:solidFill>
                  <a:srgbClr val="FFFFFF"/>
                </a:solidFill>
                <a:latin typeface="Arial Black" pitchFamily="34" charset="0"/>
                <a:cs typeface="Arial" charset="0"/>
              </a:rPr>
              <a:t>Premillennialism</a:t>
            </a:r>
          </a:p>
        </p:txBody>
      </p:sp>
      <p:sp>
        <p:nvSpPr>
          <p:cNvPr id="489475" name="Line 3"/>
          <p:cNvSpPr>
            <a:spLocks noChangeShapeType="1"/>
          </p:cNvSpPr>
          <p:nvPr/>
        </p:nvSpPr>
        <p:spPr bwMode="auto">
          <a:xfrm>
            <a:off x="533400" y="4038600"/>
            <a:ext cx="7086600" cy="0"/>
          </a:xfrm>
          <a:prstGeom prst="line">
            <a:avLst/>
          </a:prstGeom>
          <a:noFill/>
          <a:ln w="38100">
            <a:solidFill>
              <a:schemeClr val="tx1"/>
            </a:solidFill>
            <a:round/>
            <a:headEnd/>
            <a:tailEnd/>
          </a:ln>
          <a:effectLst/>
        </p:spPr>
        <p:txBody>
          <a:bodyPr wrap="none" anchor="ctr"/>
          <a:lstStyle/>
          <a:p>
            <a:pPr eaLnBrk="0" fontAlgn="base" hangingPunct="0">
              <a:spcBef>
                <a:spcPct val="0"/>
              </a:spcBef>
              <a:spcAft>
                <a:spcPct val="0"/>
              </a:spcAft>
              <a:defRPr/>
            </a:pPr>
            <a:endParaRPr lang="en-US">
              <a:solidFill>
                <a:srgbClr val="FFFFFF"/>
              </a:solidFill>
              <a:cs typeface="Arial" charset="0"/>
            </a:endParaRPr>
          </a:p>
        </p:txBody>
      </p:sp>
      <p:sp>
        <p:nvSpPr>
          <p:cNvPr id="489476" name="Text Box 4"/>
          <p:cNvSpPr txBox="1">
            <a:spLocks noChangeArrowheads="1"/>
          </p:cNvSpPr>
          <p:nvPr/>
        </p:nvSpPr>
        <p:spPr bwMode="auto">
          <a:xfrm>
            <a:off x="1219200" y="3200400"/>
            <a:ext cx="3124200" cy="762000"/>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2400" b="1">
                <a:solidFill>
                  <a:srgbClr val="FFFF00"/>
                </a:solidFill>
                <a:cs typeface="Arial" charset="0"/>
              </a:rPr>
              <a:t>Millennial Kingdom</a:t>
            </a:r>
            <a:br>
              <a:rPr lang="en-US" sz="2400" b="1">
                <a:solidFill>
                  <a:srgbClr val="FFFF00"/>
                </a:solidFill>
                <a:cs typeface="Arial" charset="0"/>
              </a:rPr>
            </a:br>
            <a:r>
              <a:rPr lang="en-US" sz="2000">
                <a:solidFill>
                  <a:srgbClr val="FFFFFF"/>
                </a:solidFill>
                <a:cs typeface="Arial" charset="0"/>
              </a:rPr>
              <a:t>(1000 years)</a:t>
            </a:r>
          </a:p>
        </p:txBody>
      </p:sp>
      <p:sp>
        <p:nvSpPr>
          <p:cNvPr id="489477" name="Text Box 5"/>
          <p:cNvSpPr txBox="1">
            <a:spLocks noChangeArrowheads="1"/>
          </p:cNvSpPr>
          <p:nvPr/>
        </p:nvSpPr>
        <p:spPr bwMode="auto">
          <a:xfrm rot="4094571">
            <a:off x="-100806" y="2918619"/>
            <a:ext cx="1725612" cy="457200"/>
          </a:xfrm>
          <a:prstGeom prst="rect">
            <a:avLst/>
          </a:prstGeom>
          <a:noFill/>
          <a:ln w="9525">
            <a:noFill/>
            <a:miter lim="800000"/>
            <a:headEnd/>
            <a:tailEnd/>
          </a:ln>
          <a:effectLst/>
        </p:spPr>
        <p:txBody>
          <a:bodyPr wrap="none">
            <a:spAutoFit/>
          </a:bodyPr>
          <a:lstStyle/>
          <a:p>
            <a:pPr algn="ctr" eaLnBrk="0" fontAlgn="base" hangingPunct="0">
              <a:spcBef>
                <a:spcPct val="0"/>
              </a:spcBef>
              <a:spcAft>
                <a:spcPct val="0"/>
              </a:spcAft>
              <a:defRPr/>
            </a:pPr>
            <a:r>
              <a:rPr lang="en-US" sz="2400" b="1" dirty="0">
                <a:solidFill>
                  <a:srgbClr val="FFFF00"/>
                </a:solidFill>
                <a:cs typeface="Arial" charset="0"/>
              </a:rPr>
              <a:t>Revelation</a:t>
            </a:r>
            <a:endParaRPr lang="en-US" sz="2400" dirty="0">
              <a:solidFill>
                <a:srgbClr val="FFFF00"/>
              </a:solidFill>
              <a:cs typeface="Arial" charset="0"/>
            </a:endParaRPr>
          </a:p>
        </p:txBody>
      </p:sp>
      <p:sp>
        <p:nvSpPr>
          <p:cNvPr id="489478" name="Line 6"/>
          <p:cNvSpPr>
            <a:spLocks noChangeShapeType="1"/>
          </p:cNvSpPr>
          <p:nvPr/>
        </p:nvSpPr>
        <p:spPr bwMode="auto">
          <a:xfrm>
            <a:off x="304800" y="2667000"/>
            <a:ext cx="457200" cy="1219200"/>
          </a:xfrm>
          <a:prstGeom prst="line">
            <a:avLst/>
          </a:prstGeom>
          <a:noFill/>
          <a:ln w="38100">
            <a:solidFill>
              <a:schemeClr val="tx1"/>
            </a:solidFill>
            <a:round/>
            <a:headEnd/>
            <a:tailEnd type="triangle" w="med" len="med"/>
          </a:ln>
          <a:effectLst/>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489479" name="Text Box 7"/>
          <p:cNvSpPr txBox="1">
            <a:spLocks noChangeArrowheads="1"/>
          </p:cNvSpPr>
          <p:nvPr/>
        </p:nvSpPr>
        <p:spPr bwMode="auto">
          <a:xfrm>
            <a:off x="838200" y="4191000"/>
            <a:ext cx="457200" cy="457200"/>
          </a:xfrm>
          <a:prstGeom prst="rect">
            <a:avLst/>
          </a:prstGeom>
          <a:noFill/>
          <a:ln w="9525">
            <a:noFill/>
            <a:miter lim="800000"/>
            <a:headEnd/>
            <a:tailEnd/>
          </a:ln>
          <a:effectLst/>
        </p:spPr>
        <p:txBody>
          <a:bodyPr>
            <a:spAutoFit/>
          </a:bodyPr>
          <a:lstStyle/>
          <a:p>
            <a:pPr algn="ctr" eaLnBrk="0" fontAlgn="base" hangingPunct="0">
              <a:spcBef>
                <a:spcPct val="0"/>
              </a:spcBef>
              <a:spcAft>
                <a:spcPct val="0"/>
              </a:spcAft>
              <a:defRPr/>
            </a:pPr>
            <a:r>
              <a:rPr lang="en-US" sz="2400" dirty="0">
                <a:solidFill>
                  <a:srgbClr val="FFFF00"/>
                </a:solidFill>
                <a:latin typeface="Arial Black" pitchFamily="34" charset="0"/>
                <a:cs typeface="Arial" charset="0"/>
              </a:rPr>
              <a:t>A</a:t>
            </a:r>
          </a:p>
        </p:txBody>
      </p:sp>
      <p:sp>
        <p:nvSpPr>
          <p:cNvPr id="489480" name="Text Box 8"/>
          <p:cNvSpPr txBox="1">
            <a:spLocks noChangeArrowheads="1"/>
          </p:cNvSpPr>
          <p:nvPr/>
        </p:nvSpPr>
        <p:spPr bwMode="auto">
          <a:xfrm>
            <a:off x="4191000" y="3200400"/>
            <a:ext cx="2971800" cy="457200"/>
          </a:xfrm>
          <a:prstGeom prst="rect">
            <a:avLst/>
          </a:prstGeom>
          <a:noFill/>
          <a:ln w="9525">
            <a:noFill/>
            <a:miter lim="800000"/>
            <a:headEnd/>
            <a:tailEnd/>
          </a:ln>
          <a:effectLst/>
        </p:spPr>
        <p:txBody>
          <a:bodyPr>
            <a:spAutoFit/>
          </a:bodyPr>
          <a:lstStyle/>
          <a:p>
            <a:pPr algn="r" fontAlgn="base">
              <a:spcBef>
                <a:spcPct val="50000"/>
              </a:spcBef>
              <a:spcAft>
                <a:spcPct val="0"/>
              </a:spcAft>
              <a:defRPr/>
            </a:pPr>
            <a:r>
              <a:rPr lang="en-US" sz="2400" b="1">
                <a:solidFill>
                  <a:srgbClr val="FFFF00"/>
                </a:solidFill>
                <a:cs typeface="Arial" charset="0"/>
              </a:rPr>
              <a:t>Gog/Magog Revolt</a:t>
            </a:r>
          </a:p>
        </p:txBody>
      </p:sp>
      <p:sp>
        <p:nvSpPr>
          <p:cNvPr id="489481" name="Text Box 9"/>
          <p:cNvSpPr txBox="1">
            <a:spLocks noChangeArrowheads="1"/>
          </p:cNvSpPr>
          <p:nvPr/>
        </p:nvSpPr>
        <p:spPr bwMode="auto">
          <a:xfrm>
            <a:off x="6400800" y="2667000"/>
            <a:ext cx="2133600" cy="396875"/>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2000" b="1" dirty="0">
                <a:solidFill>
                  <a:srgbClr val="FFFF00"/>
                </a:solidFill>
                <a:cs typeface="Arial" charset="0"/>
              </a:rPr>
              <a:t>Final Judgment</a:t>
            </a:r>
          </a:p>
        </p:txBody>
      </p:sp>
      <p:sp>
        <p:nvSpPr>
          <p:cNvPr id="489482" name="Text Box 10"/>
          <p:cNvSpPr txBox="1">
            <a:spLocks noChangeArrowheads="1"/>
          </p:cNvSpPr>
          <p:nvPr/>
        </p:nvSpPr>
        <p:spPr bwMode="auto">
          <a:xfrm>
            <a:off x="7772400" y="3352800"/>
            <a:ext cx="1143000" cy="396875"/>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2000" b="1">
                <a:solidFill>
                  <a:srgbClr val="FFFF00"/>
                </a:solidFill>
                <a:cs typeface="Arial" charset="0"/>
              </a:rPr>
              <a:t>Heaven</a:t>
            </a:r>
          </a:p>
        </p:txBody>
      </p:sp>
      <p:sp>
        <p:nvSpPr>
          <p:cNvPr id="489483" name="Text Box 11"/>
          <p:cNvSpPr txBox="1">
            <a:spLocks noChangeArrowheads="1"/>
          </p:cNvSpPr>
          <p:nvPr/>
        </p:nvSpPr>
        <p:spPr bwMode="auto">
          <a:xfrm>
            <a:off x="5329238" y="1749425"/>
            <a:ext cx="2216150" cy="701675"/>
          </a:xfrm>
          <a:prstGeom prst="rect">
            <a:avLst/>
          </a:prstGeom>
          <a:noFill/>
          <a:ln w="9525">
            <a:noFill/>
            <a:miter lim="800000"/>
            <a:headEnd/>
            <a:tailEnd/>
          </a:ln>
          <a:effectLst/>
        </p:spPr>
        <p:txBody>
          <a:bodyPr wrap="none">
            <a:spAutoFit/>
          </a:bodyPr>
          <a:lstStyle/>
          <a:p>
            <a:pPr algn="ctr" eaLnBrk="0" fontAlgn="base" hangingPunct="0">
              <a:spcBef>
                <a:spcPct val="0"/>
              </a:spcBef>
              <a:spcAft>
                <a:spcPct val="0"/>
              </a:spcAft>
              <a:defRPr/>
            </a:pPr>
            <a:r>
              <a:rPr lang="en-US" sz="2000" b="1">
                <a:solidFill>
                  <a:srgbClr val="FFFF00"/>
                </a:solidFill>
                <a:cs typeface="Arial" charset="0"/>
              </a:rPr>
              <a:t>World Destroyed</a:t>
            </a:r>
            <a:r>
              <a:rPr lang="en-US" sz="2000">
                <a:solidFill>
                  <a:srgbClr val="FFFFFF"/>
                </a:solidFill>
                <a:cs typeface="Arial" charset="0"/>
              </a:rPr>
              <a:t/>
            </a:r>
            <a:br>
              <a:rPr lang="en-US" sz="2000">
                <a:solidFill>
                  <a:srgbClr val="FFFFFF"/>
                </a:solidFill>
                <a:cs typeface="Arial" charset="0"/>
              </a:rPr>
            </a:br>
            <a:r>
              <a:rPr lang="en-US" sz="2000">
                <a:solidFill>
                  <a:srgbClr val="FFFFFF"/>
                </a:solidFill>
                <a:cs typeface="Arial" charset="0"/>
              </a:rPr>
              <a:t>(2 Pet. 3:10)</a:t>
            </a:r>
            <a:endParaRPr lang="en-US" sz="2400">
              <a:solidFill>
                <a:srgbClr val="FFFFFF"/>
              </a:solidFill>
              <a:cs typeface="Arial" charset="0"/>
            </a:endParaRPr>
          </a:p>
        </p:txBody>
      </p:sp>
      <p:sp>
        <p:nvSpPr>
          <p:cNvPr id="489484" name="Text Box 12"/>
          <p:cNvSpPr txBox="1">
            <a:spLocks noChangeArrowheads="1"/>
          </p:cNvSpPr>
          <p:nvPr/>
        </p:nvSpPr>
        <p:spPr bwMode="auto">
          <a:xfrm>
            <a:off x="7924800" y="4267200"/>
            <a:ext cx="914400" cy="396875"/>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2000" b="1">
                <a:solidFill>
                  <a:srgbClr val="FFFF00"/>
                </a:solidFill>
                <a:cs typeface="Arial" charset="0"/>
              </a:rPr>
              <a:t>Hell</a:t>
            </a:r>
          </a:p>
        </p:txBody>
      </p:sp>
      <p:sp>
        <p:nvSpPr>
          <p:cNvPr id="489485" name="AutoShape 13"/>
          <p:cNvSpPr>
            <a:spLocks/>
          </p:cNvSpPr>
          <p:nvPr/>
        </p:nvSpPr>
        <p:spPr bwMode="auto">
          <a:xfrm>
            <a:off x="7696200" y="3657600"/>
            <a:ext cx="76200" cy="838200"/>
          </a:xfrm>
          <a:prstGeom prst="leftBracket">
            <a:avLst>
              <a:gd name="adj" fmla="val 91667"/>
            </a:avLst>
          </a:prstGeom>
          <a:noFill/>
          <a:ln w="38100">
            <a:solidFill>
              <a:schemeClr val="tx1"/>
            </a:solidFill>
            <a:round/>
            <a:headEnd/>
            <a:tailEnd/>
          </a:ln>
          <a:effectLst/>
        </p:spPr>
        <p:txBody>
          <a:bodyPr wrap="none" anchor="ctr"/>
          <a:lstStyle/>
          <a:p>
            <a:pPr eaLnBrk="0" fontAlgn="base" hangingPunct="0">
              <a:spcBef>
                <a:spcPct val="0"/>
              </a:spcBef>
              <a:spcAft>
                <a:spcPct val="0"/>
              </a:spcAft>
              <a:defRPr/>
            </a:pPr>
            <a:endParaRPr lang="en-US">
              <a:solidFill>
                <a:srgbClr val="FFFFFF"/>
              </a:solidFill>
              <a:cs typeface="Arial" charset="0"/>
            </a:endParaRPr>
          </a:p>
        </p:txBody>
      </p:sp>
      <p:sp>
        <p:nvSpPr>
          <p:cNvPr id="489487" name="Text Box 15"/>
          <p:cNvSpPr txBox="1">
            <a:spLocks noChangeArrowheads="1"/>
          </p:cNvSpPr>
          <p:nvPr/>
        </p:nvSpPr>
        <p:spPr bwMode="auto">
          <a:xfrm>
            <a:off x="4191000" y="4189413"/>
            <a:ext cx="2066925" cy="457200"/>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defRPr/>
            </a:pPr>
            <a:r>
              <a:rPr lang="en-US" sz="2400">
                <a:solidFill>
                  <a:srgbClr val="FFFFFF"/>
                </a:solidFill>
                <a:cs typeface="Arial" charset="0"/>
              </a:rPr>
              <a:t>Satan Loosed</a:t>
            </a:r>
          </a:p>
        </p:txBody>
      </p:sp>
      <p:sp>
        <p:nvSpPr>
          <p:cNvPr id="489489" name="Line 17"/>
          <p:cNvSpPr>
            <a:spLocks noChangeShapeType="1"/>
          </p:cNvSpPr>
          <p:nvPr/>
        </p:nvSpPr>
        <p:spPr bwMode="auto">
          <a:xfrm>
            <a:off x="1371600" y="3886200"/>
            <a:ext cx="0" cy="381000"/>
          </a:xfrm>
          <a:prstGeom prst="line">
            <a:avLst/>
          </a:prstGeom>
          <a:noFill/>
          <a:ln w="9525">
            <a:solidFill>
              <a:schemeClr val="tx1"/>
            </a:solidFill>
            <a:round/>
            <a:headEnd/>
            <a:tailEnd/>
          </a:ln>
          <a:effectLst/>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489490" name="Line 18"/>
          <p:cNvSpPr>
            <a:spLocks noChangeShapeType="1"/>
          </p:cNvSpPr>
          <p:nvPr/>
        </p:nvSpPr>
        <p:spPr bwMode="auto">
          <a:xfrm>
            <a:off x="4114800" y="3886200"/>
            <a:ext cx="0" cy="381000"/>
          </a:xfrm>
          <a:prstGeom prst="line">
            <a:avLst/>
          </a:prstGeom>
          <a:noFill/>
          <a:ln w="9525">
            <a:solidFill>
              <a:schemeClr val="tx1"/>
            </a:solidFill>
            <a:round/>
            <a:headEnd/>
            <a:tailEnd/>
          </a:ln>
          <a:effectLst/>
        </p:spPr>
        <p:txBody>
          <a:bodyPr/>
          <a:lstStyle/>
          <a:p>
            <a:pPr eaLnBrk="0" fontAlgn="base" hangingPunct="0">
              <a:spcBef>
                <a:spcPct val="0"/>
              </a:spcBef>
              <a:spcAft>
                <a:spcPct val="0"/>
              </a:spcAft>
              <a:defRPr/>
            </a:pPr>
            <a:endParaRPr lang="en-US">
              <a:solidFill>
                <a:srgbClr val="FFFFFF"/>
              </a:solidFill>
              <a:cs typeface="Arial" charset="0"/>
            </a:endParaRPr>
          </a:p>
        </p:txBody>
      </p:sp>
      <p:sp>
        <p:nvSpPr>
          <p:cNvPr id="21" name="Rectangular Callout 20"/>
          <p:cNvSpPr/>
          <p:nvPr/>
        </p:nvSpPr>
        <p:spPr bwMode="auto">
          <a:xfrm>
            <a:off x="1219200" y="4941213"/>
            <a:ext cx="2438400" cy="1283970"/>
          </a:xfrm>
          <a:prstGeom prst="wedgeRectCallout">
            <a:avLst>
              <a:gd name="adj1" fmla="val -39010"/>
              <a:gd name="adj2" fmla="val -115005"/>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0" fontAlgn="base" hangingPunct="0">
              <a:spcBef>
                <a:spcPct val="50000"/>
              </a:spcBef>
              <a:spcAft>
                <a:spcPct val="0"/>
              </a:spcAft>
              <a:defRPr/>
            </a:pPr>
            <a:r>
              <a:rPr lang="en-US" sz="1500" dirty="0">
                <a:solidFill>
                  <a:srgbClr val="FFFFFF"/>
                </a:solidFill>
                <a:cs typeface="Arial" charset="0"/>
              </a:rPr>
              <a:t>Satan bound </a:t>
            </a:r>
            <a:br>
              <a:rPr lang="en-US" sz="1500" dirty="0">
                <a:solidFill>
                  <a:srgbClr val="FFFFFF"/>
                </a:solidFill>
                <a:cs typeface="Arial" charset="0"/>
              </a:rPr>
            </a:br>
            <a:r>
              <a:rPr lang="en-US" sz="1500" dirty="0">
                <a:solidFill>
                  <a:srgbClr val="FFFFFF"/>
                </a:solidFill>
                <a:cs typeface="Arial" charset="0"/>
              </a:rPr>
              <a:t>Jews Converted</a:t>
            </a:r>
            <a:br>
              <a:rPr lang="en-US" sz="1500" dirty="0">
                <a:solidFill>
                  <a:srgbClr val="FFFFFF"/>
                </a:solidFill>
                <a:cs typeface="Arial" charset="0"/>
              </a:rPr>
            </a:br>
            <a:r>
              <a:rPr lang="en-US" sz="1500" dirty="0">
                <a:solidFill>
                  <a:srgbClr val="FFFFFF"/>
                </a:solidFill>
                <a:cs typeface="Arial" charset="0"/>
              </a:rPr>
              <a:t>Jews Returned to Land</a:t>
            </a:r>
            <a:br>
              <a:rPr lang="en-US" sz="1500" dirty="0">
                <a:solidFill>
                  <a:srgbClr val="FFFFFF"/>
                </a:solidFill>
                <a:cs typeface="Arial" charset="0"/>
              </a:rPr>
            </a:br>
            <a:r>
              <a:rPr lang="en-US" sz="1500" dirty="0">
                <a:solidFill>
                  <a:srgbClr val="FFFFFF"/>
                </a:solidFill>
                <a:cs typeface="Arial" charset="0"/>
              </a:rPr>
              <a:t>OT worship restored</a:t>
            </a:r>
            <a:br>
              <a:rPr lang="en-US" sz="1500" dirty="0">
                <a:solidFill>
                  <a:srgbClr val="FFFFFF"/>
                </a:solidFill>
                <a:cs typeface="Arial" charset="0"/>
              </a:rPr>
            </a:br>
            <a:r>
              <a:rPr lang="en-US" sz="1500" dirty="0">
                <a:solidFill>
                  <a:srgbClr val="FFFFFF"/>
                </a:solidFill>
                <a:cs typeface="Arial" charset="0"/>
              </a:rPr>
              <a:t>Idealistic life on earth</a:t>
            </a:r>
          </a:p>
        </p:txBody>
      </p:sp>
      <p:sp>
        <p:nvSpPr>
          <p:cNvPr id="23" name="Rectangular Callout 22"/>
          <p:cNvSpPr/>
          <p:nvPr/>
        </p:nvSpPr>
        <p:spPr bwMode="auto">
          <a:xfrm>
            <a:off x="4343400" y="5410200"/>
            <a:ext cx="2735264" cy="559435"/>
          </a:xfrm>
          <a:prstGeom prst="wedgeRectCallout">
            <a:avLst>
              <a:gd name="adj1" fmla="val -57041"/>
              <a:gd name="adj2" fmla="val -228526"/>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0" fontAlgn="base" hangingPunct="0">
              <a:spcBef>
                <a:spcPct val="0"/>
              </a:spcBef>
              <a:spcAft>
                <a:spcPct val="0"/>
              </a:spcAft>
              <a:defRPr/>
            </a:pPr>
            <a:r>
              <a:rPr lang="en-US" sz="1500" dirty="0">
                <a:solidFill>
                  <a:srgbClr val="FFFF00"/>
                </a:solidFill>
                <a:cs typeface="Arial" charset="0"/>
              </a:rPr>
              <a:t>Resurrection of MK Saints</a:t>
            </a:r>
          </a:p>
          <a:p>
            <a:pPr algn="ctr" eaLnBrk="0" fontAlgn="base" hangingPunct="0">
              <a:spcBef>
                <a:spcPct val="0"/>
              </a:spcBef>
              <a:spcAft>
                <a:spcPct val="0"/>
              </a:spcAft>
              <a:defRPr/>
            </a:pPr>
            <a:r>
              <a:rPr lang="en-US" sz="1500" dirty="0">
                <a:solidFill>
                  <a:srgbClr val="FFFF00"/>
                </a:solidFill>
                <a:cs typeface="Arial" charset="0"/>
              </a:rPr>
              <a:t>Resurrection of wicked</a:t>
            </a:r>
          </a:p>
        </p:txBody>
      </p:sp>
    </p:spTree>
    <p:extLst>
      <p:ext uri="{BB962C8B-B14F-4D97-AF65-F5344CB8AC3E}">
        <p14:creationId xmlns:p14="http://schemas.microsoft.com/office/powerpoint/2010/main" val="156549607"/>
      </p:ext>
    </p:extLst>
  </p:cSld>
  <p:clrMapOvr>
    <a:masterClrMapping/>
  </p:clrMapOvr>
  <p:transition spd="slow">
    <p:push/>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73DCA169-19EA-42C1-9061-EA84DC148353}" type="slidenum">
              <a:rPr lang="en-US">
                <a:solidFill>
                  <a:srgbClr val="FFFFFF"/>
                </a:solidFill>
              </a:rPr>
              <a:pPr/>
              <a:t>114</a:t>
            </a:fld>
            <a:endParaRPr lang="en-US">
              <a:solidFill>
                <a:srgbClr val="FFFFFF"/>
              </a:solidFill>
            </a:endParaRPr>
          </a:p>
        </p:txBody>
      </p:sp>
      <p:sp>
        <p:nvSpPr>
          <p:cNvPr id="415747" name="Text Box 3"/>
          <p:cNvSpPr txBox="1">
            <a:spLocks noChangeArrowheads="1"/>
          </p:cNvSpPr>
          <p:nvPr/>
        </p:nvSpPr>
        <p:spPr bwMode="auto">
          <a:xfrm>
            <a:off x="609600" y="2057400"/>
            <a:ext cx="7620000" cy="2939266"/>
          </a:xfrm>
          <a:prstGeom prst="rect">
            <a:avLst/>
          </a:prstGeom>
          <a:noFill/>
          <a:ln w="9525">
            <a:noFill/>
            <a:miter lim="800000"/>
            <a:headEnd/>
            <a:tailEnd/>
          </a:ln>
          <a:effectLst/>
        </p:spPr>
        <p:txBody>
          <a:bodyPr wrap="square">
            <a:spAutoFit/>
          </a:bodyPr>
          <a:lstStyle/>
          <a:p>
            <a:pPr indent="233363" fontAlgn="base">
              <a:spcBef>
                <a:spcPct val="50000"/>
              </a:spcBef>
              <a:spcAft>
                <a:spcPct val="0"/>
              </a:spcAft>
            </a:pPr>
            <a:r>
              <a:rPr lang="en-US" sz="3200" b="1" dirty="0">
                <a:solidFill>
                  <a:srgbClr val="FFFFFF"/>
                </a:solidFill>
                <a:effectLst>
                  <a:outerShdw blurRad="38100" dist="38100" dir="2700000" algn="tl">
                    <a:srgbClr val="000000">
                      <a:alpha val="43137"/>
                    </a:srgbClr>
                  </a:outerShdw>
                </a:effectLst>
              </a:rPr>
              <a:t>“There I was driving down the freeway and all of a sudden the place went </a:t>
            </a:r>
            <a:r>
              <a:rPr lang="en-US" sz="3200" b="1" dirty="0">
                <a:solidFill>
                  <a:srgbClr val="FFFF00"/>
                </a:solidFill>
                <a:effectLst>
                  <a:outerShdw blurRad="38100" dist="38100" dir="2700000" algn="tl">
                    <a:srgbClr val="000000">
                      <a:alpha val="43137"/>
                    </a:srgbClr>
                  </a:outerShdw>
                </a:effectLst>
              </a:rPr>
              <a:t>crazy…cars going in all directions…and not one of them had a driver</a:t>
            </a:r>
            <a:r>
              <a:rPr lang="en-US" sz="3200" b="1" dirty="0">
                <a:solidFill>
                  <a:srgbClr val="FFFFFF"/>
                </a:solidFill>
                <a:effectLst>
                  <a:outerShdw blurRad="38100" dist="38100" dir="2700000" algn="tl">
                    <a:srgbClr val="000000">
                      <a:alpha val="43137"/>
                    </a:srgbClr>
                  </a:outerShdw>
                </a:effectLst>
              </a:rPr>
              <a:t>.”  </a:t>
            </a:r>
            <a:r>
              <a:rPr lang="en-US" sz="2500" dirty="0">
                <a:solidFill>
                  <a:srgbClr val="FFFFFF"/>
                </a:solidFill>
                <a:effectLst>
                  <a:outerShdw blurRad="38100" dist="38100" dir="2700000" algn="tl">
                    <a:srgbClr val="000000">
                      <a:alpha val="43137"/>
                    </a:srgbClr>
                  </a:outerShdw>
                </a:effectLst>
              </a:rPr>
              <a:t>(Hal Lindsey, </a:t>
            </a:r>
            <a:r>
              <a:rPr lang="en-US" sz="2500" i="1" dirty="0">
                <a:solidFill>
                  <a:srgbClr val="FFFFFF"/>
                </a:solidFill>
                <a:effectLst>
                  <a:outerShdw blurRad="38100" dist="38100" dir="2700000" algn="tl">
                    <a:srgbClr val="000000">
                      <a:alpha val="43137"/>
                    </a:srgbClr>
                  </a:outerShdw>
                </a:effectLst>
              </a:rPr>
              <a:t>The Late Great Planet Earth</a:t>
            </a:r>
            <a:r>
              <a:rPr lang="en-US" sz="2500" dirty="0">
                <a:solidFill>
                  <a:srgbClr val="FFFFFF"/>
                </a:solidFill>
                <a:effectLst>
                  <a:outerShdw blurRad="38100" dist="38100" dir="2700000" algn="tl">
                    <a:srgbClr val="000000">
                      <a:alpha val="43137"/>
                    </a:srgbClr>
                  </a:outerShdw>
                </a:effectLst>
              </a:rPr>
              <a:t>, p. 124)</a:t>
            </a:r>
          </a:p>
        </p:txBody>
      </p:sp>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40871714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5747"/>
                                        </p:tgtEl>
                                        <p:attrNameLst>
                                          <p:attrName>style.visibility</p:attrName>
                                        </p:attrNameLst>
                                      </p:cBhvr>
                                      <p:to>
                                        <p:strVal val="visible"/>
                                      </p:to>
                                    </p:set>
                                    <p:animEffect transition="in" filter="dissolve">
                                      <p:cBhvr>
                                        <p:cTn id="7" dur="500"/>
                                        <p:tgtEl>
                                          <p:spTgt spid="415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7" grpId="0"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8" name="Picture 10" descr="C:\Users\Kevin\AppData\Local\Microsoft\Windows\Temporary Internet Files\Content.IE5\1GLZPL93\MC90036301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1436" y="1805939"/>
            <a:ext cx="3621128" cy="3935413"/>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p:cNvSpPr>
            <a:spLocks noGrp="1"/>
          </p:cNvSpPr>
          <p:nvPr>
            <p:ph type="sldNum" sz="quarter" idx="12"/>
          </p:nvPr>
        </p:nvSpPr>
        <p:spPr/>
        <p:txBody>
          <a:bodyPr/>
          <a:lstStyle/>
          <a:p>
            <a:fld id="{3FA9A096-50E2-4909-9C62-DABB2E3722A7}" type="slidenum">
              <a:rPr lang="en-US">
                <a:solidFill>
                  <a:srgbClr val="FFFFFF"/>
                </a:solidFill>
              </a:rPr>
              <a:pPr/>
              <a:t>115</a:t>
            </a:fld>
            <a:endParaRPr lang="en-US">
              <a:solidFill>
                <a:srgbClr val="FFFFFF"/>
              </a:solidFill>
            </a:endParaRPr>
          </a:p>
        </p:txBody>
      </p:sp>
      <p:sp>
        <p:nvSpPr>
          <p:cNvPr id="416770"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anchor="ctr"/>
          <a:lstStyle/>
          <a:p>
            <a:pPr algn="ctr" fontAlgn="base">
              <a:spcBef>
                <a:spcPct val="0"/>
              </a:spcBef>
              <a:spcAft>
                <a:spcPct val="0"/>
              </a:spcAft>
            </a:pPr>
            <a:r>
              <a:rPr lang="en-US" sz="4400" dirty="0">
                <a:solidFill>
                  <a:srgbClr val="FFFFFF"/>
                </a:solidFill>
                <a:latin typeface="Arial Black"/>
              </a:rPr>
              <a:t>What Is The “Rapture”?</a:t>
            </a:r>
          </a:p>
        </p:txBody>
      </p:sp>
      <p:sp>
        <p:nvSpPr>
          <p:cNvPr id="416771" name="Text Box 3"/>
          <p:cNvSpPr txBox="1">
            <a:spLocks noChangeArrowheads="1"/>
          </p:cNvSpPr>
          <p:nvPr/>
        </p:nvSpPr>
        <p:spPr bwMode="auto">
          <a:xfrm>
            <a:off x="914400" y="1828800"/>
            <a:ext cx="7315200" cy="3935413"/>
          </a:xfrm>
          <a:prstGeom prst="rect">
            <a:avLst/>
          </a:prstGeom>
          <a:noFill/>
          <a:ln w="76200" cmpd="tri">
            <a:noFill/>
            <a:miter lim="800000"/>
            <a:headEnd/>
            <a:tailEnd/>
          </a:ln>
          <a:effectLst/>
        </p:spPr>
        <p:txBody>
          <a:bodyPr>
            <a:spAutoFit/>
          </a:bodyPr>
          <a:lstStyle/>
          <a:p>
            <a:pPr fontAlgn="base">
              <a:spcBef>
                <a:spcPct val="50000"/>
              </a:spcBef>
              <a:spcAft>
                <a:spcPct val="0"/>
              </a:spcAft>
            </a:pPr>
            <a:r>
              <a:rPr lang="en-US" sz="2000" dirty="0">
                <a:solidFill>
                  <a:srgbClr val="FFFFFF"/>
                </a:solidFill>
              </a:rPr>
              <a:t>   </a:t>
            </a:r>
            <a:r>
              <a:rPr lang="en-US" sz="2800" dirty="0">
                <a:solidFill>
                  <a:srgbClr val="FFFFFF"/>
                </a:solidFill>
                <a:effectLst>
                  <a:outerShdw blurRad="38100" dist="38100" dir="2700000" algn="tl">
                    <a:srgbClr val="000000">
                      <a:alpha val="43137"/>
                    </a:srgbClr>
                  </a:outerShdw>
                </a:effectLst>
              </a:rPr>
              <a:t>“It was the last quarter of the championship game and the other side was ahead.  Our boys had the ball.  We made a touchdown and tied it up.  The crowd went crazy.  Only one minute to go and they fumbled – our quarterback recovered – he was about a yard from the goal when – </a:t>
            </a:r>
            <a:r>
              <a:rPr lang="en-US" sz="2800" b="1" dirty="0">
                <a:solidFill>
                  <a:srgbClr val="FFFF00"/>
                </a:solidFill>
                <a:effectLst>
                  <a:outerShdw blurRad="38100" dist="38100" dir="2700000" algn="tl">
                    <a:srgbClr val="000000">
                      <a:alpha val="43137"/>
                    </a:srgbClr>
                  </a:outerShdw>
                </a:effectLst>
              </a:rPr>
              <a:t>zap – no more quarterback – completely gone</a:t>
            </a:r>
            <a:r>
              <a:rPr lang="en-US" sz="2800" dirty="0">
                <a:solidFill>
                  <a:srgbClr val="FFFFFF"/>
                </a:solidFill>
                <a:effectLst>
                  <a:outerShdw blurRad="38100" dist="38100" dir="2700000" algn="tl">
                    <a:srgbClr val="000000">
                      <a:alpha val="43137"/>
                    </a:srgbClr>
                  </a:outerShdw>
                </a:effectLst>
              </a:rPr>
              <a:t>, just like that.”  </a:t>
            </a:r>
            <a:r>
              <a:rPr lang="en-US" sz="2000" dirty="0">
                <a:solidFill>
                  <a:srgbClr val="FFFFFF"/>
                </a:solidFill>
                <a:effectLst>
                  <a:outerShdw blurRad="38100" dist="38100" dir="2700000" algn="tl">
                    <a:srgbClr val="000000">
                      <a:alpha val="43137"/>
                    </a:srgbClr>
                  </a:outerShdw>
                </a:effectLst>
              </a:rPr>
              <a:t>(Hal Lindsey, </a:t>
            </a:r>
            <a:r>
              <a:rPr lang="en-US" sz="2000" i="1" dirty="0">
                <a:solidFill>
                  <a:srgbClr val="FFFFFF"/>
                </a:solidFill>
                <a:effectLst>
                  <a:outerShdw blurRad="38100" dist="38100" dir="2700000" algn="tl">
                    <a:srgbClr val="000000">
                      <a:alpha val="43137"/>
                    </a:srgbClr>
                  </a:outerShdw>
                </a:effectLst>
              </a:rPr>
              <a:t>The Late Great Planet Earth</a:t>
            </a:r>
            <a:r>
              <a:rPr lang="en-US" sz="2000" dirty="0">
                <a:solidFill>
                  <a:srgbClr val="FFFFFF"/>
                </a:solidFill>
                <a:effectLst>
                  <a:outerShdw blurRad="38100" dist="38100" dir="2700000" algn="tl">
                    <a:srgbClr val="000000">
                      <a:alpha val="43137"/>
                    </a:srgbClr>
                  </a:outerShdw>
                </a:effectLst>
              </a:rPr>
              <a:t>, p. 126)</a:t>
            </a:r>
          </a:p>
        </p:txBody>
      </p:sp>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3872741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67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0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1" grpId="0"/>
    </p:bld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p:txBody>
          <a:bodyPr/>
          <a:lstStyle/>
          <a:p>
            <a:r>
              <a:rPr lang="en-US" dirty="0"/>
              <a:t>What Is The </a:t>
            </a:r>
            <a:r>
              <a:rPr lang="en-US" dirty="0" smtClean="0"/>
              <a:t>“Rapture”?</a:t>
            </a:r>
            <a:endParaRPr lang="en-US" dirty="0"/>
          </a:p>
        </p:txBody>
      </p:sp>
      <p:sp>
        <p:nvSpPr>
          <p:cNvPr id="6" name="Slide Number Placeholder 4"/>
          <p:cNvSpPr>
            <a:spLocks noGrp="1"/>
          </p:cNvSpPr>
          <p:nvPr>
            <p:ph type="sldNum" sz="quarter" idx="12"/>
          </p:nvPr>
        </p:nvSpPr>
        <p:spPr/>
        <p:txBody>
          <a:bodyPr/>
          <a:lstStyle/>
          <a:p>
            <a:fld id="{9A1BE443-2331-44A6-BC0A-F469F2425602}" type="slidenum">
              <a:rPr lang="en-US">
                <a:solidFill>
                  <a:srgbClr val="FFFFFF"/>
                </a:solidFill>
              </a:rPr>
              <a:pPr/>
              <a:t>116</a:t>
            </a:fld>
            <a:endParaRPr lang="en-US">
              <a:solidFill>
                <a:srgbClr val="FFFFFF"/>
              </a:solidFill>
            </a:endParaRPr>
          </a:p>
        </p:txBody>
      </p:sp>
      <p:sp>
        <p:nvSpPr>
          <p:cNvPr id="402435" name="Text Box 3"/>
          <p:cNvSpPr txBox="1">
            <a:spLocks noChangeArrowheads="1"/>
          </p:cNvSpPr>
          <p:nvPr/>
        </p:nvSpPr>
        <p:spPr bwMode="auto">
          <a:xfrm>
            <a:off x="685800" y="1600200"/>
            <a:ext cx="7848600" cy="4206875"/>
          </a:xfrm>
          <a:prstGeom prst="rect">
            <a:avLst/>
          </a:prstGeom>
          <a:noFill/>
          <a:ln w="76200" cmpd="tri">
            <a:noFill/>
            <a:miter lim="800000"/>
            <a:headEnd/>
            <a:tailEnd/>
          </a:ln>
          <a:effectLst/>
        </p:spPr>
        <p:txBody>
          <a:bodyPr>
            <a:spAutoFit/>
          </a:bodyPr>
          <a:lstStyle/>
          <a:p>
            <a:pPr eaLnBrk="0" fontAlgn="base" hangingPunct="0">
              <a:spcBef>
                <a:spcPct val="50000"/>
              </a:spcBef>
              <a:spcAft>
                <a:spcPct val="0"/>
              </a:spcAft>
            </a:pPr>
            <a:r>
              <a:rPr lang="en-US" sz="2000" dirty="0">
                <a:solidFill>
                  <a:srgbClr val="FFFFFF"/>
                </a:solidFill>
              </a:rPr>
              <a:t>   </a:t>
            </a:r>
            <a:r>
              <a:rPr lang="en-US" sz="2500" dirty="0" smtClean="0">
                <a:solidFill>
                  <a:srgbClr val="FFFFFF"/>
                </a:solidFill>
                <a:effectLst>
                  <a:outerShdw blurRad="38100" dist="38100" dir="2700000" algn="tl">
                    <a:srgbClr val="000000">
                      <a:alpha val="43137"/>
                    </a:srgbClr>
                  </a:outerShdw>
                </a:effectLst>
              </a:rPr>
              <a:t>“Someday</a:t>
            </a:r>
            <a:r>
              <a:rPr lang="en-US" sz="2500" dirty="0">
                <a:solidFill>
                  <a:srgbClr val="FFFFFF"/>
                </a:solidFill>
                <a:effectLst>
                  <a:outerShdw blurRad="38100" dist="38100" dir="2700000" algn="tl">
                    <a:srgbClr val="000000">
                      <a:alpha val="43137"/>
                    </a:srgbClr>
                  </a:outerShdw>
                </a:effectLst>
              </a:rPr>
              <a:t>, a day that only God knows, Jesus Christ is coming to </a:t>
            </a:r>
            <a:r>
              <a:rPr lang="en-US" sz="2500" b="1" dirty="0">
                <a:solidFill>
                  <a:srgbClr val="FFFF00"/>
                </a:solidFill>
                <a:effectLst>
                  <a:outerShdw blurRad="38100" dist="38100" dir="2700000" algn="tl">
                    <a:srgbClr val="000000">
                      <a:alpha val="43137"/>
                    </a:srgbClr>
                  </a:outerShdw>
                </a:effectLst>
              </a:rPr>
              <a:t>take away all those who believe in Him</a:t>
            </a:r>
            <a:r>
              <a:rPr lang="en-US" sz="2500" dirty="0">
                <a:solidFill>
                  <a:srgbClr val="FFFFFF"/>
                </a:solidFill>
                <a:effectLst>
                  <a:outerShdw blurRad="38100" dist="38100" dir="2700000" algn="tl">
                    <a:srgbClr val="000000">
                      <a:alpha val="43137"/>
                    </a:srgbClr>
                  </a:outerShdw>
                </a:effectLst>
              </a:rPr>
              <a:t>.  He is coming to </a:t>
            </a:r>
            <a:r>
              <a:rPr lang="en-US" sz="2500" b="1" dirty="0">
                <a:solidFill>
                  <a:srgbClr val="FFFF00"/>
                </a:solidFill>
                <a:effectLst>
                  <a:outerShdw blurRad="38100" dist="38100" dir="2700000" algn="tl">
                    <a:srgbClr val="000000">
                      <a:alpha val="43137"/>
                    </a:srgbClr>
                  </a:outerShdw>
                </a:effectLst>
              </a:rPr>
              <a:t>meet all true believers in the air</a:t>
            </a:r>
            <a:r>
              <a:rPr lang="en-US" sz="2500" dirty="0">
                <a:solidFill>
                  <a:srgbClr val="FFFFFF"/>
                </a:solidFill>
                <a:effectLst>
                  <a:outerShdw blurRad="38100" dist="38100" dir="2700000" algn="tl">
                    <a:srgbClr val="000000">
                      <a:alpha val="43137"/>
                    </a:srgbClr>
                  </a:outerShdw>
                </a:effectLst>
              </a:rPr>
              <a:t>.  Without benefit of science, space suits, or interplanetary rockets, there will be those who will be </a:t>
            </a:r>
            <a:r>
              <a:rPr lang="en-US" sz="2500" b="1" dirty="0">
                <a:solidFill>
                  <a:srgbClr val="FFFF00"/>
                </a:solidFill>
                <a:effectLst>
                  <a:outerShdw blurRad="38100" dist="38100" dir="2700000" algn="tl">
                    <a:srgbClr val="000000">
                      <a:alpha val="43137"/>
                    </a:srgbClr>
                  </a:outerShdw>
                </a:effectLst>
              </a:rPr>
              <a:t>transported into a glorious place </a:t>
            </a:r>
            <a:r>
              <a:rPr lang="en-US" sz="2500" dirty="0">
                <a:solidFill>
                  <a:srgbClr val="FFFFFF"/>
                </a:solidFill>
                <a:effectLst>
                  <a:outerShdw blurRad="38100" dist="38100" dir="2700000" algn="tl">
                    <a:srgbClr val="000000">
                      <a:alpha val="43137"/>
                    </a:srgbClr>
                  </a:outerShdw>
                </a:effectLst>
              </a:rPr>
              <a:t>more beautiful, more awesome, than we can possibly comprehend.  Earth and all its thrills, excitement, and pleasures will be nothing in contrast to this great event.</a:t>
            </a:r>
            <a:br>
              <a:rPr lang="en-US" sz="2500" dirty="0">
                <a:solidFill>
                  <a:srgbClr val="FFFFFF"/>
                </a:solidFill>
                <a:effectLst>
                  <a:outerShdw blurRad="38100" dist="38100" dir="2700000" algn="tl">
                    <a:srgbClr val="000000">
                      <a:alpha val="43137"/>
                    </a:srgbClr>
                  </a:outerShdw>
                </a:effectLst>
              </a:rPr>
            </a:br>
            <a:r>
              <a:rPr lang="en-US" sz="2500" dirty="0">
                <a:solidFill>
                  <a:srgbClr val="FFFFFF"/>
                </a:solidFill>
                <a:effectLst>
                  <a:outerShdw blurRad="38100" dist="38100" dir="2700000" algn="tl">
                    <a:srgbClr val="000000">
                      <a:alpha val="43137"/>
                    </a:srgbClr>
                  </a:outerShdw>
                </a:effectLst>
              </a:rPr>
              <a:t>   </a:t>
            </a:r>
            <a:r>
              <a:rPr lang="en-US" sz="2500" dirty="0" smtClean="0">
                <a:solidFill>
                  <a:srgbClr val="FFFFFF"/>
                </a:solidFill>
                <a:effectLst>
                  <a:outerShdw blurRad="38100" dist="38100" dir="2700000" algn="tl">
                    <a:srgbClr val="000000">
                      <a:alpha val="43137"/>
                    </a:srgbClr>
                  </a:outerShdw>
                </a:effectLst>
              </a:rPr>
              <a:t>“It </a:t>
            </a:r>
            <a:r>
              <a:rPr lang="en-US" sz="2500" dirty="0">
                <a:solidFill>
                  <a:srgbClr val="FFFFFF"/>
                </a:solidFill>
                <a:effectLst>
                  <a:outerShdw blurRad="38100" dist="38100" dir="2700000" algn="tl">
                    <a:srgbClr val="000000">
                      <a:alpha val="43137"/>
                    </a:srgbClr>
                  </a:outerShdw>
                </a:effectLst>
              </a:rPr>
              <a:t>will be the living end.  The ultimate trip</a:t>
            </a:r>
            <a:r>
              <a:rPr lang="en-US" sz="2500" dirty="0" smtClean="0">
                <a:solidFill>
                  <a:srgbClr val="FFFFFF"/>
                </a:solidFill>
                <a:effectLst>
                  <a:outerShdw blurRad="38100" dist="38100" dir="2700000" algn="tl">
                    <a:srgbClr val="000000">
                      <a:alpha val="43137"/>
                    </a:srgbClr>
                  </a:outerShdw>
                </a:effectLst>
              </a:rPr>
              <a:t>.”</a:t>
            </a:r>
            <a:r>
              <a:rPr lang="en-US" sz="2000" dirty="0" smtClean="0">
                <a:solidFill>
                  <a:srgbClr val="FFFFFF"/>
                </a:solidFill>
                <a:effectLst>
                  <a:outerShdw blurRad="38100" dist="38100" dir="2700000" algn="tl">
                    <a:srgbClr val="000000">
                      <a:alpha val="43137"/>
                    </a:srgbClr>
                  </a:outerShdw>
                </a:effectLst>
              </a:rPr>
              <a:t>  </a:t>
            </a:r>
            <a:r>
              <a:rPr lang="en-US" sz="2000" dirty="0">
                <a:solidFill>
                  <a:srgbClr val="FFFFFF"/>
                </a:solidFill>
                <a:effectLst>
                  <a:outerShdw blurRad="38100" dist="38100" dir="2700000" algn="tl">
                    <a:srgbClr val="000000">
                      <a:alpha val="43137"/>
                    </a:srgbClr>
                  </a:outerShdw>
                </a:effectLst>
              </a:rPr>
              <a:t>(Hal Lindsey, </a:t>
            </a:r>
            <a:r>
              <a:rPr lang="en-US" sz="2000" i="1" dirty="0">
                <a:solidFill>
                  <a:srgbClr val="FFFFFF"/>
                </a:solidFill>
                <a:effectLst>
                  <a:outerShdw blurRad="38100" dist="38100" dir="2700000" algn="tl">
                    <a:srgbClr val="000000">
                      <a:alpha val="43137"/>
                    </a:srgbClr>
                  </a:outerShdw>
                </a:effectLst>
              </a:rPr>
              <a:t>The Late Great Planet Earth</a:t>
            </a:r>
            <a:r>
              <a:rPr lang="en-US" sz="2000" dirty="0">
                <a:solidFill>
                  <a:srgbClr val="FFFFFF"/>
                </a:solidFill>
                <a:effectLst>
                  <a:outerShdw blurRad="38100" dist="38100" dir="2700000" algn="tl">
                    <a:srgbClr val="000000">
                      <a:alpha val="43137"/>
                    </a:srgbClr>
                  </a:outerShdw>
                </a:effectLst>
              </a:rPr>
              <a:t>, p. 126)</a:t>
            </a:r>
          </a:p>
        </p:txBody>
      </p:sp>
      <p:pic>
        <p:nvPicPr>
          <p:cNvPr id="5" name="Picture 2" descr="http://clipsandcomment.com/wp-content/uploads/2011/02/rap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600200"/>
            <a:ext cx="3333750" cy="4391026"/>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2026791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02435"/>
                                        </p:tgtEl>
                                        <p:attrNameLst>
                                          <p:attrName>style.visibility</p:attrName>
                                        </p:attrNameLst>
                                      </p:cBhvr>
                                      <p:to>
                                        <p:strVal val="visible"/>
                                      </p:to>
                                    </p:set>
                                    <p:anim calcmode="lin" valueType="num">
                                      <p:cBhvr>
                                        <p:cTn id="7" dur="500" fill="hold"/>
                                        <p:tgtEl>
                                          <p:spTgt spid="402435"/>
                                        </p:tgtEl>
                                        <p:attrNameLst>
                                          <p:attrName>ppt_w</p:attrName>
                                        </p:attrNameLst>
                                      </p:cBhvr>
                                      <p:tavLst>
                                        <p:tav tm="0">
                                          <p:val>
                                            <p:fltVal val="0"/>
                                          </p:val>
                                        </p:tav>
                                        <p:tav tm="100000">
                                          <p:val>
                                            <p:strVal val="#ppt_w"/>
                                          </p:val>
                                        </p:tav>
                                      </p:tavLst>
                                    </p:anim>
                                    <p:anim calcmode="lin" valueType="num">
                                      <p:cBhvr>
                                        <p:cTn id="8" dur="500" fill="hold"/>
                                        <p:tgtEl>
                                          <p:spTgt spid="402435"/>
                                        </p:tgtEl>
                                        <p:attrNameLst>
                                          <p:attrName>ppt_h</p:attrName>
                                        </p:attrNameLst>
                                      </p:cBhvr>
                                      <p:tavLst>
                                        <p:tav tm="0">
                                          <p:val>
                                            <p:fltVal val="0"/>
                                          </p:val>
                                        </p:tav>
                                        <p:tav tm="100000">
                                          <p:val>
                                            <p:strVal val="#ppt_h"/>
                                          </p:val>
                                        </p:tav>
                                      </p:tavLst>
                                    </p:anim>
                                    <p:animEffect transition="in" filter="fade">
                                      <p:cBhvr>
                                        <p:cTn id="9" dur="500"/>
                                        <p:tgtEl>
                                          <p:spTgt spid="40243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xit" presetSubtype="0" fill="hold" grpId="1" nodeType="clickEffect">
                                  <p:stCondLst>
                                    <p:cond delay="0"/>
                                  </p:stCondLst>
                                  <p:childTnLst>
                                    <p:animEffect transition="out" filter="dissolve">
                                      <p:cBhvr>
                                        <p:cTn id="13" dur="500"/>
                                        <p:tgtEl>
                                          <p:spTgt spid="402435"/>
                                        </p:tgtEl>
                                      </p:cBhvr>
                                    </p:animEffect>
                                    <p:set>
                                      <p:cBhvr>
                                        <p:cTn id="14" dur="1" fill="hold">
                                          <p:stCondLst>
                                            <p:cond delay="499"/>
                                          </p:stCondLst>
                                        </p:cTn>
                                        <p:tgtEl>
                                          <p:spTgt spid="402435"/>
                                        </p:tgtEl>
                                        <p:attrNameLst>
                                          <p:attrName>style.visibility</p:attrName>
                                        </p:attrNameLst>
                                      </p:cBhvr>
                                      <p:to>
                                        <p:strVal val="hidden"/>
                                      </p:to>
                                    </p:se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5" grpId="0"/>
      <p:bldP spid="402435" grpId="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9FE2FF8-8B14-4BBC-945F-C65C848A645E}" type="slidenum">
              <a:rPr lang="en-US" smtClean="0">
                <a:solidFill>
                  <a:srgbClr val="FFFFFF"/>
                </a:solidFill>
              </a:rPr>
              <a:pPr/>
              <a:t>117</a:t>
            </a:fld>
            <a:endParaRPr lang="en-US">
              <a:solidFill>
                <a:srgbClr val="FFFFFF"/>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0" y="3276600"/>
            <a:ext cx="6232634" cy="1869790"/>
          </a:xfrm>
          <a:prstGeom prst="rect">
            <a:avLst/>
          </a:prstGeom>
        </p:spPr>
      </p:pic>
      <p:pic>
        <p:nvPicPr>
          <p:cNvPr id="435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762000"/>
            <a:ext cx="613103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3797484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35203"/>
                                        </p:tgtEl>
                                        <p:attrNameLst>
                                          <p:attrName>style.visibility</p:attrName>
                                        </p:attrNameLst>
                                      </p:cBhvr>
                                      <p:to>
                                        <p:strVal val="visible"/>
                                      </p:to>
                                    </p:set>
                                    <p:anim calcmode="lin" valueType="num">
                                      <p:cBhvr>
                                        <p:cTn id="7" dur="500" fill="hold"/>
                                        <p:tgtEl>
                                          <p:spTgt spid="435203"/>
                                        </p:tgtEl>
                                        <p:attrNameLst>
                                          <p:attrName>ppt_w</p:attrName>
                                        </p:attrNameLst>
                                      </p:cBhvr>
                                      <p:tavLst>
                                        <p:tav tm="0">
                                          <p:val>
                                            <p:fltVal val="0"/>
                                          </p:val>
                                        </p:tav>
                                        <p:tav tm="100000">
                                          <p:val>
                                            <p:strVal val="#ppt_w"/>
                                          </p:val>
                                        </p:tav>
                                      </p:tavLst>
                                    </p:anim>
                                    <p:anim calcmode="lin" valueType="num">
                                      <p:cBhvr>
                                        <p:cTn id="8" dur="500" fill="hold"/>
                                        <p:tgtEl>
                                          <p:spTgt spid="435203"/>
                                        </p:tgtEl>
                                        <p:attrNameLst>
                                          <p:attrName>ppt_h</p:attrName>
                                        </p:attrNameLst>
                                      </p:cBhvr>
                                      <p:tavLst>
                                        <p:tav tm="0">
                                          <p:val>
                                            <p:fltVal val="0"/>
                                          </p:val>
                                        </p:tav>
                                        <p:tav tm="100000">
                                          <p:val>
                                            <p:strVal val="#ppt_h"/>
                                          </p:val>
                                        </p:tav>
                                      </p:tavLst>
                                    </p:anim>
                                    <p:animEffect transition="in" filter="fade">
                                      <p:cBhvr>
                                        <p:cTn id="9" dur="500"/>
                                        <p:tgtEl>
                                          <p:spTgt spid="43520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p:txBody>
          <a:bodyPr/>
          <a:lstStyle/>
          <a:p>
            <a:r>
              <a:rPr lang="en-US" dirty="0"/>
              <a:t>1 Thessalonians 4:13-18</a:t>
            </a:r>
          </a:p>
        </p:txBody>
      </p:sp>
      <p:sp>
        <p:nvSpPr>
          <p:cNvPr id="6" name="Slide Number Placeholder 4"/>
          <p:cNvSpPr>
            <a:spLocks noGrp="1"/>
          </p:cNvSpPr>
          <p:nvPr>
            <p:ph type="sldNum" sz="quarter" idx="12"/>
          </p:nvPr>
        </p:nvSpPr>
        <p:spPr/>
        <p:txBody>
          <a:bodyPr/>
          <a:lstStyle/>
          <a:p>
            <a:fld id="{E3393F36-F1CD-4F22-860E-10BEEA5E552D}" type="slidenum">
              <a:rPr lang="en-US">
                <a:solidFill>
                  <a:srgbClr val="FFFFFF"/>
                </a:solidFill>
              </a:rPr>
              <a:pPr/>
              <a:t>118</a:t>
            </a:fld>
            <a:endParaRPr lang="en-US">
              <a:solidFill>
                <a:srgbClr val="FFFFFF"/>
              </a:solidFill>
            </a:endParaRPr>
          </a:p>
        </p:txBody>
      </p:sp>
      <p:sp>
        <p:nvSpPr>
          <p:cNvPr id="418819" name="Text Box 3"/>
          <p:cNvSpPr txBox="1">
            <a:spLocks noChangeArrowheads="1"/>
          </p:cNvSpPr>
          <p:nvPr/>
        </p:nvSpPr>
        <p:spPr bwMode="auto">
          <a:xfrm>
            <a:off x="533400" y="1600200"/>
            <a:ext cx="8077200" cy="4401205"/>
          </a:xfrm>
          <a:prstGeom prst="rect">
            <a:avLst/>
          </a:prstGeom>
          <a:noFill/>
          <a:ln w="9525">
            <a:noFill/>
            <a:miter lim="800000"/>
            <a:headEnd/>
            <a:tailEnd/>
          </a:ln>
          <a:effectLst/>
        </p:spPr>
        <p:txBody>
          <a:bodyPr>
            <a:spAutoFit/>
          </a:bodyPr>
          <a:lstStyle/>
          <a:p>
            <a:pPr indent="455613" fontAlgn="base">
              <a:spcBef>
                <a:spcPct val="50000"/>
              </a:spcBef>
              <a:spcAft>
                <a:spcPct val="0"/>
              </a:spcAft>
            </a:pPr>
            <a:r>
              <a:rPr lang="en-US" sz="2800" baseline="30000" dirty="0">
                <a:solidFill>
                  <a:srgbClr val="FFFFFF"/>
                </a:solidFill>
                <a:effectLst>
                  <a:outerShdw blurRad="38100" dist="38100" dir="2700000" algn="tl">
                    <a:srgbClr val="000000">
                      <a:alpha val="43137"/>
                    </a:srgbClr>
                  </a:outerShdw>
                </a:effectLst>
              </a:rPr>
              <a:t>13</a:t>
            </a:r>
            <a:r>
              <a:rPr lang="en-US" sz="2800" dirty="0">
                <a:solidFill>
                  <a:srgbClr val="FFFFFF"/>
                </a:solidFill>
                <a:effectLst>
                  <a:outerShdw blurRad="38100" dist="38100" dir="2700000" algn="tl">
                    <a:srgbClr val="000000">
                      <a:alpha val="43137"/>
                    </a:srgbClr>
                  </a:outerShdw>
                </a:effectLst>
              </a:rPr>
              <a:t>But I do not want you to be ignorant, brethren, concerning </a:t>
            </a:r>
            <a:r>
              <a:rPr lang="en-US" sz="2800" b="1" dirty="0">
                <a:solidFill>
                  <a:srgbClr val="FFFF00"/>
                </a:solidFill>
                <a:effectLst>
                  <a:outerShdw blurRad="38100" dist="38100" dir="2700000" algn="tl">
                    <a:srgbClr val="000000">
                      <a:alpha val="43137"/>
                    </a:srgbClr>
                  </a:outerShdw>
                </a:effectLst>
              </a:rPr>
              <a:t>those who have fallen asleep</a:t>
            </a:r>
            <a:r>
              <a:rPr lang="en-US" sz="2800" dirty="0">
                <a:solidFill>
                  <a:srgbClr val="FFFFFF"/>
                </a:solidFill>
                <a:effectLst>
                  <a:outerShdw blurRad="38100" dist="38100" dir="2700000" algn="tl">
                    <a:srgbClr val="000000">
                      <a:alpha val="43137"/>
                    </a:srgbClr>
                  </a:outerShdw>
                </a:effectLst>
              </a:rPr>
              <a:t>, lest you sorrow as </a:t>
            </a:r>
            <a:r>
              <a:rPr lang="en-US" sz="2800" u="sng" dirty="0">
                <a:solidFill>
                  <a:srgbClr val="FFFFFF"/>
                </a:solidFill>
                <a:effectLst>
                  <a:outerShdw blurRad="38100" dist="38100" dir="2700000" algn="tl">
                    <a:srgbClr val="000000">
                      <a:alpha val="43137"/>
                    </a:srgbClr>
                  </a:outerShdw>
                </a:effectLst>
              </a:rPr>
              <a:t>others</a:t>
            </a:r>
            <a:r>
              <a:rPr lang="en-US" sz="2800" dirty="0">
                <a:solidFill>
                  <a:srgbClr val="FFFFFF"/>
                </a:solidFill>
                <a:effectLst>
                  <a:outerShdw blurRad="38100" dist="38100" dir="2700000" algn="tl">
                    <a:srgbClr val="000000">
                      <a:alpha val="43137"/>
                    </a:srgbClr>
                  </a:outerShdw>
                </a:effectLst>
              </a:rPr>
              <a:t> who have no hope. </a:t>
            </a:r>
            <a:r>
              <a:rPr lang="en-US" sz="2800" baseline="30000" dirty="0">
                <a:solidFill>
                  <a:srgbClr val="FFFFFF"/>
                </a:solidFill>
                <a:effectLst>
                  <a:outerShdw blurRad="38100" dist="38100" dir="2700000" algn="tl">
                    <a:srgbClr val="000000">
                      <a:alpha val="43137"/>
                    </a:srgbClr>
                  </a:outerShdw>
                </a:effectLst>
              </a:rPr>
              <a:t>14</a:t>
            </a:r>
            <a:r>
              <a:rPr lang="en-US" sz="2800" dirty="0">
                <a:solidFill>
                  <a:srgbClr val="FFFFFF"/>
                </a:solidFill>
                <a:effectLst>
                  <a:outerShdw blurRad="38100" dist="38100" dir="2700000" algn="tl">
                    <a:srgbClr val="000000">
                      <a:alpha val="43137"/>
                    </a:srgbClr>
                  </a:outerShdw>
                </a:effectLst>
              </a:rPr>
              <a:t>For if we believe that Jesus died and rose again, even so God will bring with Him </a:t>
            </a:r>
            <a:r>
              <a:rPr lang="en-US" sz="2800" b="1" dirty="0">
                <a:solidFill>
                  <a:srgbClr val="FFFF00"/>
                </a:solidFill>
                <a:effectLst>
                  <a:outerShdw blurRad="38100" dist="38100" dir="2700000" algn="tl">
                    <a:srgbClr val="000000">
                      <a:alpha val="43137"/>
                    </a:srgbClr>
                  </a:outerShdw>
                </a:effectLst>
              </a:rPr>
              <a:t>those who sleep in Jesus</a:t>
            </a:r>
            <a:r>
              <a:rPr lang="en-US" sz="2800" dirty="0">
                <a:solidFill>
                  <a:srgbClr val="FFFFFF"/>
                </a:solidFill>
                <a:effectLst>
                  <a:outerShdw blurRad="38100" dist="38100" dir="2700000" algn="tl">
                    <a:srgbClr val="000000">
                      <a:alpha val="43137"/>
                    </a:srgbClr>
                  </a:outerShdw>
                </a:effectLst>
              </a:rPr>
              <a:t>. </a:t>
            </a:r>
            <a:r>
              <a:rPr lang="en-US" sz="2800" baseline="30000" dirty="0">
                <a:solidFill>
                  <a:srgbClr val="FFFFFF"/>
                </a:solidFill>
                <a:effectLst>
                  <a:outerShdw blurRad="38100" dist="38100" dir="2700000" algn="tl">
                    <a:srgbClr val="000000">
                      <a:alpha val="43137"/>
                    </a:srgbClr>
                  </a:outerShdw>
                </a:effectLst>
              </a:rPr>
              <a:t>15</a:t>
            </a:r>
            <a:r>
              <a:rPr lang="en-US" sz="2800" dirty="0">
                <a:solidFill>
                  <a:srgbClr val="FFFFFF"/>
                </a:solidFill>
                <a:effectLst>
                  <a:outerShdw blurRad="38100" dist="38100" dir="2700000" algn="tl">
                    <a:srgbClr val="000000">
                      <a:alpha val="43137"/>
                    </a:srgbClr>
                  </a:outerShdw>
                </a:effectLst>
              </a:rPr>
              <a:t>For this we say to you by the word of the Lord, that </a:t>
            </a:r>
            <a:r>
              <a:rPr lang="en-US" sz="2800" b="1" dirty="0">
                <a:solidFill>
                  <a:srgbClr val="FFFF00"/>
                </a:solidFill>
                <a:effectLst>
                  <a:outerShdw blurRad="38100" dist="38100" dir="2700000" algn="tl">
                    <a:srgbClr val="000000">
                      <a:alpha val="43137"/>
                    </a:srgbClr>
                  </a:outerShdw>
                </a:effectLst>
              </a:rPr>
              <a:t>we who are alive</a:t>
            </a:r>
            <a:r>
              <a:rPr lang="en-US" sz="2800" dirty="0">
                <a:solidFill>
                  <a:srgbClr val="FFFFFF"/>
                </a:solidFill>
                <a:effectLst>
                  <a:outerShdw blurRad="38100" dist="38100" dir="2700000" algn="tl">
                    <a:srgbClr val="000000">
                      <a:alpha val="43137"/>
                    </a:srgbClr>
                  </a:outerShdw>
                </a:effectLst>
              </a:rPr>
              <a:t> </a:t>
            </a:r>
            <a:r>
              <a:rPr lang="en-US" sz="2800" i="1" dirty="0">
                <a:solidFill>
                  <a:srgbClr val="FFFFFF"/>
                </a:solidFill>
                <a:effectLst>
                  <a:outerShdw blurRad="38100" dist="38100" dir="2700000" algn="tl">
                    <a:srgbClr val="000000">
                      <a:alpha val="43137"/>
                    </a:srgbClr>
                  </a:outerShdw>
                </a:effectLst>
              </a:rPr>
              <a:t>and</a:t>
            </a:r>
            <a:r>
              <a:rPr lang="en-US" sz="2800" dirty="0">
                <a:solidFill>
                  <a:srgbClr val="FFFFFF"/>
                </a:solidFill>
                <a:effectLst>
                  <a:outerShdw blurRad="38100" dist="38100" dir="2700000" algn="tl">
                    <a:srgbClr val="000000">
                      <a:alpha val="43137"/>
                    </a:srgbClr>
                  </a:outerShdw>
                </a:effectLst>
              </a:rPr>
              <a:t> remain until the coming of the Lord will by no means precede </a:t>
            </a:r>
            <a:r>
              <a:rPr lang="en-US" sz="2800" b="1" dirty="0">
                <a:solidFill>
                  <a:srgbClr val="FFFF00"/>
                </a:solidFill>
                <a:effectLst>
                  <a:outerShdw blurRad="38100" dist="38100" dir="2700000" algn="tl">
                    <a:srgbClr val="000000">
                      <a:alpha val="43137"/>
                    </a:srgbClr>
                  </a:outerShdw>
                </a:effectLst>
              </a:rPr>
              <a:t>those who are asleep</a:t>
            </a:r>
            <a:r>
              <a:rPr lang="en-US" sz="2800" dirty="0">
                <a:solidFill>
                  <a:srgbClr val="FFFFFF"/>
                </a:solidFill>
                <a:effectLst>
                  <a:outerShdw blurRad="38100" dist="38100" dir="2700000" algn="tl">
                    <a:srgbClr val="000000">
                      <a:alpha val="43137"/>
                    </a:srgbClr>
                  </a:outerShdw>
                </a:effectLst>
              </a:rPr>
              <a:t>. </a:t>
            </a:r>
            <a:r>
              <a:rPr lang="en-US" sz="2800" baseline="30000" dirty="0">
                <a:solidFill>
                  <a:srgbClr val="FFFFFF"/>
                </a:solidFill>
                <a:effectLst>
                  <a:outerShdw blurRad="38100" dist="38100" dir="2700000" algn="tl">
                    <a:srgbClr val="000000">
                      <a:alpha val="43137"/>
                    </a:srgbClr>
                  </a:outerShdw>
                </a:effectLst>
              </a:rPr>
              <a:t>16</a:t>
            </a:r>
            <a:r>
              <a:rPr lang="en-US" sz="2800" dirty="0">
                <a:solidFill>
                  <a:srgbClr val="FFFFFF"/>
                </a:solidFill>
                <a:effectLst>
                  <a:outerShdw blurRad="38100" dist="38100" dir="2700000" algn="tl">
                    <a:srgbClr val="000000">
                      <a:alpha val="43137"/>
                    </a:srgbClr>
                  </a:outerShdw>
                </a:effectLst>
              </a:rPr>
              <a:t>For the Lord Himself will descend from heaven with </a:t>
            </a:r>
            <a:r>
              <a:rPr lang="en-US" sz="2800" dirty="0" smtClean="0">
                <a:solidFill>
                  <a:srgbClr val="FFFFFF"/>
                </a:solidFill>
                <a:effectLst>
                  <a:outerShdw blurRad="38100" dist="38100" dir="2700000" algn="tl">
                    <a:srgbClr val="000000">
                      <a:alpha val="43137"/>
                    </a:srgbClr>
                  </a:outerShdw>
                </a:effectLst>
              </a:rPr>
              <a:t>a</a:t>
            </a:r>
            <a:endParaRPr lang="en-US" sz="2800" dirty="0">
              <a:solidFill>
                <a:srgbClr val="FFFFFF"/>
              </a:solidFill>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670819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p:txBody>
          <a:bodyPr/>
          <a:lstStyle/>
          <a:p>
            <a:r>
              <a:rPr lang="en-US" dirty="0"/>
              <a:t>1 Thessalonians 4:13-18</a:t>
            </a:r>
          </a:p>
        </p:txBody>
      </p:sp>
      <p:sp>
        <p:nvSpPr>
          <p:cNvPr id="6" name="Slide Number Placeholder 4"/>
          <p:cNvSpPr>
            <a:spLocks noGrp="1"/>
          </p:cNvSpPr>
          <p:nvPr>
            <p:ph type="sldNum" sz="quarter" idx="12"/>
          </p:nvPr>
        </p:nvSpPr>
        <p:spPr/>
        <p:txBody>
          <a:bodyPr/>
          <a:lstStyle/>
          <a:p>
            <a:fld id="{E3393F36-F1CD-4F22-860E-10BEEA5E552D}" type="slidenum">
              <a:rPr lang="en-US">
                <a:solidFill>
                  <a:srgbClr val="FFFFFF"/>
                </a:solidFill>
              </a:rPr>
              <a:pPr/>
              <a:t>119</a:t>
            </a:fld>
            <a:endParaRPr lang="en-US">
              <a:solidFill>
                <a:srgbClr val="FFFFFF"/>
              </a:solidFill>
            </a:endParaRPr>
          </a:p>
        </p:txBody>
      </p:sp>
      <p:sp>
        <p:nvSpPr>
          <p:cNvPr id="418819" name="Text Box 3"/>
          <p:cNvSpPr txBox="1">
            <a:spLocks noChangeArrowheads="1"/>
          </p:cNvSpPr>
          <p:nvPr/>
        </p:nvSpPr>
        <p:spPr bwMode="auto">
          <a:xfrm>
            <a:off x="533400" y="1600200"/>
            <a:ext cx="8077200" cy="3108543"/>
          </a:xfrm>
          <a:prstGeom prst="rect">
            <a:avLst/>
          </a:prstGeom>
          <a:noFill/>
          <a:ln w="9525">
            <a:noFill/>
            <a:miter lim="800000"/>
            <a:headEnd/>
            <a:tailEnd/>
          </a:ln>
          <a:effectLst/>
        </p:spPr>
        <p:txBody>
          <a:bodyPr>
            <a:spAutoFit/>
          </a:bodyPr>
          <a:lstStyle/>
          <a:p>
            <a:pPr fontAlgn="base">
              <a:spcBef>
                <a:spcPct val="50000"/>
              </a:spcBef>
              <a:spcAft>
                <a:spcPct val="0"/>
              </a:spcAft>
            </a:pPr>
            <a:r>
              <a:rPr lang="en-US" sz="2800" u="sng" dirty="0" smtClean="0">
                <a:solidFill>
                  <a:srgbClr val="FFFFFF"/>
                </a:solidFill>
                <a:effectLst>
                  <a:outerShdw blurRad="38100" dist="38100" dir="2700000" algn="tl">
                    <a:srgbClr val="000000">
                      <a:alpha val="43137"/>
                    </a:srgbClr>
                  </a:outerShdw>
                </a:effectLst>
              </a:rPr>
              <a:t>shout</a:t>
            </a:r>
            <a:r>
              <a:rPr lang="en-US" sz="2800" dirty="0">
                <a:solidFill>
                  <a:srgbClr val="FFFFFF"/>
                </a:solidFill>
                <a:effectLst>
                  <a:outerShdw blurRad="38100" dist="38100" dir="2700000" algn="tl">
                    <a:srgbClr val="000000">
                      <a:alpha val="43137"/>
                    </a:srgbClr>
                  </a:outerShdw>
                </a:effectLst>
              </a:rPr>
              <a:t>, with the </a:t>
            </a:r>
            <a:r>
              <a:rPr lang="en-US" sz="2800" u="sng" dirty="0">
                <a:solidFill>
                  <a:srgbClr val="FFFFFF"/>
                </a:solidFill>
                <a:effectLst>
                  <a:outerShdw blurRad="38100" dist="38100" dir="2700000" algn="tl">
                    <a:srgbClr val="000000">
                      <a:alpha val="43137"/>
                    </a:srgbClr>
                  </a:outerShdw>
                </a:effectLst>
              </a:rPr>
              <a:t>voice</a:t>
            </a:r>
            <a:r>
              <a:rPr lang="en-US" sz="2800" dirty="0">
                <a:solidFill>
                  <a:srgbClr val="FFFFFF"/>
                </a:solidFill>
                <a:effectLst>
                  <a:outerShdw blurRad="38100" dist="38100" dir="2700000" algn="tl">
                    <a:srgbClr val="000000">
                      <a:alpha val="43137"/>
                    </a:srgbClr>
                  </a:outerShdw>
                </a:effectLst>
              </a:rPr>
              <a:t> of an archangel, and with the </a:t>
            </a:r>
            <a:r>
              <a:rPr lang="en-US" sz="2800" u="sng" dirty="0">
                <a:solidFill>
                  <a:srgbClr val="FFFFFF"/>
                </a:solidFill>
                <a:effectLst>
                  <a:outerShdw blurRad="38100" dist="38100" dir="2700000" algn="tl">
                    <a:srgbClr val="000000">
                      <a:alpha val="43137"/>
                    </a:srgbClr>
                  </a:outerShdw>
                </a:effectLst>
              </a:rPr>
              <a:t>trumpet</a:t>
            </a:r>
            <a:r>
              <a:rPr lang="en-US" sz="2800" dirty="0">
                <a:solidFill>
                  <a:srgbClr val="FFFFFF"/>
                </a:solidFill>
                <a:effectLst>
                  <a:outerShdw blurRad="38100" dist="38100" dir="2700000" algn="tl">
                    <a:srgbClr val="000000">
                      <a:alpha val="43137"/>
                    </a:srgbClr>
                  </a:outerShdw>
                </a:effectLst>
              </a:rPr>
              <a:t> of God. And </a:t>
            </a:r>
            <a:r>
              <a:rPr lang="en-US" sz="2800" b="1" dirty="0">
                <a:solidFill>
                  <a:srgbClr val="FFFF00"/>
                </a:solidFill>
                <a:effectLst>
                  <a:outerShdw blurRad="38100" dist="38100" dir="2700000" algn="tl">
                    <a:srgbClr val="000000">
                      <a:alpha val="43137"/>
                    </a:srgbClr>
                  </a:outerShdw>
                </a:effectLst>
              </a:rPr>
              <a:t>the dead in Christ</a:t>
            </a:r>
            <a:r>
              <a:rPr lang="en-US" sz="2800" dirty="0">
                <a:solidFill>
                  <a:srgbClr val="FFFFFF"/>
                </a:solidFill>
                <a:effectLst>
                  <a:outerShdw blurRad="38100" dist="38100" dir="2700000" algn="tl">
                    <a:srgbClr val="000000">
                      <a:alpha val="43137"/>
                    </a:srgbClr>
                  </a:outerShdw>
                </a:effectLst>
              </a:rPr>
              <a:t> will rise first. </a:t>
            </a:r>
            <a:r>
              <a:rPr lang="en-US" sz="2800" baseline="30000" dirty="0">
                <a:solidFill>
                  <a:srgbClr val="FFFFFF"/>
                </a:solidFill>
                <a:effectLst>
                  <a:outerShdw blurRad="38100" dist="38100" dir="2700000" algn="tl">
                    <a:srgbClr val="000000">
                      <a:alpha val="43137"/>
                    </a:srgbClr>
                  </a:outerShdw>
                </a:effectLst>
              </a:rPr>
              <a:t>17</a:t>
            </a:r>
            <a:r>
              <a:rPr lang="en-US" sz="2800" dirty="0">
                <a:solidFill>
                  <a:srgbClr val="FFFFFF"/>
                </a:solidFill>
                <a:effectLst>
                  <a:outerShdw blurRad="38100" dist="38100" dir="2700000" algn="tl">
                    <a:srgbClr val="000000">
                      <a:alpha val="43137"/>
                    </a:srgbClr>
                  </a:outerShdw>
                </a:effectLst>
              </a:rPr>
              <a:t>Then </a:t>
            </a:r>
            <a:r>
              <a:rPr lang="en-US" sz="2800" b="1" dirty="0">
                <a:solidFill>
                  <a:srgbClr val="FFFF00"/>
                </a:solidFill>
                <a:effectLst>
                  <a:outerShdw blurRad="38100" dist="38100" dir="2700000" algn="tl">
                    <a:srgbClr val="000000">
                      <a:alpha val="43137"/>
                    </a:srgbClr>
                  </a:outerShdw>
                </a:effectLst>
              </a:rPr>
              <a:t>we who are alive</a:t>
            </a:r>
            <a:r>
              <a:rPr lang="en-US" sz="2800" dirty="0">
                <a:solidFill>
                  <a:srgbClr val="FFFFFF"/>
                </a:solidFill>
                <a:effectLst>
                  <a:outerShdw blurRad="38100" dist="38100" dir="2700000" algn="tl">
                    <a:srgbClr val="000000">
                      <a:alpha val="43137"/>
                    </a:srgbClr>
                  </a:outerShdw>
                </a:effectLst>
              </a:rPr>
              <a:t> </a:t>
            </a:r>
            <a:r>
              <a:rPr lang="en-US" sz="2800" i="1" dirty="0">
                <a:solidFill>
                  <a:srgbClr val="FFFFFF"/>
                </a:solidFill>
                <a:effectLst>
                  <a:outerShdw blurRad="38100" dist="38100" dir="2700000" algn="tl">
                    <a:srgbClr val="000000">
                      <a:alpha val="43137"/>
                    </a:srgbClr>
                  </a:outerShdw>
                </a:effectLst>
              </a:rPr>
              <a:t>and</a:t>
            </a:r>
            <a:r>
              <a:rPr lang="en-US" sz="2800" dirty="0">
                <a:solidFill>
                  <a:srgbClr val="FFFFFF"/>
                </a:solidFill>
                <a:effectLst>
                  <a:outerShdw blurRad="38100" dist="38100" dir="2700000" algn="tl">
                    <a:srgbClr val="000000">
                      <a:alpha val="43137"/>
                    </a:srgbClr>
                  </a:outerShdw>
                </a:effectLst>
              </a:rPr>
              <a:t> remain shall be </a:t>
            </a:r>
            <a:r>
              <a:rPr lang="en-US" sz="2800" b="1" dirty="0">
                <a:solidFill>
                  <a:srgbClr val="FF9900"/>
                </a:solidFill>
                <a:effectLst>
                  <a:outerShdw blurRad="38100" dist="38100" dir="2700000" algn="tl">
                    <a:srgbClr val="000000">
                      <a:alpha val="43137"/>
                    </a:srgbClr>
                  </a:outerShdw>
                </a:effectLst>
              </a:rPr>
              <a:t>caught up</a:t>
            </a:r>
            <a:r>
              <a:rPr lang="en-US" sz="2800" dirty="0">
                <a:solidFill>
                  <a:srgbClr val="FFFFFF"/>
                </a:solidFill>
                <a:effectLst>
                  <a:outerShdw blurRad="38100" dist="38100" dir="2700000" algn="tl">
                    <a:srgbClr val="000000">
                      <a:alpha val="43137"/>
                    </a:srgbClr>
                  </a:outerShdw>
                </a:effectLst>
              </a:rPr>
              <a:t> together with </a:t>
            </a:r>
            <a:r>
              <a:rPr lang="en-US" sz="2800" b="1" dirty="0">
                <a:solidFill>
                  <a:srgbClr val="FFFF00"/>
                </a:solidFill>
                <a:effectLst>
                  <a:outerShdw blurRad="38100" dist="38100" dir="2700000" algn="tl">
                    <a:srgbClr val="000000">
                      <a:alpha val="43137"/>
                    </a:srgbClr>
                  </a:outerShdw>
                </a:effectLst>
              </a:rPr>
              <a:t>them</a:t>
            </a:r>
            <a:r>
              <a:rPr lang="en-US" sz="2800" dirty="0">
                <a:solidFill>
                  <a:srgbClr val="FFFFFF"/>
                </a:solidFill>
                <a:effectLst>
                  <a:outerShdw blurRad="38100" dist="38100" dir="2700000" algn="tl">
                    <a:srgbClr val="000000">
                      <a:alpha val="43137"/>
                    </a:srgbClr>
                  </a:outerShdw>
                </a:effectLst>
              </a:rPr>
              <a:t> in the clouds to meet the Lord in the air. And thus </a:t>
            </a:r>
            <a:r>
              <a:rPr lang="en-US" sz="2800" b="1" dirty="0">
                <a:solidFill>
                  <a:srgbClr val="FFFF00"/>
                </a:solidFill>
                <a:effectLst>
                  <a:outerShdw blurRad="38100" dist="38100" dir="2700000" algn="tl">
                    <a:srgbClr val="000000">
                      <a:alpha val="43137"/>
                    </a:srgbClr>
                  </a:outerShdw>
                </a:effectLst>
              </a:rPr>
              <a:t>we</a:t>
            </a:r>
            <a:r>
              <a:rPr lang="en-US" sz="2800" dirty="0">
                <a:solidFill>
                  <a:srgbClr val="FFFFFF"/>
                </a:solidFill>
                <a:effectLst>
                  <a:outerShdw blurRad="38100" dist="38100" dir="2700000" algn="tl">
                    <a:srgbClr val="000000">
                      <a:alpha val="43137"/>
                    </a:srgbClr>
                  </a:outerShdw>
                </a:effectLst>
              </a:rPr>
              <a:t> shall always be with the Lord. </a:t>
            </a:r>
            <a:r>
              <a:rPr lang="en-US" sz="2800" baseline="30000" dirty="0">
                <a:solidFill>
                  <a:srgbClr val="FFFFFF"/>
                </a:solidFill>
                <a:effectLst>
                  <a:outerShdw blurRad="38100" dist="38100" dir="2700000" algn="tl">
                    <a:srgbClr val="000000">
                      <a:alpha val="43137"/>
                    </a:srgbClr>
                  </a:outerShdw>
                </a:effectLst>
              </a:rPr>
              <a:t>18</a:t>
            </a:r>
            <a:r>
              <a:rPr lang="en-US" sz="2800" dirty="0">
                <a:solidFill>
                  <a:srgbClr val="FFFFFF"/>
                </a:solidFill>
                <a:effectLst>
                  <a:outerShdw blurRad="38100" dist="38100" dir="2700000" algn="tl">
                    <a:srgbClr val="000000">
                      <a:alpha val="43137"/>
                    </a:srgbClr>
                  </a:outerShdw>
                </a:effectLst>
              </a:rPr>
              <a:t>Therefore comfort one another with these words.</a:t>
            </a:r>
          </a:p>
        </p:txBody>
      </p:sp>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3764954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bwMode="auto">
          <a:xfrm>
            <a:off x="3733800" y="2286000"/>
            <a:ext cx="838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Oval 6"/>
          <p:cNvSpPr/>
          <p:nvPr/>
        </p:nvSpPr>
        <p:spPr bwMode="auto">
          <a:xfrm>
            <a:off x="5029200" y="2286000"/>
            <a:ext cx="838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Oval 7"/>
          <p:cNvSpPr/>
          <p:nvPr/>
        </p:nvSpPr>
        <p:spPr bwMode="auto">
          <a:xfrm>
            <a:off x="990600" y="2676207"/>
            <a:ext cx="9144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2133600" y="3133407"/>
            <a:ext cx="1600200" cy="447993"/>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Oval 10"/>
          <p:cNvSpPr/>
          <p:nvPr/>
        </p:nvSpPr>
        <p:spPr bwMode="auto">
          <a:xfrm>
            <a:off x="4674870" y="3124200"/>
            <a:ext cx="838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Oval 11"/>
          <p:cNvSpPr/>
          <p:nvPr/>
        </p:nvSpPr>
        <p:spPr bwMode="auto">
          <a:xfrm>
            <a:off x="5513070" y="3124200"/>
            <a:ext cx="104013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Oval 12"/>
          <p:cNvSpPr/>
          <p:nvPr/>
        </p:nvSpPr>
        <p:spPr bwMode="auto">
          <a:xfrm>
            <a:off x="6553200" y="3137217"/>
            <a:ext cx="9906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Oval 9"/>
          <p:cNvSpPr/>
          <p:nvPr/>
        </p:nvSpPr>
        <p:spPr bwMode="auto">
          <a:xfrm>
            <a:off x="1143000" y="3581400"/>
            <a:ext cx="14478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Oval 14"/>
          <p:cNvSpPr/>
          <p:nvPr/>
        </p:nvSpPr>
        <p:spPr bwMode="auto">
          <a:xfrm>
            <a:off x="5614035" y="3594417"/>
            <a:ext cx="838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Oval 15"/>
          <p:cNvSpPr/>
          <p:nvPr/>
        </p:nvSpPr>
        <p:spPr bwMode="auto">
          <a:xfrm>
            <a:off x="7048500" y="3581400"/>
            <a:ext cx="838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pPr algn="l"/>
            <a:r>
              <a:rPr lang="en-US" dirty="0"/>
              <a:t>1 Thess. 2:19-20</a:t>
            </a:r>
          </a:p>
        </p:txBody>
      </p:sp>
      <p:sp>
        <p:nvSpPr>
          <p:cNvPr id="3" name="Content Placeholder 2"/>
          <p:cNvSpPr>
            <a:spLocks noGrp="1"/>
          </p:cNvSpPr>
          <p:nvPr>
            <p:ph idx="1"/>
          </p:nvPr>
        </p:nvSpPr>
        <p:spPr>
          <a:xfrm>
            <a:off x="457200" y="2209800"/>
            <a:ext cx="8229600" cy="3921125"/>
          </a:xfrm>
        </p:spPr>
        <p:txBody>
          <a:bodyPr/>
          <a:lstStyle/>
          <a:p>
            <a:pPr marL="0" indent="457200">
              <a:buNone/>
            </a:pPr>
            <a:r>
              <a:rPr lang="en-US" sz="2800" baseline="30000" dirty="0"/>
              <a:t>19</a:t>
            </a:r>
            <a:r>
              <a:rPr lang="en-US" sz="2800" dirty="0"/>
              <a:t> For what is our hope, or joy</a:t>
            </a:r>
            <a:r>
              <a:rPr lang="en-US" sz="2800" dirty="0" smtClean="0"/>
              <a:t>,</a:t>
            </a:r>
            <a:br>
              <a:rPr lang="en-US" sz="2800" dirty="0" smtClean="0"/>
            </a:br>
            <a:r>
              <a:rPr lang="en-US" sz="2800" dirty="0" smtClean="0"/>
              <a:t>or </a:t>
            </a:r>
            <a:r>
              <a:rPr lang="en-US" sz="2800" dirty="0"/>
              <a:t>crown of rejoicing? Is it not </a:t>
            </a:r>
            <a:r>
              <a:rPr lang="en-US" sz="2800" dirty="0" smtClean="0"/>
              <a:t>even</a:t>
            </a:r>
            <a:br>
              <a:rPr lang="en-US" sz="2800" dirty="0" smtClean="0"/>
            </a:br>
            <a:r>
              <a:rPr lang="en-US" sz="2800" dirty="0" smtClean="0"/>
              <a:t>you </a:t>
            </a:r>
            <a:r>
              <a:rPr lang="en-US" sz="2800" dirty="0"/>
              <a:t>in the presence of our Lord Jesus Christ </a:t>
            </a:r>
            <a:r>
              <a:rPr lang="en-US" sz="2800" b="1" dirty="0">
                <a:solidFill>
                  <a:srgbClr val="FFFF00"/>
                </a:solidFill>
              </a:rPr>
              <a:t>at His coming</a:t>
            </a:r>
            <a:r>
              <a:rPr lang="en-US" sz="2800" dirty="0"/>
              <a:t>? </a:t>
            </a:r>
            <a:r>
              <a:rPr lang="en-US" sz="2800" baseline="30000" dirty="0"/>
              <a:t>20</a:t>
            </a:r>
            <a:r>
              <a:rPr lang="en-US" sz="2800" dirty="0"/>
              <a:t> For you are our glory and joy.</a:t>
            </a:r>
          </a:p>
        </p:txBody>
      </p:sp>
      <p:sp>
        <p:nvSpPr>
          <p:cNvPr id="4" name="Slide Number Placeholder 3"/>
          <p:cNvSpPr>
            <a:spLocks noGrp="1"/>
          </p:cNvSpPr>
          <p:nvPr>
            <p:ph type="sldNum" sz="quarter" idx="12"/>
          </p:nvPr>
        </p:nvSpPr>
        <p:spPr/>
        <p:txBody>
          <a:bodyPr/>
          <a:lstStyle/>
          <a:p>
            <a:fld id="{396A47C1-E966-4418-9AC8-95F5AD5A0C64}" type="slidenum">
              <a:rPr lang="en-US" smtClean="0">
                <a:solidFill>
                  <a:srgbClr val="FFFFFF"/>
                </a:solidFill>
              </a:rPr>
              <a:pPr/>
              <a:t>12</a:t>
            </a:fld>
            <a:endParaRPr lang="en-US">
              <a:solidFill>
                <a:srgbClr val="FFFFFF"/>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9110" y="26670"/>
            <a:ext cx="2279650" cy="287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Footer Placeholder 13"/>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26722418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9"/>
                                        </p:tgtEl>
                                        <p:attrNameLst>
                                          <p:attrName>style.visibility</p:attrName>
                                        </p:attrNameLst>
                                      </p:cBhvr>
                                      <p:to>
                                        <p:strVal val="hidden"/>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1"/>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2"/>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3"/>
                                        </p:tgtEl>
                                        <p:attrNameLst>
                                          <p:attrName>style.visibility</p:attrName>
                                        </p:attrNameLst>
                                      </p:cBhvr>
                                      <p:to>
                                        <p:strVal val="hidden"/>
                                      </p:to>
                                    </p:set>
                                  </p:childTnLst>
                                </p:cTn>
                              </p:par>
                            </p:childTnLst>
                          </p:cTn>
                        </p:par>
                        <p:par>
                          <p:cTn id="41" fill="hold">
                            <p:stCondLst>
                              <p:cond delay="0"/>
                            </p:stCondLst>
                            <p:childTnLst>
                              <p:par>
                                <p:cTn id="42" presetID="1"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10"/>
                                        </p:tgtEl>
                                        <p:attrNameLst>
                                          <p:attrName>style.visibility</p:attrName>
                                        </p:attrNameLst>
                                      </p:cBhvr>
                                      <p:to>
                                        <p:strVal val="hidden"/>
                                      </p:to>
                                    </p:set>
                                  </p:childTnLst>
                                </p:cTn>
                              </p:par>
                            </p:childTnLst>
                          </p:cTn>
                        </p:par>
                        <p:par>
                          <p:cTn id="48" fill="hold">
                            <p:stCondLst>
                              <p:cond delay="0"/>
                            </p:stCondLst>
                            <p:childTnLst>
                              <p:par>
                                <p:cTn id="49" presetID="1"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P spid="9" grpId="0" animBg="1"/>
      <p:bldP spid="9" grpId="1" animBg="1"/>
      <p:bldP spid="11" grpId="0" animBg="1"/>
      <p:bldP spid="11" grpId="1" animBg="1"/>
      <p:bldP spid="12" grpId="0" animBg="1"/>
      <p:bldP spid="12" grpId="1" animBg="1"/>
      <p:bldP spid="13" grpId="0" animBg="1"/>
      <p:bldP spid="13" grpId="1" animBg="1"/>
      <p:bldP spid="10" grpId="0" animBg="1"/>
      <p:bldP spid="10" grpId="1" animBg="1"/>
      <p:bldP spid="15" grpId="0" animBg="1"/>
      <p:bldP spid="16"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p:txBody>
          <a:bodyPr/>
          <a:lstStyle/>
          <a:p>
            <a:r>
              <a:rPr lang="en-US" dirty="0"/>
              <a:t>Rapture Vs. Resurrection</a:t>
            </a:r>
          </a:p>
        </p:txBody>
      </p:sp>
      <p:graphicFrame>
        <p:nvGraphicFramePr>
          <p:cNvPr id="422948" name="Group 36"/>
          <p:cNvGraphicFramePr>
            <a:graphicFrameLocks noGrp="1"/>
          </p:cNvGraphicFramePr>
          <p:nvPr>
            <p:ph idx="1"/>
            <p:extLst>
              <p:ext uri="{D42A27DB-BD31-4B8C-83A1-F6EECF244321}">
                <p14:modId xmlns:p14="http://schemas.microsoft.com/office/powerpoint/2010/main" val="2674124287"/>
              </p:ext>
            </p:extLst>
          </p:nvPr>
        </p:nvGraphicFramePr>
        <p:xfrm>
          <a:off x="457200" y="1524000"/>
          <a:ext cx="8229600" cy="4667568"/>
        </p:xfrm>
        <a:graphic>
          <a:graphicData uri="http://schemas.openxmlformats.org/drawingml/2006/table">
            <a:tbl>
              <a:tblPr firstRow="1" bandRow="1">
                <a:tableStyleId>{08FB837D-C827-4EFA-A057-4D05807E0F7C}</a:tableStyleId>
              </a:tblPr>
              <a:tblGrid>
                <a:gridCol w="3276600"/>
                <a:gridCol w="4953000"/>
              </a:tblGrid>
              <a:tr h="4476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u="none" strike="noStrike" cap="none" normalizeH="0" baseline="0" dirty="0">
                          <a:ln>
                            <a:noFill/>
                          </a:ln>
                          <a:effectLst>
                            <a:outerShdw blurRad="38100" dist="38100" dir="2700000" algn="tl">
                              <a:srgbClr val="000000"/>
                            </a:outerShdw>
                          </a:effectLst>
                        </a:rPr>
                        <a:t>The Rapture</a:t>
                      </a:r>
                      <a:endParaRPr kumimoji="0" lang="en-US" sz="2800" b="1" i="0" u="none" strike="noStrike" cap="none" normalizeH="0" baseline="0" dirty="0">
                        <a:ln>
                          <a:noFill/>
                        </a:ln>
                        <a:solidFill>
                          <a:schemeClr val="tx1"/>
                        </a:solidFill>
                        <a:effectLst>
                          <a:outerShdw blurRad="38100" dist="38100" dir="2700000" algn="tl">
                            <a:srgbClr val="000000"/>
                          </a:outerShdw>
                        </a:effectLst>
                        <a:latin typeface="Arial" pitchFamily="34" charset="0"/>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u="none" strike="noStrike" cap="none" normalizeH="0" baseline="0">
                          <a:ln>
                            <a:noFill/>
                          </a:ln>
                          <a:effectLst>
                            <a:outerShdw blurRad="38100" dist="38100" dir="2700000" algn="tl">
                              <a:srgbClr val="000000"/>
                            </a:outerShdw>
                          </a:effectLst>
                        </a:rPr>
                        <a:t>The Resurrection</a:t>
                      </a:r>
                      <a:endParaRPr kumimoji="0" lang="en-US" sz="2800" b="1" i="0" u="none" strike="noStrike" cap="none" normalizeH="0" baseline="0">
                        <a:ln>
                          <a:noFill/>
                        </a:ln>
                        <a:solidFill>
                          <a:schemeClr val="tx1"/>
                        </a:solidFill>
                        <a:effectLst>
                          <a:outerShdw blurRad="38100" dist="38100" dir="2700000" algn="tl">
                            <a:srgbClr val="000000"/>
                          </a:outerShdw>
                        </a:effectLst>
                        <a:latin typeface="Arial" pitchFamily="34" charset="0"/>
                      </a:endParaRPr>
                    </a:p>
                  </a:txBody>
                  <a:tcPr anchor="ctr" horzOverflow="overflow">
                    <a:cell3D prstMaterial="dkEdge">
                      <a:bevel/>
                      <a:lightRig rig="flood" dir="t"/>
                    </a:cell3D>
                  </a:tcPr>
                </a:tc>
              </a:tr>
              <a:tr h="5397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u="none" strike="noStrike" cap="none" normalizeH="0" baseline="0" dirty="0">
                          <a:ln>
                            <a:noFill/>
                          </a:ln>
                          <a:effectLst/>
                        </a:rPr>
                        <a:t>Invisible</a:t>
                      </a:r>
                      <a:r>
                        <a:rPr kumimoji="0" lang="en-US" sz="2000" u="none" strike="noStrike" cap="none" normalizeH="0" baseline="0" dirty="0">
                          <a:ln>
                            <a:noFill/>
                          </a:ln>
                          <a:effectLst/>
                        </a:rPr>
                        <a:t> </a:t>
                      </a:r>
                      <a:r>
                        <a:rPr kumimoji="0" lang="en-US" sz="2000" b="1" u="none" strike="noStrike" cap="none" normalizeH="0" baseline="0" dirty="0">
                          <a:ln>
                            <a:noFill/>
                          </a:ln>
                          <a:effectLst/>
                        </a:rPr>
                        <a:t>Coming</a:t>
                      </a:r>
                      <a:endParaRPr kumimoji="0" lang="en-US" sz="2000" b="1" i="0" u="none" strike="noStrike" cap="none" normalizeH="0" baseline="0" dirty="0">
                        <a:ln>
                          <a:noFill/>
                        </a:ln>
                        <a:solidFill>
                          <a:schemeClr val="tx1"/>
                        </a:solidFill>
                        <a:effectLst/>
                        <a:latin typeface="Arial" pitchFamily="34" charset="0"/>
                      </a:endParaRPr>
                    </a:p>
                  </a:txBody>
                  <a:tcPr anchor="ctr" horzOverflow="overflow">
                    <a:cell3D prstMaterial="dkEdge">
                      <a:bevel/>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u="none" strike="noStrike" cap="none" normalizeH="0" baseline="0" dirty="0">
                          <a:ln>
                            <a:noFill/>
                          </a:ln>
                          <a:effectLst/>
                        </a:rPr>
                        <a:t>Visible</a:t>
                      </a:r>
                      <a:r>
                        <a:rPr kumimoji="0" lang="en-US" sz="2000" u="none" strike="noStrike" cap="none" normalizeH="0" baseline="0" dirty="0">
                          <a:ln>
                            <a:noFill/>
                          </a:ln>
                          <a:effectLst/>
                        </a:rPr>
                        <a:t> </a:t>
                      </a:r>
                      <a:r>
                        <a:rPr kumimoji="0" lang="en-US" sz="2000" b="1" u="none" strike="noStrike" cap="none" normalizeH="0" baseline="0" dirty="0">
                          <a:ln>
                            <a:noFill/>
                          </a:ln>
                          <a:effectLst/>
                        </a:rPr>
                        <a:t>Coming</a:t>
                      </a:r>
                      <a:r>
                        <a:rPr kumimoji="0" lang="en-US" sz="2000" u="none" strike="noStrike" cap="none" normalizeH="0" baseline="0" dirty="0">
                          <a:ln>
                            <a:noFill/>
                          </a:ln>
                          <a:effectLst/>
                        </a:rPr>
                        <a:t>  (1 Th. </a:t>
                      </a:r>
                      <a:r>
                        <a:rPr kumimoji="0" lang="en-US" sz="2000" u="none" strike="noStrike" cap="none" normalizeH="0" baseline="0" dirty="0" smtClean="0">
                          <a:ln>
                            <a:noFill/>
                          </a:ln>
                          <a:effectLst/>
                        </a:rPr>
                        <a:t>4:16; Acts 1:11)</a:t>
                      </a:r>
                      <a:endParaRPr kumimoji="0" lang="en-US" sz="2000" b="0" i="0" u="none" strike="noStrike" cap="none" normalizeH="0" baseline="0" dirty="0">
                        <a:ln>
                          <a:noFill/>
                        </a:ln>
                        <a:solidFill>
                          <a:schemeClr val="tx1"/>
                        </a:solidFill>
                        <a:effectLst/>
                        <a:latin typeface="Arial" pitchFamily="34" charset="0"/>
                      </a:endParaRPr>
                    </a:p>
                  </a:txBody>
                  <a:tcPr anchor="ctr" horzOverflow="overflow">
                    <a:cell3D prstMaterial="dkEdge">
                      <a:bevel/>
                      <a:lightRig rig="flood" dir="t"/>
                    </a:cell3D>
                  </a:tcPr>
                </a:tc>
              </a:tr>
              <a:tr h="4460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u="none" strike="noStrike" cap="none" normalizeH="0" baseline="0" dirty="0">
                          <a:ln>
                            <a:noFill/>
                          </a:ln>
                          <a:effectLst/>
                        </a:rPr>
                        <a:t>Secret</a:t>
                      </a:r>
                      <a:r>
                        <a:rPr kumimoji="0" lang="en-US" sz="2000" u="none" strike="noStrike" cap="none" normalizeH="0" baseline="0" dirty="0">
                          <a:ln>
                            <a:noFill/>
                          </a:ln>
                          <a:effectLst/>
                        </a:rPr>
                        <a:t> </a:t>
                      </a:r>
                      <a:r>
                        <a:rPr kumimoji="0" lang="en-US" sz="2000" b="1" u="none" strike="noStrike" cap="none" normalizeH="0" baseline="0" dirty="0">
                          <a:ln>
                            <a:noFill/>
                          </a:ln>
                          <a:effectLst/>
                        </a:rPr>
                        <a:t>Coming</a:t>
                      </a:r>
                      <a:endParaRPr kumimoji="0" lang="en-US" sz="2000" b="1" i="0" u="none" strike="noStrike" cap="none" normalizeH="0" baseline="0" dirty="0">
                        <a:ln>
                          <a:noFill/>
                        </a:ln>
                        <a:solidFill>
                          <a:schemeClr val="tx1"/>
                        </a:solidFill>
                        <a:effectLst/>
                        <a:latin typeface="Arial" pitchFamily="34" charset="0"/>
                      </a:endParaRPr>
                    </a:p>
                  </a:txBody>
                  <a:tcPr anchor="ctr" horzOverflow="overflow">
                    <a:cell3D prstMaterial="dkEdge">
                      <a:bevel/>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u="none" strike="noStrike" cap="none" normalizeH="0" baseline="0" dirty="0">
                          <a:ln>
                            <a:noFill/>
                          </a:ln>
                          <a:effectLst/>
                        </a:rPr>
                        <a:t>Public</a:t>
                      </a:r>
                      <a:r>
                        <a:rPr kumimoji="0" lang="en-US" sz="2000" u="none" strike="noStrike" cap="none" normalizeH="0" baseline="0" dirty="0">
                          <a:ln>
                            <a:noFill/>
                          </a:ln>
                          <a:effectLst/>
                        </a:rPr>
                        <a:t> </a:t>
                      </a:r>
                      <a:r>
                        <a:rPr kumimoji="0" lang="en-US" sz="2000" b="1" u="none" strike="noStrike" cap="none" normalizeH="0" baseline="0" dirty="0">
                          <a:ln>
                            <a:noFill/>
                          </a:ln>
                          <a:effectLst/>
                        </a:rPr>
                        <a:t>Coming</a:t>
                      </a:r>
                      <a:r>
                        <a:rPr kumimoji="0" lang="en-US" sz="2000" u="none" strike="noStrike" cap="none" normalizeH="0" baseline="0" dirty="0">
                          <a:ln>
                            <a:noFill/>
                          </a:ln>
                          <a:effectLst/>
                        </a:rPr>
                        <a:t>  (1 Th. 4:16)</a:t>
                      </a:r>
                      <a:endParaRPr kumimoji="0" lang="en-US" sz="2000" b="0" i="0" u="none" strike="noStrike" cap="none" normalizeH="0" baseline="0" dirty="0">
                        <a:ln>
                          <a:noFill/>
                        </a:ln>
                        <a:solidFill>
                          <a:schemeClr val="tx1"/>
                        </a:solidFill>
                        <a:effectLst/>
                        <a:latin typeface="Arial" pitchFamily="34" charset="0"/>
                      </a:endParaRPr>
                    </a:p>
                  </a:txBody>
                  <a:tcPr anchor="ctr" horzOverflow="overflow">
                    <a:cell3D prstMaterial="dkEdge">
                      <a:bevel/>
                      <a:lightRig rig="flood" dir="t"/>
                    </a:cell3D>
                  </a:tcPr>
                </a:tc>
              </a:tr>
              <a:tr h="7556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1" u="none" strike="noStrike" kern="1200" cap="none" normalizeH="0" baseline="0" dirty="0" smtClean="0">
                          <a:ln>
                            <a:noFill/>
                          </a:ln>
                          <a:solidFill>
                            <a:schemeClr val="dk1"/>
                          </a:solidFill>
                          <a:effectLst/>
                          <a:latin typeface="+mn-lt"/>
                          <a:ea typeface="+mn-ea"/>
                          <a:cs typeface="+mn-cs"/>
                        </a:rPr>
                        <a:t>Righteous Dead </a:t>
                      </a:r>
                      <a:r>
                        <a:rPr kumimoji="0" lang="en-US" sz="2000" b="1" u="none" strike="noStrike" kern="1200" cap="none" normalizeH="0" baseline="0" dirty="0" smtClean="0">
                          <a:ln>
                            <a:noFill/>
                          </a:ln>
                          <a:solidFill>
                            <a:schemeClr val="dk1"/>
                          </a:solidFill>
                          <a:effectLst/>
                          <a:latin typeface="+mn-lt"/>
                          <a:ea typeface="+mn-ea"/>
                          <a:cs typeface="+mn-cs"/>
                        </a:rPr>
                        <a:t>Raised Before </a:t>
                      </a:r>
                      <a:r>
                        <a:rPr kumimoji="0" lang="en-US" sz="2000" b="1" i="1" u="none" strike="noStrike" kern="1200" cap="none" normalizeH="0" baseline="0" dirty="0" smtClean="0">
                          <a:ln>
                            <a:noFill/>
                          </a:ln>
                          <a:solidFill>
                            <a:schemeClr val="dk1"/>
                          </a:solidFill>
                          <a:effectLst/>
                          <a:latin typeface="+mn-lt"/>
                          <a:ea typeface="+mn-ea"/>
                          <a:cs typeface="+mn-cs"/>
                        </a:rPr>
                        <a:t>Unrighteous Dead</a:t>
                      </a:r>
                      <a:endParaRPr kumimoji="0" lang="en-US" sz="2000" b="1" i="1" u="none" strike="noStrike" kern="1200" cap="none" normalizeH="0" baseline="0" dirty="0">
                        <a:ln>
                          <a:noFill/>
                        </a:ln>
                        <a:solidFill>
                          <a:schemeClr val="dk1"/>
                        </a:solidFill>
                        <a:effectLst/>
                        <a:latin typeface="+mn-lt"/>
                        <a:ea typeface="+mn-ea"/>
                        <a:cs typeface="+mn-cs"/>
                      </a:endParaRPr>
                    </a:p>
                  </a:txBody>
                  <a:tcPr anchor="ctr" horzOverflow="overflow">
                    <a:cell3D prstMaterial="dkEdge">
                      <a:bevel/>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defRPr/>
                      </a:pPr>
                      <a:r>
                        <a:rPr kumimoji="0" lang="en-US" sz="2000" b="1" i="1" u="none" strike="noStrike" kern="1200" cap="none" normalizeH="0" baseline="0" dirty="0" smtClean="0">
                          <a:ln>
                            <a:noFill/>
                          </a:ln>
                          <a:solidFill>
                            <a:schemeClr val="dk1"/>
                          </a:solidFill>
                          <a:effectLst/>
                          <a:latin typeface="+mn-lt"/>
                          <a:ea typeface="+mn-ea"/>
                          <a:cs typeface="+mn-cs"/>
                        </a:rPr>
                        <a:t>Righteous Dead </a:t>
                      </a:r>
                      <a:r>
                        <a:rPr kumimoji="0" lang="en-US" sz="2000" b="1" u="none" strike="noStrike" kern="1200" cap="none" normalizeH="0" baseline="0" dirty="0" smtClean="0">
                          <a:ln>
                            <a:noFill/>
                          </a:ln>
                          <a:solidFill>
                            <a:schemeClr val="dk1"/>
                          </a:solidFill>
                          <a:effectLst/>
                          <a:latin typeface="+mn-lt"/>
                          <a:ea typeface="+mn-ea"/>
                          <a:cs typeface="+mn-cs"/>
                        </a:rPr>
                        <a:t>Raised Before </a:t>
                      </a:r>
                      <a:r>
                        <a:rPr kumimoji="0" lang="en-US" sz="2000" b="1" i="1" u="none" strike="noStrike" kern="1200" cap="none" normalizeH="0" baseline="0" dirty="0" smtClean="0">
                          <a:ln>
                            <a:noFill/>
                          </a:ln>
                          <a:solidFill>
                            <a:schemeClr val="dk1"/>
                          </a:solidFill>
                          <a:effectLst/>
                          <a:latin typeface="+mn-lt"/>
                          <a:ea typeface="+mn-ea"/>
                          <a:cs typeface="+mn-cs"/>
                        </a:rPr>
                        <a:t>Righteous Living </a:t>
                      </a:r>
                      <a:r>
                        <a:rPr kumimoji="0" lang="en-US" sz="2000" b="1" u="none" strike="noStrike" kern="1200" cap="none" normalizeH="0" baseline="0" dirty="0" smtClean="0">
                          <a:ln>
                            <a:noFill/>
                          </a:ln>
                          <a:solidFill>
                            <a:schemeClr val="dk1"/>
                          </a:solidFill>
                          <a:effectLst/>
                          <a:latin typeface="+mn-lt"/>
                          <a:ea typeface="+mn-ea"/>
                          <a:cs typeface="+mn-cs"/>
                        </a:rPr>
                        <a:t>Changed</a:t>
                      </a:r>
                      <a:r>
                        <a:rPr kumimoji="0" lang="en-US" sz="2000" b="0" u="none" strike="noStrike" kern="1200" cap="none" normalizeH="0" baseline="0" dirty="0" smtClean="0">
                          <a:ln>
                            <a:noFill/>
                          </a:ln>
                          <a:solidFill>
                            <a:schemeClr val="dk1"/>
                          </a:solidFill>
                          <a:effectLst/>
                          <a:latin typeface="+mn-lt"/>
                          <a:ea typeface="+mn-ea"/>
                          <a:cs typeface="+mn-cs"/>
                        </a:rPr>
                        <a:t>  (1Th. 4:16-17)</a:t>
                      </a:r>
                    </a:p>
                  </a:txBody>
                  <a:tcPr anchor="ctr" horzOverflow="overflow">
                    <a:cell3D prstMaterial="dkEdge">
                      <a:bevel/>
                      <a:lightRig rig="flood" dir="t"/>
                    </a:cell3D>
                  </a:tcPr>
                </a:tc>
              </a:tr>
              <a:tr h="7556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u="none" strike="noStrike" cap="none" normalizeH="0" baseline="0" dirty="0" smtClean="0">
                          <a:ln>
                            <a:noFill/>
                          </a:ln>
                          <a:effectLst/>
                        </a:rPr>
                        <a:t>Only Righteous Resurrected</a:t>
                      </a:r>
                      <a:endParaRPr kumimoji="0" lang="en-US" sz="2000" b="1" i="0" u="none" strike="noStrike" cap="none" normalizeH="0" baseline="0" dirty="0">
                        <a:ln>
                          <a:noFill/>
                        </a:ln>
                        <a:solidFill>
                          <a:schemeClr val="tx1"/>
                        </a:solidFill>
                        <a:effectLst/>
                        <a:latin typeface="Arial" pitchFamily="34" charset="0"/>
                      </a:endParaRPr>
                    </a:p>
                  </a:txBody>
                  <a:tcPr anchor="ctr" horzOverflow="overflow">
                    <a:cell3D prstMaterial="dkEdge">
                      <a:bevel/>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u="none" strike="noStrike" cap="none" normalizeH="0" baseline="0" dirty="0" smtClean="0">
                          <a:ln>
                            <a:noFill/>
                          </a:ln>
                          <a:effectLst/>
                        </a:rPr>
                        <a:t>All Resurrected  </a:t>
                      </a:r>
                      <a:r>
                        <a:rPr kumimoji="0" lang="en-US" sz="2000" u="none" strike="noStrike" cap="none" normalizeH="0" baseline="0" dirty="0">
                          <a:ln>
                            <a:noFill/>
                          </a:ln>
                          <a:effectLst/>
                        </a:rPr>
                        <a:t>(Jn. 5:28-29; Acts 24:15)</a:t>
                      </a:r>
                      <a:endParaRPr kumimoji="0" lang="en-US" sz="2000" b="0" i="0" u="none" strike="noStrike" cap="none" normalizeH="0" baseline="0" dirty="0">
                        <a:ln>
                          <a:noFill/>
                        </a:ln>
                        <a:solidFill>
                          <a:schemeClr val="tx1"/>
                        </a:solidFill>
                        <a:effectLst/>
                        <a:latin typeface="Arial" pitchFamily="34" charset="0"/>
                      </a:endParaRPr>
                    </a:p>
                  </a:txBody>
                  <a:tcPr anchor="ctr" horzOverflow="overflow">
                    <a:cell3D prstMaterial="dkEdge">
                      <a:bevel/>
                      <a:lightRig rig="flood" dir="t"/>
                    </a:cell3D>
                  </a:tcPr>
                </a:tc>
              </a:tr>
              <a:tr h="5397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u="none" strike="noStrike" cap="none" normalizeH="0" baseline="0" dirty="0">
                          <a:ln>
                            <a:noFill/>
                          </a:ln>
                          <a:effectLst/>
                        </a:rPr>
                        <a:t>Wicked Left Behind</a:t>
                      </a:r>
                      <a:endParaRPr kumimoji="0" lang="en-US" sz="2000" b="1" i="0" u="none" strike="noStrike" cap="none" normalizeH="0" baseline="0" dirty="0">
                        <a:ln>
                          <a:noFill/>
                        </a:ln>
                        <a:solidFill>
                          <a:schemeClr val="tx1"/>
                        </a:solidFill>
                        <a:effectLst/>
                        <a:latin typeface="Arial" pitchFamily="34" charset="0"/>
                      </a:endParaRPr>
                    </a:p>
                  </a:txBody>
                  <a:tcPr anchor="ctr" horzOverflow="overflow">
                    <a:cell3D prstMaterial="dkEdge">
                      <a:bevel/>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u="none" strike="noStrike" cap="none" normalizeH="0" baseline="0" dirty="0">
                          <a:ln>
                            <a:noFill/>
                          </a:ln>
                          <a:effectLst/>
                        </a:rPr>
                        <a:t>None Left Behind  </a:t>
                      </a:r>
                      <a:r>
                        <a:rPr kumimoji="0" lang="en-US" sz="2000" u="none" strike="noStrike" cap="none" normalizeH="0" baseline="0" dirty="0">
                          <a:ln>
                            <a:noFill/>
                          </a:ln>
                          <a:effectLst/>
                        </a:rPr>
                        <a:t>(Mt. 13:24-30, 36-43, 47-50)</a:t>
                      </a:r>
                      <a:endParaRPr kumimoji="0" lang="en-US" sz="2000" b="0" i="0" u="none" strike="noStrike" cap="none" normalizeH="0" baseline="0" dirty="0">
                        <a:ln>
                          <a:noFill/>
                        </a:ln>
                        <a:solidFill>
                          <a:schemeClr val="tx1"/>
                        </a:solidFill>
                        <a:effectLst/>
                        <a:latin typeface="Arial" pitchFamily="34" charset="0"/>
                      </a:endParaRPr>
                    </a:p>
                  </a:txBody>
                  <a:tcPr anchor="ctr" horzOverflow="overflow">
                    <a:cell3D prstMaterial="dkEdge">
                      <a:bevel/>
                      <a:lightRig rig="flood" dir="t"/>
                    </a:cell3D>
                  </a:tcPr>
                </a:tc>
              </a:tr>
              <a:tr h="4460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u="none" strike="noStrike" cap="none" normalizeH="0" baseline="0" dirty="0" smtClean="0">
                          <a:ln>
                            <a:noFill/>
                          </a:ln>
                          <a:effectLst/>
                        </a:rPr>
                        <a:t>Only Righteous </a:t>
                      </a:r>
                      <a:r>
                        <a:rPr kumimoji="0" lang="en-US" sz="2000" b="1" u="none" strike="noStrike" cap="none" normalizeH="0" baseline="0" dirty="0">
                          <a:ln>
                            <a:noFill/>
                          </a:ln>
                          <a:effectLst/>
                        </a:rPr>
                        <a:t>Rewarded</a:t>
                      </a:r>
                      <a:endParaRPr kumimoji="0" lang="en-US" sz="2000" b="1" i="0" u="none" strike="noStrike" cap="none" normalizeH="0" baseline="0" dirty="0">
                        <a:ln>
                          <a:noFill/>
                        </a:ln>
                        <a:solidFill>
                          <a:schemeClr val="tx1"/>
                        </a:solidFill>
                        <a:effectLst/>
                        <a:latin typeface="Arial" pitchFamily="34" charset="0"/>
                      </a:endParaRPr>
                    </a:p>
                  </a:txBody>
                  <a:tcPr anchor="ctr" horzOverflow="overflow">
                    <a:cell3D prstMaterial="dkEdge">
                      <a:bevel/>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u="none" strike="noStrike" cap="none" normalizeH="0" baseline="0" dirty="0">
                          <a:ln>
                            <a:noFill/>
                          </a:ln>
                          <a:effectLst/>
                        </a:rPr>
                        <a:t>Righteous Rewarded </a:t>
                      </a:r>
                      <a:r>
                        <a:rPr kumimoji="0" lang="en-US" sz="2000" u="none" strike="noStrike" cap="none" normalizeH="0" baseline="0" dirty="0">
                          <a:ln>
                            <a:noFill/>
                          </a:ln>
                          <a:effectLst/>
                        </a:rPr>
                        <a:t>(1 Th. 4:15-18) &amp; </a:t>
                      </a:r>
                      <a:r>
                        <a:rPr kumimoji="0" lang="en-US" sz="2000" b="1" u="none" strike="noStrike" cap="none" normalizeH="0" baseline="0" dirty="0">
                          <a:ln>
                            <a:noFill/>
                          </a:ln>
                          <a:effectLst/>
                        </a:rPr>
                        <a:t>Wicked Punished  </a:t>
                      </a:r>
                      <a:r>
                        <a:rPr kumimoji="0" lang="en-US" sz="2000" u="none" strike="noStrike" cap="none" normalizeH="0" baseline="0" dirty="0">
                          <a:ln>
                            <a:noFill/>
                          </a:ln>
                          <a:effectLst/>
                        </a:rPr>
                        <a:t>(2 Th. 1:6-10)</a:t>
                      </a:r>
                      <a:endParaRPr kumimoji="0" lang="en-US" sz="2000" b="0" i="0" u="none" strike="noStrike" cap="none" normalizeH="0" baseline="0" dirty="0">
                        <a:ln>
                          <a:noFill/>
                        </a:ln>
                        <a:solidFill>
                          <a:schemeClr val="tx1"/>
                        </a:solidFill>
                        <a:effectLst/>
                        <a:latin typeface="Arial" pitchFamily="34" charset="0"/>
                      </a:endParaRPr>
                    </a:p>
                  </a:txBody>
                  <a:tcPr anchor="ctr" horzOverflow="overflow">
                    <a:cell3D prstMaterial="dkEdge">
                      <a:bevel/>
                      <a:lightRig rig="flood" dir="t"/>
                    </a:cell3D>
                  </a:tcPr>
                </a:tc>
              </a:tr>
            </a:tbl>
          </a:graphicData>
        </a:graphic>
      </p:graphicFrame>
      <p:sp>
        <p:nvSpPr>
          <p:cNvPr id="28" name="Slide Number Placeholder 5"/>
          <p:cNvSpPr>
            <a:spLocks noGrp="1"/>
          </p:cNvSpPr>
          <p:nvPr>
            <p:ph type="sldNum" sz="quarter" idx="12"/>
          </p:nvPr>
        </p:nvSpPr>
        <p:spPr/>
        <p:txBody>
          <a:bodyPr/>
          <a:lstStyle/>
          <a:p>
            <a:fld id="{2D80B608-2CC0-4752-A2EE-152D9DCD1C5F}" type="slidenum">
              <a:rPr lang="en-US">
                <a:solidFill>
                  <a:srgbClr val="FFFFFF"/>
                </a:solidFill>
              </a:rPr>
              <a:pPr/>
              <a:t>120</a:t>
            </a:fld>
            <a:endParaRPr lang="en-US">
              <a:solidFill>
                <a:srgbClr val="FFFFFF"/>
              </a:solidFill>
            </a:endParaRPr>
          </a:p>
        </p:txBody>
      </p:sp>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207897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p:txBody>
          <a:bodyPr/>
          <a:lstStyle/>
          <a:p>
            <a:r>
              <a:rPr lang="en-US" dirty="0" smtClean="0"/>
              <a:t>Parable Of Wheat &amp; Tares</a:t>
            </a:r>
            <a:br>
              <a:rPr lang="en-US" dirty="0" smtClean="0"/>
            </a:br>
            <a:r>
              <a:rPr lang="en-US" sz="3000" dirty="0" smtClean="0">
                <a:latin typeface="+mn-lt"/>
              </a:rPr>
              <a:t>(Mt. 13:24-30, 36-43)</a:t>
            </a:r>
            <a:endParaRPr lang="en-US" sz="3000" dirty="0">
              <a:latin typeface="+mn-lt"/>
            </a:endParaRPr>
          </a:p>
        </p:txBody>
      </p:sp>
      <p:graphicFrame>
        <p:nvGraphicFramePr>
          <p:cNvPr id="422948" name="Group 36"/>
          <p:cNvGraphicFramePr>
            <a:graphicFrameLocks noGrp="1"/>
          </p:cNvGraphicFramePr>
          <p:nvPr>
            <p:ph idx="1"/>
            <p:extLst>
              <p:ext uri="{D42A27DB-BD31-4B8C-83A1-F6EECF244321}">
                <p14:modId xmlns:p14="http://schemas.microsoft.com/office/powerpoint/2010/main" val="1100237567"/>
              </p:ext>
            </p:extLst>
          </p:nvPr>
        </p:nvGraphicFramePr>
        <p:xfrm>
          <a:off x="457200" y="1600200"/>
          <a:ext cx="8229600" cy="4471364"/>
        </p:xfrm>
        <a:graphic>
          <a:graphicData uri="http://schemas.openxmlformats.org/drawingml/2006/table">
            <a:tbl>
              <a:tblPr firstRow="1" bandRow="1">
                <a:tableStyleId>{08FB837D-C827-4EFA-A057-4D05807E0F7C}</a:tableStyleId>
              </a:tblPr>
              <a:tblGrid>
                <a:gridCol w="4114800"/>
                <a:gridCol w="4114800"/>
              </a:tblGrid>
              <a:tr h="44792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u="none" strike="noStrike" cap="none" normalizeH="0" baseline="0" dirty="0">
                          <a:ln>
                            <a:noFill/>
                          </a:ln>
                          <a:effectLst>
                            <a:outerShdw blurRad="38100" dist="38100" dir="2700000" algn="tl">
                              <a:srgbClr val="000000"/>
                            </a:outerShdw>
                          </a:effectLst>
                        </a:rPr>
                        <a:t>The </a:t>
                      </a:r>
                      <a:r>
                        <a:rPr kumimoji="0" lang="en-US" sz="2800" u="none" strike="noStrike" cap="none" normalizeH="0" baseline="0" dirty="0" smtClean="0">
                          <a:ln>
                            <a:noFill/>
                          </a:ln>
                          <a:effectLst>
                            <a:outerShdw blurRad="38100" dist="38100" dir="2700000" algn="tl">
                              <a:srgbClr val="000000"/>
                            </a:outerShdw>
                          </a:effectLst>
                        </a:rPr>
                        <a:t>Earthly Story</a:t>
                      </a:r>
                      <a:endParaRPr kumimoji="0" lang="en-US" sz="2800" b="1" i="0" u="none" strike="noStrike" cap="none" normalizeH="0" baseline="0" dirty="0">
                        <a:ln>
                          <a:noFill/>
                        </a:ln>
                        <a:solidFill>
                          <a:schemeClr val="tx1"/>
                        </a:solidFill>
                        <a:effectLst>
                          <a:outerShdw blurRad="38100" dist="38100" dir="2700000" algn="tl">
                            <a:srgbClr val="000000"/>
                          </a:outerShdw>
                        </a:effectLst>
                        <a:latin typeface="Arial" pitchFamily="34" charset="0"/>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u="none" strike="noStrike" cap="none" normalizeH="0" baseline="0" dirty="0">
                          <a:ln>
                            <a:noFill/>
                          </a:ln>
                          <a:effectLst>
                            <a:outerShdw blurRad="38100" dist="38100" dir="2700000" algn="tl">
                              <a:srgbClr val="000000"/>
                            </a:outerShdw>
                          </a:effectLst>
                        </a:rPr>
                        <a:t>The </a:t>
                      </a:r>
                      <a:r>
                        <a:rPr kumimoji="0" lang="en-US" sz="2800" u="none" strike="noStrike" cap="none" normalizeH="0" baseline="0" dirty="0" smtClean="0">
                          <a:ln>
                            <a:noFill/>
                          </a:ln>
                          <a:effectLst>
                            <a:outerShdw blurRad="38100" dist="38100" dir="2700000" algn="tl">
                              <a:srgbClr val="000000"/>
                            </a:outerShdw>
                          </a:effectLst>
                        </a:rPr>
                        <a:t>Heavenly Meaning</a:t>
                      </a:r>
                      <a:endParaRPr kumimoji="0" lang="en-US" sz="2800" b="1" i="0" u="none" strike="noStrike" cap="none" normalizeH="0" baseline="0" dirty="0">
                        <a:ln>
                          <a:noFill/>
                        </a:ln>
                        <a:solidFill>
                          <a:schemeClr val="tx1"/>
                        </a:solidFill>
                        <a:effectLst>
                          <a:outerShdw blurRad="38100" dist="38100" dir="2700000" algn="tl">
                            <a:srgbClr val="000000"/>
                          </a:outerShdw>
                        </a:effectLst>
                        <a:latin typeface="Arial" pitchFamily="34" charset="0"/>
                      </a:endParaRPr>
                    </a:p>
                  </a:txBody>
                  <a:tcPr anchor="ctr" horzOverflow="overflow">
                    <a:cell3D prstMaterial="dkEdge">
                      <a:bevel/>
                      <a:lightRig rig="flood" dir="t"/>
                    </a:cell3D>
                  </a:tcPr>
                </a:tc>
              </a:tr>
              <a:tr h="493001">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u="none" strike="noStrike" kern="1200" cap="none" normalizeH="0" baseline="0" dirty="0" smtClean="0">
                          <a:ln>
                            <a:noFill/>
                          </a:ln>
                          <a:solidFill>
                            <a:schemeClr val="dk1"/>
                          </a:solidFill>
                          <a:effectLst/>
                          <a:latin typeface="+mn-lt"/>
                          <a:ea typeface="+mn-ea"/>
                          <a:cs typeface="+mn-cs"/>
                        </a:rPr>
                        <a:t>Sower of good seed  </a:t>
                      </a:r>
                      <a:r>
                        <a:rPr kumimoji="0" lang="en-US" sz="2000" u="none" strike="noStrike" kern="1200" cap="none" normalizeH="0" baseline="0" dirty="0" smtClean="0">
                          <a:ln>
                            <a:noFill/>
                          </a:ln>
                          <a:solidFill>
                            <a:schemeClr val="dk1"/>
                          </a:solidFill>
                          <a:effectLst/>
                          <a:latin typeface="+mn-lt"/>
                          <a:ea typeface="+mn-ea"/>
                          <a:cs typeface="+mn-cs"/>
                        </a:rPr>
                        <a:t>(24)</a:t>
                      </a:r>
                      <a:endParaRPr kumimoji="0" lang="en-US" sz="2000" u="none" strike="noStrike" kern="1200" cap="none" normalizeH="0" baseline="0" dirty="0">
                        <a:ln>
                          <a:noFill/>
                        </a:ln>
                        <a:solidFill>
                          <a:schemeClr val="dk1"/>
                        </a:solidFill>
                        <a:effectLst/>
                        <a:latin typeface="+mn-lt"/>
                        <a:ea typeface="+mn-ea"/>
                        <a:cs typeface="+mn-cs"/>
                      </a:endParaRPr>
                    </a:p>
                  </a:txBody>
                  <a:tcPr anchor="ctr" horzOverflow="overflow">
                    <a:cell3D prstMaterial="dkEdge">
                      <a:bevel/>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u="none" strike="noStrike" kern="1200" cap="none" normalizeH="0" baseline="0" dirty="0" smtClean="0">
                          <a:ln>
                            <a:noFill/>
                          </a:ln>
                          <a:solidFill>
                            <a:schemeClr val="dk1"/>
                          </a:solidFill>
                          <a:effectLst/>
                          <a:latin typeface="+mn-lt"/>
                          <a:ea typeface="+mn-ea"/>
                          <a:cs typeface="+mn-cs"/>
                        </a:rPr>
                        <a:t>Son of Man  </a:t>
                      </a:r>
                      <a:r>
                        <a:rPr kumimoji="0" lang="en-US" sz="2000" u="none" strike="noStrike" kern="1200" cap="none" normalizeH="0" baseline="0" dirty="0" smtClean="0">
                          <a:ln>
                            <a:noFill/>
                          </a:ln>
                          <a:solidFill>
                            <a:schemeClr val="dk1"/>
                          </a:solidFill>
                          <a:effectLst/>
                          <a:latin typeface="+mn-lt"/>
                          <a:ea typeface="+mn-ea"/>
                          <a:cs typeface="+mn-cs"/>
                        </a:rPr>
                        <a:t>(37)</a:t>
                      </a:r>
                      <a:endParaRPr kumimoji="0" lang="en-US" sz="2000" u="none" strike="noStrike" kern="1200" cap="none" normalizeH="0" baseline="0" dirty="0">
                        <a:ln>
                          <a:noFill/>
                        </a:ln>
                        <a:solidFill>
                          <a:schemeClr val="dk1"/>
                        </a:solidFill>
                        <a:effectLst/>
                        <a:latin typeface="+mn-lt"/>
                        <a:ea typeface="+mn-ea"/>
                        <a:cs typeface="+mn-cs"/>
                      </a:endParaRPr>
                    </a:p>
                  </a:txBody>
                  <a:tcPr anchor="ctr" horzOverflow="overflow">
                    <a:cell3D prstMaterial="dkEdge">
                      <a:bevel/>
                      <a:lightRig rig="flood" dir="t"/>
                    </a:cell3D>
                  </a:tcPr>
                </a:tc>
              </a:tr>
              <a:tr h="493001">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u="none" strike="noStrike" kern="1200" cap="none" normalizeH="0" baseline="0" dirty="0" smtClean="0">
                          <a:ln>
                            <a:noFill/>
                          </a:ln>
                          <a:solidFill>
                            <a:schemeClr val="dk1"/>
                          </a:solidFill>
                          <a:effectLst/>
                          <a:latin typeface="+mn-lt"/>
                          <a:ea typeface="+mn-ea"/>
                          <a:cs typeface="+mn-cs"/>
                        </a:rPr>
                        <a:t>Field</a:t>
                      </a:r>
                      <a:r>
                        <a:rPr kumimoji="0" lang="en-US" sz="2000" u="none" strike="noStrike" kern="1200" cap="none" normalizeH="0" baseline="0" dirty="0" smtClean="0">
                          <a:ln>
                            <a:noFill/>
                          </a:ln>
                          <a:solidFill>
                            <a:schemeClr val="dk1"/>
                          </a:solidFill>
                          <a:effectLst/>
                          <a:latin typeface="+mn-lt"/>
                          <a:ea typeface="+mn-ea"/>
                          <a:cs typeface="+mn-cs"/>
                        </a:rPr>
                        <a:t>  (24)</a:t>
                      </a:r>
                      <a:endParaRPr kumimoji="0" lang="en-US" sz="2000" u="none" strike="noStrike" kern="1200" cap="none" normalizeH="0" baseline="0" dirty="0">
                        <a:ln>
                          <a:noFill/>
                        </a:ln>
                        <a:solidFill>
                          <a:schemeClr val="dk1"/>
                        </a:solidFill>
                        <a:effectLst/>
                        <a:latin typeface="+mn-lt"/>
                        <a:ea typeface="+mn-ea"/>
                        <a:cs typeface="+mn-cs"/>
                      </a:endParaRPr>
                    </a:p>
                  </a:txBody>
                  <a:tcPr anchor="ctr" horzOverflow="overflow">
                    <a:cell3D prstMaterial="dkEdge">
                      <a:bevel/>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u="none" strike="noStrike" kern="1200" cap="none" normalizeH="0" baseline="0" dirty="0" smtClean="0">
                          <a:ln>
                            <a:noFill/>
                          </a:ln>
                          <a:solidFill>
                            <a:schemeClr val="dk1"/>
                          </a:solidFill>
                          <a:effectLst/>
                          <a:latin typeface="+mn-lt"/>
                          <a:ea typeface="+mn-ea"/>
                          <a:cs typeface="+mn-cs"/>
                        </a:rPr>
                        <a:t>World</a:t>
                      </a:r>
                      <a:r>
                        <a:rPr kumimoji="0" lang="en-US" sz="2000" u="none" strike="noStrike" kern="1200" cap="none" normalizeH="0" baseline="0" dirty="0" smtClean="0">
                          <a:ln>
                            <a:noFill/>
                          </a:ln>
                          <a:solidFill>
                            <a:schemeClr val="dk1"/>
                          </a:solidFill>
                          <a:effectLst/>
                          <a:latin typeface="+mn-lt"/>
                          <a:ea typeface="+mn-ea"/>
                          <a:cs typeface="+mn-cs"/>
                        </a:rPr>
                        <a:t>  (38)</a:t>
                      </a:r>
                      <a:endParaRPr kumimoji="0" lang="en-US" sz="2000" u="none" strike="noStrike" kern="1200" cap="none" normalizeH="0" baseline="0" dirty="0">
                        <a:ln>
                          <a:noFill/>
                        </a:ln>
                        <a:solidFill>
                          <a:schemeClr val="dk1"/>
                        </a:solidFill>
                        <a:effectLst/>
                        <a:latin typeface="+mn-lt"/>
                        <a:ea typeface="+mn-ea"/>
                        <a:cs typeface="+mn-cs"/>
                      </a:endParaRPr>
                    </a:p>
                  </a:txBody>
                  <a:tcPr anchor="ctr" horzOverflow="overflow">
                    <a:cell3D prstMaterial="dkEdge">
                      <a:bevel/>
                      <a:lightRig rig="flood" dir="t"/>
                    </a:cell3D>
                  </a:tcPr>
                </a:tc>
              </a:tr>
              <a:tr h="493001">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u="none" strike="noStrike" kern="1200" cap="none" normalizeH="0" baseline="0" dirty="0" smtClean="0">
                          <a:ln>
                            <a:noFill/>
                          </a:ln>
                          <a:solidFill>
                            <a:schemeClr val="dk1"/>
                          </a:solidFill>
                          <a:effectLst/>
                          <a:latin typeface="+mn-lt"/>
                          <a:ea typeface="+mn-ea"/>
                          <a:cs typeface="+mn-cs"/>
                        </a:rPr>
                        <a:t>Good seeds  </a:t>
                      </a:r>
                      <a:r>
                        <a:rPr kumimoji="0" lang="en-US" sz="2000" u="none" strike="noStrike" kern="1200" cap="none" normalizeH="0" baseline="0" dirty="0" smtClean="0">
                          <a:ln>
                            <a:noFill/>
                          </a:ln>
                          <a:solidFill>
                            <a:schemeClr val="dk1"/>
                          </a:solidFill>
                          <a:effectLst/>
                          <a:latin typeface="+mn-lt"/>
                          <a:ea typeface="+mn-ea"/>
                          <a:cs typeface="+mn-cs"/>
                        </a:rPr>
                        <a:t>(24)</a:t>
                      </a:r>
                      <a:endParaRPr kumimoji="0" lang="en-US" sz="2000" u="none" strike="noStrike" kern="1200" cap="none" normalizeH="0" baseline="0" dirty="0">
                        <a:ln>
                          <a:noFill/>
                        </a:ln>
                        <a:solidFill>
                          <a:schemeClr val="dk1"/>
                        </a:solidFill>
                        <a:effectLst/>
                        <a:latin typeface="+mn-lt"/>
                        <a:ea typeface="+mn-ea"/>
                        <a:cs typeface="+mn-cs"/>
                      </a:endParaRPr>
                    </a:p>
                  </a:txBody>
                  <a:tcPr anchor="ctr" horzOverflow="overflow">
                    <a:cell3D prstMaterial="dkEdge">
                      <a:bevel/>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u="none" strike="noStrike" kern="1200" cap="none" normalizeH="0" baseline="0" dirty="0" smtClean="0">
                          <a:ln>
                            <a:noFill/>
                          </a:ln>
                          <a:solidFill>
                            <a:schemeClr val="dk1"/>
                          </a:solidFill>
                          <a:effectLst/>
                          <a:latin typeface="+mn-lt"/>
                          <a:ea typeface="+mn-ea"/>
                          <a:cs typeface="+mn-cs"/>
                        </a:rPr>
                        <a:t>Sons of the kingdom  </a:t>
                      </a:r>
                      <a:r>
                        <a:rPr kumimoji="0" lang="en-US" sz="2000" u="none" strike="noStrike" kern="1200" cap="none" normalizeH="0" baseline="0" dirty="0" smtClean="0">
                          <a:ln>
                            <a:noFill/>
                          </a:ln>
                          <a:solidFill>
                            <a:schemeClr val="dk1"/>
                          </a:solidFill>
                          <a:effectLst/>
                          <a:latin typeface="+mn-lt"/>
                          <a:ea typeface="+mn-ea"/>
                          <a:cs typeface="+mn-cs"/>
                        </a:rPr>
                        <a:t>(38)</a:t>
                      </a:r>
                      <a:endParaRPr kumimoji="0" lang="en-US" sz="2000" u="none" strike="noStrike" kern="1200" cap="none" normalizeH="0" baseline="0" dirty="0">
                        <a:ln>
                          <a:noFill/>
                        </a:ln>
                        <a:solidFill>
                          <a:schemeClr val="dk1"/>
                        </a:solidFill>
                        <a:effectLst/>
                        <a:latin typeface="+mn-lt"/>
                        <a:ea typeface="+mn-ea"/>
                        <a:cs typeface="+mn-cs"/>
                      </a:endParaRPr>
                    </a:p>
                  </a:txBody>
                  <a:tcPr anchor="ctr" horzOverflow="overflow">
                    <a:cell3D prstMaterial="dkEdge">
                      <a:bevel/>
                      <a:lightRig rig="flood" dir="t"/>
                    </a:cell3D>
                  </a:tcPr>
                </a:tc>
              </a:tr>
              <a:tr h="493001">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u="none" strike="noStrike" kern="1200" cap="none" normalizeH="0" baseline="0" dirty="0" smtClean="0">
                          <a:ln>
                            <a:noFill/>
                          </a:ln>
                          <a:solidFill>
                            <a:schemeClr val="dk1"/>
                          </a:solidFill>
                          <a:effectLst/>
                          <a:latin typeface="+mn-lt"/>
                          <a:ea typeface="+mn-ea"/>
                          <a:cs typeface="+mn-cs"/>
                        </a:rPr>
                        <a:t>Tares</a:t>
                      </a:r>
                      <a:r>
                        <a:rPr kumimoji="0" lang="en-US" sz="2000" u="none" strike="noStrike" kern="1200" cap="none" normalizeH="0" baseline="0" dirty="0" smtClean="0">
                          <a:ln>
                            <a:noFill/>
                          </a:ln>
                          <a:solidFill>
                            <a:schemeClr val="dk1"/>
                          </a:solidFill>
                          <a:effectLst/>
                          <a:latin typeface="+mn-lt"/>
                          <a:ea typeface="+mn-ea"/>
                          <a:cs typeface="+mn-cs"/>
                        </a:rPr>
                        <a:t>  (25)</a:t>
                      </a:r>
                      <a:endParaRPr kumimoji="0" lang="en-US" sz="2000" u="none" strike="noStrike" kern="1200" cap="none" normalizeH="0" baseline="0" dirty="0">
                        <a:ln>
                          <a:noFill/>
                        </a:ln>
                        <a:solidFill>
                          <a:schemeClr val="dk1"/>
                        </a:solidFill>
                        <a:effectLst/>
                        <a:latin typeface="+mn-lt"/>
                        <a:ea typeface="+mn-ea"/>
                        <a:cs typeface="+mn-cs"/>
                      </a:endParaRPr>
                    </a:p>
                  </a:txBody>
                  <a:tcPr anchor="ctr" horzOverflow="overflow">
                    <a:cell3D prstMaterial="dkEdge">
                      <a:bevel/>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u="none" strike="noStrike" kern="1200" cap="none" normalizeH="0" baseline="0" dirty="0" smtClean="0">
                          <a:ln>
                            <a:noFill/>
                          </a:ln>
                          <a:solidFill>
                            <a:schemeClr val="dk1"/>
                          </a:solidFill>
                          <a:effectLst/>
                          <a:latin typeface="+mn-lt"/>
                          <a:ea typeface="+mn-ea"/>
                          <a:cs typeface="+mn-cs"/>
                        </a:rPr>
                        <a:t>Sons of the wicked one  </a:t>
                      </a:r>
                      <a:r>
                        <a:rPr kumimoji="0" lang="en-US" sz="2000" u="none" strike="noStrike" kern="1200" cap="none" normalizeH="0" baseline="0" dirty="0" smtClean="0">
                          <a:ln>
                            <a:noFill/>
                          </a:ln>
                          <a:solidFill>
                            <a:schemeClr val="dk1"/>
                          </a:solidFill>
                          <a:effectLst/>
                          <a:latin typeface="+mn-lt"/>
                          <a:ea typeface="+mn-ea"/>
                          <a:cs typeface="+mn-cs"/>
                        </a:rPr>
                        <a:t>(38)</a:t>
                      </a:r>
                      <a:endParaRPr kumimoji="0" lang="en-US" sz="2000" u="none" strike="noStrike" kern="1200" cap="none" normalizeH="0" baseline="0" dirty="0">
                        <a:ln>
                          <a:noFill/>
                        </a:ln>
                        <a:solidFill>
                          <a:schemeClr val="dk1"/>
                        </a:solidFill>
                        <a:effectLst/>
                        <a:latin typeface="+mn-lt"/>
                        <a:ea typeface="+mn-ea"/>
                        <a:cs typeface="+mn-cs"/>
                      </a:endParaRPr>
                    </a:p>
                  </a:txBody>
                  <a:tcPr anchor="ctr" horzOverflow="overflow">
                    <a:cell3D prstMaterial="dkEdge">
                      <a:bevel/>
                      <a:lightRig rig="flood" dir="t"/>
                    </a:cell3D>
                  </a:tcPr>
                </a:tc>
              </a:tr>
              <a:tr h="38561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u="none" strike="noStrike" kern="1200" cap="none" normalizeH="0" baseline="0" dirty="0" smtClean="0">
                          <a:ln>
                            <a:noFill/>
                          </a:ln>
                          <a:solidFill>
                            <a:schemeClr val="dk1"/>
                          </a:solidFill>
                          <a:effectLst/>
                          <a:latin typeface="+mn-lt"/>
                          <a:ea typeface="+mn-ea"/>
                          <a:cs typeface="+mn-cs"/>
                        </a:rPr>
                        <a:t>Enemy</a:t>
                      </a:r>
                      <a:r>
                        <a:rPr kumimoji="0" lang="en-US" sz="2000" u="none" strike="noStrike" kern="1200" cap="none" normalizeH="0" baseline="0" dirty="0" smtClean="0">
                          <a:ln>
                            <a:noFill/>
                          </a:ln>
                          <a:solidFill>
                            <a:schemeClr val="dk1"/>
                          </a:solidFill>
                          <a:effectLst/>
                          <a:latin typeface="+mn-lt"/>
                          <a:ea typeface="+mn-ea"/>
                          <a:cs typeface="+mn-cs"/>
                        </a:rPr>
                        <a:t>  (25)</a:t>
                      </a:r>
                      <a:endParaRPr kumimoji="0" lang="en-US" sz="2000" u="none" strike="noStrike" kern="1200" cap="none" normalizeH="0" baseline="0" dirty="0">
                        <a:ln>
                          <a:noFill/>
                        </a:ln>
                        <a:solidFill>
                          <a:schemeClr val="dk1"/>
                        </a:solidFill>
                        <a:effectLst/>
                        <a:latin typeface="+mn-lt"/>
                        <a:ea typeface="+mn-ea"/>
                        <a:cs typeface="+mn-cs"/>
                      </a:endParaRPr>
                    </a:p>
                  </a:txBody>
                  <a:tcPr anchor="ctr" horzOverflow="overflow">
                    <a:cell3D prstMaterial="dkEdge">
                      <a:bevel/>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u="none" strike="noStrike" kern="1200" cap="none" normalizeH="0" baseline="0" dirty="0" smtClean="0">
                          <a:ln>
                            <a:noFill/>
                          </a:ln>
                          <a:solidFill>
                            <a:schemeClr val="dk1"/>
                          </a:solidFill>
                          <a:effectLst/>
                          <a:latin typeface="+mn-lt"/>
                          <a:ea typeface="+mn-ea"/>
                          <a:cs typeface="+mn-cs"/>
                        </a:rPr>
                        <a:t>Devil</a:t>
                      </a:r>
                      <a:r>
                        <a:rPr kumimoji="0" lang="en-US" sz="2000" u="none" strike="noStrike" kern="1200" cap="none" normalizeH="0" baseline="0" dirty="0" smtClean="0">
                          <a:ln>
                            <a:noFill/>
                          </a:ln>
                          <a:solidFill>
                            <a:schemeClr val="dk1"/>
                          </a:solidFill>
                          <a:effectLst/>
                          <a:latin typeface="+mn-lt"/>
                          <a:ea typeface="+mn-ea"/>
                          <a:cs typeface="+mn-cs"/>
                        </a:rPr>
                        <a:t>  (39)</a:t>
                      </a:r>
                      <a:endParaRPr kumimoji="0" lang="en-US" sz="2000" u="none" strike="noStrike" kern="1200" cap="none" normalizeH="0" baseline="0" dirty="0">
                        <a:ln>
                          <a:noFill/>
                        </a:ln>
                        <a:solidFill>
                          <a:schemeClr val="dk1"/>
                        </a:solidFill>
                        <a:effectLst/>
                        <a:latin typeface="+mn-lt"/>
                        <a:ea typeface="+mn-ea"/>
                        <a:cs typeface="+mn-cs"/>
                      </a:endParaRPr>
                    </a:p>
                  </a:txBody>
                  <a:tcPr anchor="ctr" horzOverflow="overflow">
                    <a:cell3D prstMaterial="dkEdge">
                      <a:bevel/>
                      <a:lightRig rig="flood" dir="t"/>
                    </a:cell3D>
                  </a:tcPr>
                </a:tc>
              </a:tr>
              <a:tr h="38561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u="none" strike="noStrike" kern="1200" cap="none" normalizeH="0" baseline="0" dirty="0" smtClean="0">
                          <a:ln>
                            <a:noFill/>
                          </a:ln>
                          <a:solidFill>
                            <a:schemeClr val="dk1"/>
                          </a:solidFill>
                          <a:effectLst/>
                          <a:latin typeface="+mn-lt"/>
                          <a:ea typeface="+mn-ea"/>
                          <a:cs typeface="+mn-cs"/>
                        </a:rPr>
                        <a:t>Harvest</a:t>
                      </a:r>
                      <a:r>
                        <a:rPr kumimoji="0" lang="en-US" sz="2000" u="none" strike="noStrike" kern="1200" cap="none" normalizeH="0" baseline="0" dirty="0" smtClean="0">
                          <a:ln>
                            <a:noFill/>
                          </a:ln>
                          <a:solidFill>
                            <a:schemeClr val="dk1"/>
                          </a:solidFill>
                          <a:effectLst/>
                          <a:latin typeface="+mn-lt"/>
                          <a:ea typeface="+mn-ea"/>
                          <a:cs typeface="+mn-cs"/>
                        </a:rPr>
                        <a:t>  (30)</a:t>
                      </a:r>
                      <a:endParaRPr kumimoji="0" lang="en-US" sz="2000" u="none" strike="noStrike" kern="1200" cap="none" normalizeH="0" baseline="0" dirty="0">
                        <a:ln>
                          <a:noFill/>
                        </a:ln>
                        <a:solidFill>
                          <a:schemeClr val="dk1"/>
                        </a:solidFill>
                        <a:effectLst/>
                        <a:latin typeface="+mn-lt"/>
                        <a:ea typeface="+mn-ea"/>
                        <a:cs typeface="+mn-cs"/>
                      </a:endParaRPr>
                    </a:p>
                  </a:txBody>
                  <a:tcPr anchor="ctr" horzOverflow="overflow">
                    <a:cell3D prstMaterial="dkEdge">
                      <a:bevel/>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u="none" strike="noStrike" kern="1200" cap="none" normalizeH="0" baseline="0" dirty="0" smtClean="0">
                          <a:ln>
                            <a:noFill/>
                          </a:ln>
                          <a:solidFill>
                            <a:schemeClr val="dk1"/>
                          </a:solidFill>
                          <a:effectLst/>
                          <a:latin typeface="+mn-lt"/>
                          <a:ea typeface="+mn-ea"/>
                          <a:cs typeface="+mn-cs"/>
                        </a:rPr>
                        <a:t>End of the age  </a:t>
                      </a:r>
                      <a:r>
                        <a:rPr kumimoji="0" lang="en-US" sz="2000" u="none" strike="noStrike" kern="1200" cap="none" normalizeH="0" baseline="0" dirty="0" smtClean="0">
                          <a:ln>
                            <a:noFill/>
                          </a:ln>
                          <a:solidFill>
                            <a:schemeClr val="dk1"/>
                          </a:solidFill>
                          <a:effectLst/>
                          <a:latin typeface="+mn-lt"/>
                          <a:ea typeface="+mn-ea"/>
                          <a:cs typeface="+mn-cs"/>
                        </a:rPr>
                        <a:t>(39)</a:t>
                      </a:r>
                      <a:endParaRPr kumimoji="0" lang="en-US" sz="2000" u="none" strike="noStrike" kern="1200" cap="none" normalizeH="0" baseline="0" dirty="0">
                        <a:ln>
                          <a:noFill/>
                        </a:ln>
                        <a:solidFill>
                          <a:schemeClr val="dk1"/>
                        </a:solidFill>
                        <a:effectLst/>
                        <a:latin typeface="+mn-lt"/>
                        <a:ea typeface="+mn-ea"/>
                        <a:cs typeface="+mn-cs"/>
                      </a:endParaRPr>
                    </a:p>
                  </a:txBody>
                  <a:tcPr anchor="ctr" horzOverflow="overflow">
                    <a:cell3D prstMaterial="dkEdge">
                      <a:bevel/>
                      <a:lightRig rig="flood" dir="t"/>
                    </a:cell3D>
                  </a:tcPr>
                </a:tc>
              </a:tr>
              <a:tr h="38561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u="none" strike="noStrike" kern="1200" cap="none" normalizeH="0" baseline="0" dirty="0" smtClean="0">
                          <a:ln>
                            <a:noFill/>
                          </a:ln>
                          <a:solidFill>
                            <a:schemeClr val="dk1"/>
                          </a:solidFill>
                          <a:effectLst/>
                          <a:latin typeface="+mn-lt"/>
                          <a:ea typeface="+mn-ea"/>
                          <a:cs typeface="+mn-cs"/>
                        </a:rPr>
                        <a:t>Reapers</a:t>
                      </a:r>
                      <a:r>
                        <a:rPr kumimoji="0" lang="en-US" sz="2000" u="none" strike="noStrike" kern="1200" cap="none" normalizeH="0" baseline="0" dirty="0" smtClean="0">
                          <a:ln>
                            <a:noFill/>
                          </a:ln>
                          <a:solidFill>
                            <a:schemeClr val="dk1"/>
                          </a:solidFill>
                          <a:effectLst/>
                          <a:latin typeface="+mn-lt"/>
                          <a:ea typeface="+mn-ea"/>
                          <a:cs typeface="+mn-cs"/>
                        </a:rPr>
                        <a:t>  (30)</a:t>
                      </a:r>
                      <a:endParaRPr kumimoji="0" lang="en-US" sz="2000" u="none" strike="noStrike" kern="1200" cap="none" normalizeH="0" baseline="0" dirty="0">
                        <a:ln>
                          <a:noFill/>
                        </a:ln>
                        <a:solidFill>
                          <a:schemeClr val="dk1"/>
                        </a:solidFill>
                        <a:effectLst/>
                        <a:latin typeface="+mn-lt"/>
                        <a:ea typeface="+mn-ea"/>
                        <a:cs typeface="+mn-cs"/>
                      </a:endParaRPr>
                    </a:p>
                  </a:txBody>
                  <a:tcPr anchor="ctr" horzOverflow="overflow">
                    <a:cell3D prstMaterial="dkEdge">
                      <a:bevel/>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u="none" strike="noStrike" kern="1200" cap="none" normalizeH="0" baseline="0" dirty="0" smtClean="0">
                          <a:ln>
                            <a:noFill/>
                          </a:ln>
                          <a:solidFill>
                            <a:schemeClr val="dk1"/>
                          </a:solidFill>
                          <a:effectLst/>
                          <a:latin typeface="+mn-lt"/>
                          <a:ea typeface="+mn-ea"/>
                          <a:cs typeface="+mn-cs"/>
                        </a:rPr>
                        <a:t>Angels</a:t>
                      </a:r>
                      <a:r>
                        <a:rPr kumimoji="0" lang="en-US" sz="2000" u="none" strike="noStrike" kern="1200" cap="none" normalizeH="0" baseline="0" dirty="0" smtClean="0">
                          <a:ln>
                            <a:noFill/>
                          </a:ln>
                          <a:solidFill>
                            <a:schemeClr val="dk1"/>
                          </a:solidFill>
                          <a:effectLst/>
                          <a:latin typeface="+mn-lt"/>
                          <a:ea typeface="+mn-ea"/>
                          <a:cs typeface="+mn-cs"/>
                        </a:rPr>
                        <a:t>  (39)</a:t>
                      </a:r>
                      <a:endParaRPr kumimoji="0" lang="en-US" sz="2000" u="none" strike="noStrike" kern="1200" cap="none" normalizeH="0" baseline="0" dirty="0">
                        <a:ln>
                          <a:noFill/>
                        </a:ln>
                        <a:solidFill>
                          <a:schemeClr val="dk1"/>
                        </a:solidFill>
                        <a:effectLst/>
                        <a:latin typeface="+mn-lt"/>
                        <a:ea typeface="+mn-ea"/>
                        <a:cs typeface="+mn-cs"/>
                      </a:endParaRPr>
                    </a:p>
                  </a:txBody>
                  <a:tcPr anchor="ctr" horzOverflow="overflow">
                    <a:cell3D prstMaterial="dkEdge">
                      <a:bevel/>
                      <a:lightRig rig="flood" dir="t"/>
                    </a:cell3D>
                  </a:tcPr>
                </a:tc>
              </a:tr>
              <a:tr h="38561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u="none" strike="noStrike" kern="1200" cap="none" normalizeH="0" baseline="0" dirty="0" smtClean="0">
                          <a:ln>
                            <a:noFill/>
                          </a:ln>
                          <a:solidFill>
                            <a:schemeClr val="dk1"/>
                          </a:solidFill>
                          <a:effectLst/>
                          <a:latin typeface="+mn-lt"/>
                          <a:ea typeface="+mn-ea"/>
                          <a:cs typeface="+mn-cs"/>
                        </a:rPr>
                        <a:t>Tares gathered &amp; burned  </a:t>
                      </a:r>
                      <a:r>
                        <a:rPr kumimoji="0" lang="en-US" sz="2000" u="none" strike="noStrike" kern="1200" cap="none" normalizeH="0" baseline="0" dirty="0" smtClean="0">
                          <a:ln>
                            <a:noFill/>
                          </a:ln>
                          <a:solidFill>
                            <a:schemeClr val="dk1"/>
                          </a:solidFill>
                          <a:effectLst/>
                          <a:latin typeface="+mn-lt"/>
                          <a:ea typeface="+mn-ea"/>
                          <a:cs typeface="+mn-cs"/>
                        </a:rPr>
                        <a:t>(30)</a:t>
                      </a:r>
                      <a:endParaRPr kumimoji="0" lang="en-US" sz="2000" u="none" strike="noStrike" kern="1200" cap="none" normalizeH="0" baseline="0" dirty="0">
                        <a:ln>
                          <a:noFill/>
                        </a:ln>
                        <a:solidFill>
                          <a:schemeClr val="dk1"/>
                        </a:solidFill>
                        <a:effectLst/>
                        <a:latin typeface="+mn-lt"/>
                        <a:ea typeface="+mn-ea"/>
                        <a:cs typeface="+mn-cs"/>
                      </a:endParaRPr>
                    </a:p>
                  </a:txBody>
                  <a:tcPr anchor="ctr" horzOverflow="overflow">
                    <a:cell3D prstMaterial="dkEdge">
                      <a:bevel/>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u="none" strike="noStrike" kern="1200" cap="none" normalizeH="0" baseline="0" dirty="0" smtClean="0">
                          <a:ln>
                            <a:noFill/>
                          </a:ln>
                          <a:solidFill>
                            <a:schemeClr val="dk1"/>
                          </a:solidFill>
                          <a:effectLst/>
                          <a:latin typeface="+mn-lt"/>
                          <a:ea typeface="+mn-ea"/>
                          <a:cs typeface="+mn-cs"/>
                        </a:rPr>
                        <a:t>Punishment of wicked  </a:t>
                      </a:r>
                      <a:r>
                        <a:rPr kumimoji="0" lang="en-US" sz="2000" u="none" strike="noStrike" kern="1200" cap="none" normalizeH="0" baseline="0" dirty="0" smtClean="0">
                          <a:ln>
                            <a:noFill/>
                          </a:ln>
                          <a:solidFill>
                            <a:schemeClr val="dk1"/>
                          </a:solidFill>
                          <a:effectLst/>
                          <a:latin typeface="+mn-lt"/>
                          <a:ea typeface="+mn-ea"/>
                          <a:cs typeface="+mn-cs"/>
                        </a:rPr>
                        <a:t>(41-42)</a:t>
                      </a:r>
                      <a:endParaRPr kumimoji="0" lang="en-US" sz="2000" u="none" strike="noStrike" kern="1200" cap="none" normalizeH="0" baseline="0" dirty="0">
                        <a:ln>
                          <a:noFill/>
                        </a:ln>
                        <a:solidFill>
                          <a:schemeClr val="dk1"/>
                        </a:solidFill>
                        <a:effectLst/>
                        <a:latin typeface="+mn-lt"/>
                        <a:ea typeface="+mn-ea"/>
                        <a:cs typeface="+mn-cs"/>
                      </a:endParaRPr>
                    </a:p>
                  </a:txBody>
                  <a:tcPr anchor="ctr" horzOverflow="overflow">
                    <a:cell3D prstMaterial="dkEdge">
                      <a:bevel/>
                      <a:lightRig rig="flood" dir="t"/>
                    </a:cell3D>
                  </a:tcPr>
                </a:tc>
              </a:tr>
              <a:tr h="38561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u="none" strike="noStrike" kern="1200" cap="none" normalizeH="0" baseline="0" dirty="0" smtClean="0">
                          <a:ln>
                            <a:noFill/>
                          </a:ln>
                          <a:solidFill>
                            <a:schemeClr val="dk1"/>
                          </a:solidFill>
                          <a:effectLst/>
                          <a:latin typeface="+mn-lt"/>
                          <a:ea typeface="+mn-ea"/>
                          <a:cs typeface="+mn-cs"/>
                        </a:rPr>
                        <a:t>Wheat gathered into barn  </a:t>
                      </a:r>
                      <a:r>
                        <a:rPr kumimoji="0" lang="en-US" sz="2000" u="none" strike="noStrike" kern="1200" cap="none" normalizeH="0" baseline="0" dirty="0" smtClean="0">
                          <a:ln>
                            <a:noFill/>
                          </a:ln>
                          <a:solidFill>
                            <a:schemeClr val="dk1"/>
                          </a:solidFill>
                          <a:effectLst/>
                          <a:latin typeface="+mn-lt"/>
                          <a:ea typeface="+mn-ea"/>
                          <a:cs typeface="+mn-cs"/>
                        </a:rPr>
                        <a:t>(30)</a:t>
                      </a:r>
                      <a:endParaRPr kumimoji="0" lang="en-US" sz="2000" u="none" strike="noStrike" kern="1200" cap="none" normalizeH="0" baseline="0" dirty="0">
                        <a:ln>
                          <a:noFill/>
                        </a:ln>
                        <a:solidFill>
                          <a:schemeClr val="dk1"/>
                        </a:solidFill>
                        <a:effectLst/>
                        <a:latin typeface="+mn-lt"/>
                        <a:ea typeface="+mn-ea"/>
                        <a:cs typeface="+mn-cs"/>
                      </a:endParaRPr>
                    </a:p>
                  </a:txBody>
                  <a:tcPr anchor="ctr" horzOverflow="overflow">
                    <a:cell3D prstMaterial="dkEdge">
                      <a:bevel/>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u="none" strike="noStrike" kern="1200" cap="none" normalizeH="0" baseline="0" dirty="0" smtClean="0">
                          <a:ln>
                            <a:noFill/>
                          </a:ln>
                          <a:solidFill>
                            <a:schemeClr val="dk1"/>
                          </a:solidFill>
                          <a:effectLst/>
                          <a:latin typeface="+mn-lt"/>
                          <a:ea typeface="+mn-ea"/>
                          <a:cs typeface="+mn-cs"/>
                        </a:rPr>
                        <a:t>Blessing of righteous  </a:t>
                      </a:r>
                      <a:r>
                        <a:rPr kumimoji="0" lang="en-US" sz="2000" u="none" strike="noStrike" kern="1200" cap="none" normalizeH="0" baseline="0" dirty="0" smtClean="0">
                          <a:ln>
                            <a:noFill/>
                          </a:ln>
                          <a:solidFill>
                            <a:schemeClr val="dk1"/>
                          </a:solidFill>
                          <a:effectLst/>
                          <a:latin typeface="+mn-lt"/>
                          <a:ea typeface="+mn-ea"/>
                          <a:cs typeface="+mn-cs"/>
                        </a:rPr>
                        <a:t>(43)</a:t>
                      </a:r>
                      <a:endParaRPr kumimoji="0" lang="en-US" sz="2000" u="none" strike="noStrike" kern="1200" cap="none" normalizeH="0" baseline="0" dirty="0">
                        <a:ln>
                          <a:noFill/>
                        </a:ln>
                        <a:solidFill>
                          <a:schemeClr val="dk1"/>
                        </a:solidFill>
                        <a:effectLst/>
                        <a:latin typeface="+mn-lt"/>
                        <a:ea typeface="+mn-ea"/>
                        <a:cs typeface="+mn-cs"/>
                      </a:endParaRPr>
                    </a:p>
                  </a:txBody>
                  <a:tcPr anchor="ctr" horzOverflow="overflow">
                    <a:cell3D prstMaterial="dkEdge">
                      <a:bevel/>
                      <a:lightRig rig="flood" dir="t"/>
                    </a:cell3D>
                  </a:tcPr>
                </a:tc>
              </a:tr>
            </a:tbl>
          </a:graphicData>
        </a:graphic>
      </p:graphicFrame>
      <p:sp>
        <p:nvSpPr>
          <p:cNvPr id="28" name="Slide Number Placeholder 5"/>
          <p:cNvSpPr>
            <a:spLocks noGrp="1"/>
          </p:cNvSpPr>
          <p:nvPr>
            <p:ph type="sldNum" sz="quarter" idx="12"/>
          </p:nvPr>
        </p:nvSpPr>
        <p:spPr/>
        <p:txBody>
          <a:bodyPr/>
          <a:lstStyle/>
          <a:p>
            <a:fld id="{2D80B608-2CC0-4752-A2EE-152D9DCD1C5F}" type="slidenum">
              <a:rPr lang="en-US">
                <a:solidFill>
                  <a:srgbClr val="FFFFFF"/>
                </a:solidFill>
              </a:rPr>
              <a:pPr/>
              <a:t>121</a:t>
            </a:fld>
            <a:endParaRPr lang="en-US">
              <a:solidFill>
                <a:srgbClr val="FFFFFF"/>
              </a:solidFill>
            </a:endParaRPr>
          </a:p>
        </p:txBody>
      </p:sp>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4619994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title"/>
          </p:nvPr>
        </p:nvSpPr>
        <p:spPr/>
        <p:txBody>
          <a:bodyPr/>
          <a:lstStyle/>
          <a:p>
            <a:r>
              <a:rPr lang="en-US" dirty="0"/>
              <a:t>Rapture Vs. Resurrection</a:t>
            </a:r>
          </a:p>
        </p:txBody>
      </p:sp>
      <p:graphicFrame>
        <p:nvGraphicFramePr>
          <p:cNvPr id="520223" name="Group 31"/>
          <p:cNvGraphicFramePr>
            <a:graphicFrameLocks noGrp="1"/>
          </p:cNvGraphicFramePr>
          <p:nvPr>
            <p:ph idx="1"/>
            <p:extLst>
              <p:ext uri="{D42A27DB-BD31-4B8C-83A1-F6EECF244321}">
                <p14:modId xmlns:p14="http://schemas.microsoft.com/office/powerpoint/2010/main" val="2959792679"/>
              </p:ext>
            </p:extLst>
          </p:nvPr>
        </p:nvGraphicFramePr>
        <p:xfrm>
          <a:off x="457200" y="1600200"/>
          <a:ext cx="8229600" cy="4480560"/>
        </p:xfrm>
        <a:graphic>
          <a:graphicData uri="http://schemas.openxmlformats.org/drawingml/2006/table">
            <a:tbl>
              <a:tblPr firstRow="1" bandRow="1">
                <a:tableStyleId>{08FB837D-C827-4EFA-A057-4D05807E0F7C}</a:tableStyleId>
              </a:tblPr>
              <a:tblGrid>
                <a:gridCol w="4267200"/>
                <a:gridCol w="3962400"/>
              </a:tblGrid>
              <a:tr h="4476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u="none" strike="noStrike" cap="none" normalizeH="0" baseline="0" dirty="0">
                          <a:ln>
                            <a:noFill/>
                          </a:ln>
                          <a:effectLst>
                            <a:outerShdw blurRad="38100" dist="38100" dir="2700000" algn="tl">
                              <a:srgbClr val="000000"/>
                            </a:outerShdw>
                          </a:effectLst>
                        </a:rPr>
                        <a:t>The Rapture</a:t>
                      </a:r>
                      <a:endParaRPr kumimoji="0" lang="en-US" sz="2800" b="1" i="0" u="none" strike="noStrike" cap="none" normalizeH="0" baseline="0" dirty="0">
                        <a:ln>
                          <a:noFill/>
                        </a:ln>
                        <a:solidFill>
                          <a:schemeClr val="tx1"/>
                        </a:solidFill>
                        <a:effectLst>
                          <a:outerShdw blurRad="38100" dist="38100" dir="2700000" algn="tl">
                            <a:srgbClr val="000000"/>
                          </a:outerShdw>
                        </a:effectLst>
                        <a:latin typeface="Arial" pitchFamily="34" charset="0"/>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u="none" strike="noStrike" cap="none" normalizeH="0" baseline="0">
                          <a:ln>
                            <a:noFill/>
                          </a:ln>
                          <a:effectLst>
                            <a:outerShdw blurRad="38100" dist="38100" dir="2700000" algn="tl">
                              <a:srgbClr val="000000"/>
                            </a:outerShdw>
                          </a:effectLst>
                        </a:rPr>
                        <a:t>The Resurrection</a:t>
                      </a:r>
                      <a:endParaRPr kumimoji="0" lang="en-US" sz="2800" b="1" i="0" u="none" strike="noStrike" cap="none" normalizeH="0" baseline="0">
                        <a:ln>
                          <a:noFill/>
                        </a:ln>
                        <a:solidFill>
                          <a:schemeClr val="tx1"/>
                        </a:solidFill>
                        <a:effectLst>
                          <a:outerShdw blurRad="38100" dist="38100" dir="2700000" algn="tl">
                            <a:srgbClr val="000000"/>
                          </a:outerShdw>
                        </a:effectLst>
                        <a:latin typeface="Arial" pitchFamily="34" charset="0"/>
                      </a:endParaRPr>
                    </a:p>
                  </a:txBody>
                  <a:tcPr anchor="ctr" horzOverflow="overflow">
                    <a:cell3D prstMaterial="dkEdge">
                      <a:bevel/>
                      <a:lightRig rig="flood" dir="t"/>
                    </a:cell3D>
                  </a:tcPr>
                </a:tc>
              </a:tr>
              <a:tr h="5397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300" b="1" u="none" strike="noStrike" cap="none" normalizeH="0" baseline="0" dirty="0">
                          <a:ln>
                            <a:noFill/>
                          </a:ln>
                          <a:effectLst/>
                        </a:rPr>
                        <a:t>Marriage Supper </a:t>
                      </a:r>
                      <a:r>
                        <a:rPr kumimoji="0" lang="en-US" sz="2300" b="1" u="none" strike="noStrike" cap="none" normalizeH="0" baseline="0" dirty="0" smtClean="0">
                          <a:ln>
                            <a:noFill/>
                          </a:ln>
                          <a:effectLst/>
                        </a:rPr>
                        <a:t>in Heaven Tribulation on Earth</a:t>
                      </a:r>
                      <a:endParaRPr kumimoji="0" lang="en-US" sz="2300" b="1" i="0" u="none" strike="noStrike" cap="none" normalizeH="0" baseline="0" dirty="0">
                        <a:ln>
                          <a:noFill/>
                        </a:ln>
                        <a:solidFill>
                          <a:schemeClr val="tx1"/>
                        </a:solidFill>
                        <a:effectLst/>
                        <a:latin typeface="Arial" pitchFamily="34" charset="0"/>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300" b="1" u="none" strike="noStrike" cap="none" normalizeH="0" baseline="0" dirty="0">
                          <a:ln>
                            <a:noFill/>
                          </a:ln>
                          <a:effectLst/>
                        </a:rPr>
                        <a:t>Judgment</a:t>
                      </a:r>
                      <a:r>
                        <a:rPr kumimoji="0" lang="en-US" sz="2300" u="none" strike="noStrike" cap="none" normalizeH="0" baseline="0" dirty="0">
                          <a:ln>
                            <a:noFill/>
                          </a:ln>
                          <a:effectLst/>
                        </a:rPr>
                        <a:t> </a:t>
                      </a:r>
                      <a:r>
                        <a:rPr kumimoji="0" lang="en-US" sz="2300" u="none" strike="noStrike" cap="none" normalizeH="0" baseline="0" dirty="0" smtClean="0">
                          <a:ln>
                            <a:noFill/>
                          </a:ln>
                          <a:effectLst/>
                        </a:rPr>
                        <a:t/>
                      </a:r>
                      <a:br>
                        <a:rPr kumimoji="0" lang="en-US" sz="2300" u="none" strike="noStrike" cap="none" normalizeH="0" baseline="0" dirty="0" smtClean="0">
                          <a:ln>
                            <a:noFill/>
                          </a:ln>
                          <a:effectLst/>
                        </a:rPr>
                      </a:br>
                      <a:r>
                        <a:rPr kumimoji="0" lang="en-US" sz="2300" u="none" strike="noStrike" cap="none" normalizeH="0" baseline="0" dirty="0" smtClean="0">
                          <a:ln>
                            <a:noFill/>
                          </a:ln>
                          <a:effectLst/>
                        </a:rPr>
                        <a:t>(</a:t>
                      </a:r>
                      <a:r>
                        <a:rPr kumimoji="0" lang="en-US" sz="2300" u="none" strike="noStrike" cap="none" normalizeH="0" baseline="0" dirty="0">
                          <a:ln>
                            <a:noFill/>
                          </a:ln>
                          <a:effectLst/>
                        </a:rPr>
                        <a:t>Heb. 9:27; </a:t>
                      </a:r>
                      <a:r>
                        <a:rPr kumimoji="0" lang="en-US" sz="2300" u="none" strike="noStrike" cap="none" normalizeH="0" baseline="0" dirty="0" smtClean="0">
                          <a:ln>
                            <a:noFill/>
                          </a:ln>
                          <a:effectLst/>
                        </a:rPr>
                        <a:t>2 </a:t>
                      </a:r>
                      <a:r>
                        <a:rPr kumimoji="0" lang="en-US" sz="2300" u="none" strike="noStrike" cap="none" normalizeH="0" baseline="0" dirty="0">
                          <a:ln>
                            <a:noFill/>
                          </a:ln>
                          <a:effectLst/>
                        </a:rPr>
                        <a:t>Tim. </a:t>
                      </a:r>
                      <a:r>
                        <a:rPr kumimoji="0" lang="en-US" sz="2300" u="none" strike="noStrike" cap="none" normalizeH="0" baseline="0" dirty="0" smtClean="0">
                          <a:ln>
                            <a:noFill/>
                          </a:ln>
                          <a:effectLst/>
                        </a:rPr>
                        <a:t>4:1-2)</a:t>
                      </a:r>
                      <a:endParaRPr kumimoji="0" lang="en-US" sz="2300" b="0" i="0" u="none" strike="noStrike" cap="none" normalizeH="0" baseline="0" dirty="0">
                        <a:ln>
                          <a:noFill/>
                        </a:ln>
                        <a:solidFill>
                          <a:schemeClr val="tx1"/>
                        </a:solidFill>
                        <a:effectLst/>
                        <a:latin typeface="Arial" pitchFamily="34" charset="0"/>
                      </a:endParaRPr>
                    </a:p>
                  </a:txBody>
                  <a:tcPr anchor="ctr" horzOverflow="overflow">
                    <a:cell3D prstMaterial="dkEdge">
                      <a:bevel/>
                      <a:lightRig rig="flood" dir="t"/>
                    </a:cell3D>
                  </a:tcPr>
                </a:tc>
              </a:tr>
              <a:tr h="4460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300" b="1" u="none" strike="noStrike" cap="none" normalizeH="0" baseline="0" dirty="0">
                          <a:ln>
                            <a:noFill/>
                          </a:ln>
                          <a:effectLst/>
                        </a:rPr>
                        <a:t>Set Up Kingdom</a:t>
                      </a:r>
                      <a:endParaRPr kumimoji="0" lang="en-US" sz="2300" b="1" i="0" u="none" strike="noStrike" cap="none" normalizeH="0" baseline="0" dirty="0">
                        <a:ln>
                          <a:noFill/>
                        </a:ln>
                        <a:solidFill>
                          <a:schemeClr val="tx1"/>
                        </a:solidFill>
                        <a:effectLst/>
                        <a:latin typeface="Arial" pitchFamily="34" charset="0"/>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300" b="1" u="none" strike="noStrike" cap="none" normalizeH="0" baseline="0" dirty="0">
                          <a:ln>
                            <a:noFill/>
                          </a:ln>
                          <a:effectLst/>
                        </a:rPr>
                        <a:t>Deliver Up </a:t>
                      </a:r>
                      <a:r>
                        <a:rPr kumimoji="0" lang="en-US" sz="2300" b="1" u="none" strike="noStrike" cap="none" normalizeH="0" baseline="0" dirty="0" smtClean="0">
                          <a:ln>
                            <a:noFill/>
                          </a:ln>
                          <a:effectLst/>
                        </a:rPr>
                        <a:t>Kingdom</a:t>
                      </a:r>
                      <a:br>
                        <a:rPr kumimoji="0" lang="en-US" sz="2300" b="1" u="none" strike="noStrike" cap="none" normalizeH="0" baseline="0" dirty="0" smtClean="0">
                          <a:ln>
                            <a:noFill/>
                          </a:ln>
                          <a:effectLst/>
                        </a:rPr>
                      </a:br>
                      <a:r>
                        <a:rPr kumimoji="0" lang="en-US" sz="2300" u="none" strike="noStrike" cap="none" normalizeH="0" baseline="0" dirty="0" smtClean="0">
                          <a:ln>
                            <a:noFill/>
                          </a:ln>
                          <a:effectLst/>
                        </a:rPr>
                        <a:t>(</a:t>
                      </a:r>
                      <a:r>
                        <a:rPr kumimoji="0" lang="en-US" sz="2300" u="none" strike="noStrike" cap="none" normalizeH="0" baseline="0" dirty="0">
                          <a:ln>
                            <a:noFill/>
                          </a:ln>
                          <a:effectLst/>
                        </a:rPr>
                        <a:t>1 Cor. 15:24)</a:t>
                      </a:r>
                      <a:endParaRPr kumimoji="0" lang="en-US" sz="2300" b="0" i="0" u="none" strike="noStrike" cap="none" normalizeH="0" baseline="0" dirty="0">
                        <a:ln>
                          <a:noFill/>
                        </a:ln>
                        <a:solidFill>
                          <a:schemeClr val="tx1"/>
                        </a:solidFill>
                        <a:effectLst/>
                        <a:latin typeface="Arial" pitchFamily="34" charset="0"/>
                      </a:endParaRPr>
                    </a:p>
                  </a:txBody>
                  <a:tcPr anchor="ctr" horzOverflow="overflow">
                    <a:cell3D prstMaterial="dkEdge">
                      <a:bevel/>
                      <a:lightRig rig="flood" dir="t"/>
                    </a:cell3D>
                  </a:tcPr>
                </a:tc>
              </a:tr>
              <a:tr h="7556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300" b="1" u="none" strike="noStrike" cap="none" normalizeH="0" baseline="0" dirty="0">
                          <a:ln>
                            <a:noFill/>
                          </a:ln>
                          <a:effectLst/>
                        </a:rPr>
                        <a:t>Death Continues</a:t>
                      </a:r>
                      <a:endParaRPr kumimoji="0" lang="en-US" sz="2300" b="1" i="0" u="none" strike="noStrike" cap="none" normalizeH="0" baseline="0" dirty="0">
                        <a:ln>
                          <a:noFill/>
                        </a:ln>
                        <a:solidFill>
                          <a:schemeClr val="tx1"/>
                        </a:solidFill>
                        <a:effectLst/>
                        <a:latin typeface="Arial" pitchFamily="34" charset="0"/>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300" b="1" u="none" strike="noStrike" cap="none" normalizeH="0" baseline="0" dirty="0">
                          <a:ln>
                            <a:noFill/>
                          </a:ln>
                          <a:effectLst/>
                        </a:rPr>
                        <a:t>Death </a:t>
                      </a:r>
                      <a:r>
                        <a:rPr kumimoji="0" lang="en-US" sz="2300" b="1" u="none" strike="noStrike" cap="none" normalizeH="0" baseline="0" dirty="0" smtClean="0">
                          <a:ln>
                            <a:noFill/>
                          </a:ln>
                          <a:effectLst/>
                        </a:rPr>
                        <a:t>Conquered</a:t>
                      </a:r>
                      <a:br>
                        <a:rPr kumimoji="0" lang="en-US" sz="2300" b="1" u="none" strike="noStrike" cap="none" normalizeH="0" baseline="0" dirty="0" smtClean="0">
                          <a:ln>
                            <a:noFill/>
                          </a:ln>
                          <a:effectLst/>
                        </a:rPr>
                      </a:br>
                      <a:r>
                        <a:rPr kumimoji="0" lang="en-US" sz="2300" u="none" strike="noStrike" cap="none" normalizeH="0" baseline="0" dirty="0" smtClean="0">
                          <a:ln>
                            <a:noFill/>
                          </a:ln>
                          <a:effectLst/>
                        </a:rPr>
                        <a:t>(</a:t>
                      </a:r>
                      <a:r>
                        <a:rPr kumimoji="0" lang="en-US" sz="2300" u="none" strike="noStrike" cap="none" normalizeH="0" baseline="0" dirty="0">
                          <a:ln>
                            <a:noFill/>
                          </a:ln>
                          <a:effectLst/>
                        </a:rPr>
                        <a:t>1 Cor. 15:25-26)</a:t>
                      </a:r>
                      <a:endParaRPr kumimoji="0" lang="en-US" sz="2300" b="0" i="0" u="none" strike="noStrike" cap="none" normalizeH="0" baseline="0" dirty="0">
                        <a:ln>
                          <a:noFill/>
                        </a:ln>
                        <a:solidFill>
                          <a:schemeClr val="tx1"/>
                        </a:solidFill>
                        <a:effectLst/>
                        <a:latin typeface="Arial" pitchFamily="34" charset="0"/>
                      </a:endParaRPr>
                    </a:p>
                  </a:txBody>
                  <a:tcPr anchor="ctr" horzOverflow="overflow">
                    <a:cell3D prstMaterial="dkEdge">
                      <a:bevel/>
                      <a:lightRig rig="flood" dir="t"/>
                    </a:cell3D>
                  </a:tcPr>
                </a:tc>
              </a:tr>
              <a:tr h="5397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300" b="1" u="none" strike="noStrike" cap="none" normalizeH="0" baseline="0" dirty="0">
                          <a:ln>
                            <a:noFill/>
                          </a:ln>
                          <a:effectLst/>
                        </a:rPr>
                        <a:t>Three</a:t>
                      </a:r>
                      <a:r>
                        <a:rPr kumimoji="0" lang="en-US" sz="2300" u="none" strike="noStrike" cap="none" normalizeH="0" baseline="0" dirty="0">
                          <a:ln>
                            <a:noFill/>
                          </a:ln>
                          <a:effectLst/>
                        </a:rPr>
                        <a:t> </a:t>
                      </a:r>
                      <a:r>
                        <a:rPr kumimoji="0" lang="en-US" sz="2300" b="1" u="none" strike="noStrike" cap="none" normalizeH="0" baseline="0" dirty="0" smtClean="0">
                          <a:ln>
                            <a:noFill/>
                          </a:ln>
                          <a:effectLst/>
                        </a:rPr>
                        <a:t>Comings</a:t>
                      </a:r>
                      <a:br>
                        <a:rPr kumimoji="0" lang="en-US" sz="2300" b="1" u="none" strike="noStrike" cap="none" normalizeH="0" baseline="0" dirty="0" smtClean="0">
                          <a:ln>
                            <a:noFill/>
                          </a:ln>
                          <a:effectLst/>
                        </a:rPr>
                      </a:br>
                      <a:r>
                        <a:rPr kumimoji="0" lang="en-US" sz="2000" b="0" u="none" strike="noStrike" cap="none" normalizeH="0" baseline="0" dirty="0" smtClean="0">
                          <a:ln>
                            <a:noFill/>
                          </a:ln>
                          <a:effectLst/>
                        </a:rPr>
                        <a:t>(Incarnation, Rapture, &amp; Revelation)</a:t>
                      </a:r>
                      <a:endParaRPr kumimoji="0" lang="en-US" sz="2000" b="0" i="0" u="none" strike="noStrike" cap="none" normalizeH="0" baseline="0" dirty="0">
                        <a:ln>
                          <a:noFill/>
                        </a:ln>
                        <a:solidFill>
                          <a:schemeClr val="tx1"/>
                        </a:solidFill>
                        <a:effectLst/>
                        <a:latin typeface="Arial" pitchFamily="34" charset="0"/>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300" b="1" u="none" strike="noStrike" cap="none" normalizeH="0" baseline="0" dirty="0">
                          <a:ln>
                            <a:noFill/>
                          </a:ln>
                          <a:effectLst/>
                        </a:rPr>
                        <a:t>Second </a:t>
                      </a:r>
                      <a:r>
                        <a:rPr kumimoji="0" lang="en-US" sz="2300" b="1" u="none" strike="noStrike" cap="none" normalizeH="0" baseline="0" dirty="0" smtClean="0">
                          <a:ln>
                            <a:noFill/>
                          </a:ln>
                          <a:effectLst/>
                        </a:rPr>
                        <a:t>Coming</a:t>
                      </a:r>
                      <a:br>
                        <a:rPr kumimoji="0" lang="en-US" sz="2300" b="1" u="none" strike="noStrike" cap="none" normalizeH="0" baseline="0" dirty="0" smtClean="0">
                          <a:ln>
                            <a:noFill/>
                          </a:ln>
                          <a:effectLst/>
                        </a:rPr>
                      </a:br>
                      <a:r>
                        <a:rPr kumimoji="0" lang="en-US" sz="2300" u="none" strike="noStrike" cap="none" normalizeH="0" baseline="0" dirty="0" smtClean="0">
                          <a:ln>
                            <a:noFill/>
                          </a:ln>
                          <a:effectLst/>
                        </a:rPr>
                        <a:t>(</a:t>
                      </a:r>
                      <a:r>
                        <a:rPr kumimoji="0" lang="en-US" sz="2300" u="none" strike="noStrike" cap="none" normalizeH="0" baseline="0" dirty="0">
                          <a:ln>
                            <a:noFill/>
                          </a:ln>
                          <a:effectLst/>
                        </a:rPr>
                        <a:t>Heb. 9:26-28)</a:t>
                      </a:r>
                      <a:endParaRPr kumimoji="0" lang="en-US" sz="2300" b="0" i="0" u="none" strike="noStrike" cap="none" normalizeH="0" baseline="0" dirty="0">
                        <a:ln>
                          <a:noFill/>
                        </a:ln>
                        <a:solidFill>
                          <a:schemeClr val="tx1"/>
                        </a:solidFill>
                        <a:effectLst/>
                        <a:latin typeface="Arial" pitchFamily="34" charset="0"/>
                      </a:endParaRPr>
                    </a:p>
                  </a:txBody>
                  <a:tcPr anchor="ctr" horzOverflow="overflow">
                    <a:cell3D prstMaterial="dkEdge">
                      <a:bevel/>
                      <a:lightRig rig="flood" dir="t"/>
                    </a:cell3D>
                  </a:tcPr>
                </a:tc>
              </a:tr>
              <a:tr h="4460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300" b="1" u="none" strike="noStrike" cap="none" normalizeH="0" baseline="0" dirty="0">
                          <a:ln>
                            <a:noFill/>
                          </a:ln>
                          <a:effectLst/>
                        </a:rPr>
                        <a:t>Three</a:t>
                      </a:r>
                      <a:r>
                        <a:rPr kumimoji="0" lang="en-US" sz="2300" u="none" strike="noStrike" cap="none" normalizeH="0" baseline="0" dirty="0">
                          <a:ln>
                            <a:noFill/>
                          </a:ln>
                          <a:effectLst/>
                        </a:rPr>
                        <a:t> </a:t>
                      </a:r>
                      <a:r>
                        <a:rPr kumimoji="0" lang="en-US" sz="2300" b="1" u="none" strike="noStrike" cap="none" normalizeH="0" baseline="0" dirty="0">
                          <a:ln>
                            <a:noFill/>
                          </a:ln>
                          <a:effectLst/>
                        </a:rPr>
                        <a:t>Resurrections</a:t>
                      </a:r>
                      <a:endParaRPr kumimoji="0" lang="en-US" sz="2300" b="1" i="0" u="none" strike="noStrike" cap="none" normalizeH="0" baseline="0" dirty="0">
                        <a:ln>
                          <a:noFill/>
                        </a:ln>
                        <a:solidFill>
                          <a:schemeClr val="tx1"/>
                        </a:solidFill>
                        <a:effectLst/>
                        <a:latin typeface="Arial" pitchFamily="34" charset="0"/>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300" b="1" u="none" strike="noStrike" cap="none" normalizeH="0" baseline="0" dirty="0">
                          <a:ln>
                            <a:noFill/>
                          </a:ln>
                          <a:effectLst/>
                        </a:rPr>
                        <a:t>One </a:t>
                      </a:r>
                      <a:r>
                        <a:rPr kumimoji="0" lang="en-US" sz="2300" b="1" u="none" strike="noStrike" cap="none" normalizeH="0" baseline="0" dirty="0" smtClean="0">
                          <a:ln>
                            <a:noFill/>
                          </a:ln>
                          <a:effectLst/>
                        </a:rPr>
                        <a:t>Resurrection</a:t>
                      </a:r>
                      <a:br>
                        <a:rPr kumimoji="0" lang="en-US" sz="2300" b="1" u="none" strike="noStrike" cap="none" normalizeH="0" baseline="0" dirty="0" smtClean="0">
                          <a:ln>
                            <a:noFill/>
                          </a:ln>
                          <a:effectLst/>
                        </a:rPr>
                      </a:br>
                      <a:r>
                        <a:rPr kumimoji="0" lang="en-US" sz="2300" u="none" strike="noStrike" cap="none" normalizeH="0" baseline="0" dirty="0" smtClean="0">
                          <a:ln>
                            <a:noFill/>
                          </a:ln>
                          <a:effectLst/>
                        </a:rPr>
                        <a:t>(</a:t>
                      </a:r>
                      <a:r>
                        <a:rPr kumimoji="0" lang="en-US" sz="2300" u="none" strike="noStrike" cap="none" normalizeH="0" baseline="0" dirty="0">
                          <a:ln>
                            <a:noFill/>
                          </a:ln>
                          <a:effectLst/>
                        </a:rPr>
                        <a:t>Jn. 5:28-29)</a:t>
                      </a:r>
                      <a:endParaRPr kumimoji="0" lang="en-US" sz="2300" b="0" i="0" u="none" strike="noStrike" cap="none" normalizeH="0" baseline="0" dirty="0">
                        <a:ln>
                          <a:noFill/>
                        </a:ln>
                        <a:solidFill>
                          <a:schemeClr val="tx1"/>
                        </a:solidFill>
                        <a:effectLst/>
                        <a:latin typeface="Arial" pitchFamily="34" charset="0"/>
                      </a:endParaRPr>
                    </a:p>
                  </a:txBody>
                  <a:tcPr anchor="ctr" horzOverflow="overflow">
                    <a:cell3D prstMaterial="dkEdge">
                      <a:bevel/>
                      <a:lightRig rig="flood" dir="t"/>
                    </a:cell3D>
                  </a:tcPr>
                </a:tc>
              </a:tr>
            </a:tbl>
          </a:graphicData>
        </a:graphic>
      </p:graphicFrame>
      <p:sp>
        <p:nvSpPr>
          <p:cNvPr id="28" name="Slide Number Placeholder 5"/>
          <p:cNvSpPr>
            <a:spLocks noGrp="1"/>
          </p:cNvSpPr>
          <p:nvPr>
            <p:ph type="sldNum" sz="quarter" idx="12"/>
          </p:nvPr>
        </p:nvSpPr>
        <p:spPr/>
        <p:txBody>
          <a:bodyPr/>
          <a:lstStyle/>
          <a:p>
            <a:fld id="{180FAF42-C3DF-453B-A35C-B7F4CFEF1F7D}" type="slidenum">
              <a:rPr lang="en-US">
                <a:solidFill>
                  <a:srgbClr val="FFFFFF"/>
                </a:solidFill>
              </a:rPr>
              <a:pPr/>
              <a:t>122</a:t>
            </a:fld>
            <a:endParaRPr lang="en-US">
              <a:solidFill>
                <a:srgbClr val="FFFFFF"/>
              </a:solidFill>
            </a:endParaRPr>
          </a:p>
        </p:txBody>
      </p:sp>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30231280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p:txBody>
          <a:bodyPr/>
          <a:lstStyle/>
          <a:p>
            <a:r>
              <a:rPr lang="en-US" dirty="0"/>
              <a:t>The “Rapture”</a:t>
            </a:r>
          </a:p>
        </p:txBody>
      </p:sp>
      <p:sp>
        <p:nvSpPr>
          <p:cNvPr id="6" name="Slide Number Placeholder 5"/>
          <p:cNvSpPr>
            <a:spLocks noGrp="1"/>
          </p:cNvSpPr>
          <p:nvPr>
            <p:ph type="sldNum" sz="quarter" idx="12"/>
          </p:nvPr>
        </p:nvSpPr>
        <p:spPr/>
        <p:txBody>
          <a:bodyPr/>
          <a:lstStyle/>
          <a:p>
            <a:fld id="{9405BC29-254B-4AF0-A08C-108E77DC9A83}" type="slidenum">
              <a:rPr lang="en-US">
                <a:solidFill>
                  <a:srgbClr val="FFFFFF"/>
                </a:solidFill>
              </a:rPr>
              <a:pPr/>
              <a:t>123</a:t>
            </a:fld>
            <a:endParaRPr lang="en-US">
              <a:solidFill>
                <a:srgbClr val="FFFFFF"/>
              </a:solidFill>
            </a:endParaRPr>
          </a:p>
        </p:txBody>
      </p:sp>
      <p:graphicFrame>
        <p:nvGraphicFramePr>
          <p:cNvPr id="3" name="Diagram 2"/>
          <p:cNvGraphicFramePr/>
          <p:nvPr>
            <p:extLst>
              <p:ext uri="{D42A27DB-BD31-4B8C-83A1-F6EECF244321}">
                <p14:modId xmlns:p14="http://schemas.microsoft.com/office/powerpoint/2010/main" val="850293392"/>
              </p:ext>
            </p:extLst>
          </p:nvPr>
        </p:nvGraphicFramePr>
        <p:xfrm>
          <a:off x="457200" y="1524000"/>
          <a:ext cx="8229600" cy="4606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ular Callout 4"/>
          <p:cNvSpPr/>
          <p:nvPr/>
        </p:nvSpPr>
        <p:spPr bwMode="auto">
          <a:xfrm>
            <a:off x="4549140" y="1371600"/>
            <a:ext cx="4572000" cy="2286000"/>
          </a:xfrm>
          <a:prstGeom prst="wedgeRoundRectCallout">
            <a:avLst>
              <a:gd name="adj1" fmla="val -47666"/>
              <a:gd name="adj2" fmla="val 93845"/>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500" b="0" i="0" u="none" strike="noStrike" cap="none" normalizeH="0" baseline="0" dirty="0" smtClean="0">
                <a:ln>
                  <a:noFill/>
                </a:ln>
                <a:solidFill>
                  <a:schemeClr val="tx1"/>
                </a:solidFill>
                <a:effectLst/>
                <a:latin typeface="Arial" charset="0"/>
              </a:rPr>
              <a:t>Passage Doesn’t Mention</a:t>
            </a:r>
            <a:r>
              <a:rPr kumimoji="0" lang="en-US" sz="2800" b="0" i="0" u="none" strike="noStrike" cap="none" normalizeH="0" baseline="0" dirty="0" smtClean="0">
                <a:ln>
                  <a:noFill/>
                </a:ln>
                <a:solidFill>
                  <a:schemeClr val="tx1"/>
                </a:solidFill>
                <a:effectLst/>
                <a:latin typeface="Arial" charset="0"/>
              </a:rPr>
              <a:t/>
            </a:r>
            <a:br>
              <a:rPr kumimoji="0" lang="en-US" sz="2800" b="0" i="0" u="none" strike="noStrike" cap="none" normalizeH="0" baseline="0" dirty="0" smtClean="0">
                <a:ln>
                  <a:noFill/>
                </a:ln>
                <a:solidFill>
                  <a:schemeClr val="tx1"/>
                </a:solidFill>
                <a:effectLst/>
                <a:latin typeface="Arial" charset="0"/>
              </a:rPr>
            </a:br>
            <a:r>
              <a:rPr kumimoji="0" lang="en-US" sz="2800" b="0" i="0" u="none" strike="noStrike" cap="none" normalizeH="0" baseline="0" dirty="0" smtClean="0">
                <a:ln>
                  <a:noFill/>
                </a:ln>
                <a:solidFill>
                  <a:srgbClr val="FFFF00"/>
                </a:solidFill>
                <a:effectLst/>
                <a:latin typeface="+mj-lt"/>
              </a:rPr>
              <a:t>The Resurrection Of The Wicked</a:t>
            </a:r>
          </a:p>
        </p:txBody>
      </p:sp>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29523064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graphicEl>
                                              <a:dgm id="{90DCCCE4-C4F8-420D-9639-47861F3206AA}"/>
                                            </p:graphicEl>
                                          </p:spTgt>
                                        </p:tgtEl>
                                        <p:attrNameLst>
                                          <p:attrName>style.visibility</p:attrName>
                                        </p:attrNameLst>
                                      </p:cBhvr>
                                      <p:to>
                                        <p:strVal val="visible"/>
                                      </p:to>
                                    </p:set>
                                    <p:anim calcmode="lin" valueType="num">
                                      <p:cBhvr>
                                        <p:cTn id="7" dur="500" fill="hold"/>
                                        <p:tgtEl>
                                          <p:spTgt spid="3">
                                            <p:graphicEl>
                                              <a:dgm id="{90DCCCE4-C4F8-420D-9639-47861F3206AA}"/>
                                            </p:graphicEl>
                                          </p:spTgt>
                                        </p:tgtEl>
                                        <p:attrNameLst>
                                          <p:attrName>ppt_w</p:attrName>
                                        </p:attrNameLst>
                                      </p:cBhvr>
                                      <p:tavLst>
                                        <p:tav tm="0">
                                          <p:val>
                                            <p:fltVal val="0"/>
                                          </p:val>
                                        </p:tav>
                                        <p:tav tm="100000">
                                          <p:val>
                                            <p:strVal val="#ppt_w"/>
                                          </p:val>
                                        </p:tav>
                                      </p:tavLst>
                                    </p:anim>
                                    <p:anim calcmode="lin" valueType="num">
                                      <p:cBhvr>
                                        <p:cTn id="8" dur="500" fill="hold"/>
                                        <p:tgtEl>
                                          <p:spTgt spid="3">
                                            <p:graphicEl>
                                              <a:dgm id="{90DCCCE4-C4F8-420D-9639-47861F3206AA}"/>
                                            </p:graphicEl>
                                          </p:spTgt>
                                        </p:tgtEl>
                                        <p:attrNameLst>
                                          <p:attrName>ppt_h</p:attrName>
                                        </p:attrNameLst>
                                      </p:cBhvr>
                                      <p:tavLst>
                                        <p:tav tm="0">
                                          <p:val>
                                            <p:fltVal val="0"/>
                                          </p:val>
                                        </p:tav>
                                        <p:tav tm="100000">
                                          <p:val>
                                            <p:strVal val="#ppt_h"/>
                                          </p:val>
                                        </p:tav>
                                      </p:tavLst>
                                    </p:anim>
                                    <p:animEffect transition="in" filter="fade">
                                      <p:cBhvr>
                                        <p:cTn id="9" dur="500"/>
                                        <p:tgtEl>
                                          <p:spTgt spid="3">
                                            <p:graphicEl>
                                              <a:dgm id="{90DCCCE4-C4F8-420D-9639-47861F3206AA}"/>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graphicEl>
                                              <a:dgm id="{F9A2CBB7-F2CF-4779-988C-423CD7E507E3}"/>
                                            </p:graphicEl>
                                          </p:spTgt>
                                        </p:tgtEl>
                                        <p:attrNameLst>
                                          <p:attrName>style.visibility</p:attrName>
                                        </p:attrNameLst>
                                      </p:cBhvr>
                                      <p:to>
                                        <p:strVal val="visible"/>
                                      </p:to>
                                    </p:set>
                                    <p:anim calcmode="lin" valueType="num">
                                      <p:cBhvr>
                                        <p:cTn id="14" dur="500" fill="hold"/>
                                        <p:tgtEl>
                                          <p:spTgt spid="3">
                                            <p:graphicEl>
                                              <a:dgm id="{F9A2CBB7-F2CF-4779-988C-423CD7E507E3}"/>
                                            </p:graphicEl>
                                          </p:spTgt>
                                        </p:tgtEl>
                                        <p:attrNameLst>
                                          <p:attrName>ppt_w</p:attrName>
                                        </p:attrNameLst>
                                      </p:cBhvr>
                                      <p:tavLst>
                                        <p:tav tm="0">
                                          <p:val>
                                            <p:fltVal val="0"/>
                                          </p:val>
                                        </p:tav>
                                        <p:tav tm="100000">
                                          <p:val>
                                            <p:strVal val="#ppt_w"/>
                                          </p:val>
                                        </p:tav>
                                      </p:tavLst>
                                    </p:anim>
                                    <p:anim calcmode="lin" valueType="num">
                                      <p:cBhvr>
                                        <p:cTn id="15" dur="500" fill="hold"/>
                                        <p:tgtEl>
                                          <p:spTgt spid="3">
                                            <p:graphicEl>
                                              <a:dgm id="{F9A2CBB7-F2CF-4779-988C-423CD7E507E3}"/>
                                            </p:graphicEl>
                                          </p:spTgt>
                                        </p:tgtEl>
                                        <p:attrNameLst>
                                          <p:attrName>ppt_h</p:attrName>
                                        </p:attrNameLst>
                                      </p:cBhvr>
                                      <p:tavLst>
                                        <p:tav tm="0">
                                          <p:val>
                                            <p:fltVal val="0"/>
                                          </p:val>
                                        </p:tav>
                                        <p:tav tm="100000">
                                          <p:val>
                                            <p:strVal val="#ppt_h"/>
                                          </p:val>
                                        </p:tav>
                                      </p:tavLst>
                                    </p:anim>
                                    <p:animEffect transition="in" filter="fade">
                                      <p:cBhvr>
                                        <p:cTn id="16" dur="500"/>
                                        <p:tgtEl>
                                          <p:spTgt spid="3">
                                            <p:graphicEl>
                                              <a:dgm id="{F9A2CBB7-F2CF-4779-988C-423CD7E507E3}"/>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graphicEl>
                                              <a:dgm id="{D8BB99C8-21D3-4EDA-8188-37F432C097C6}"/>
                                            </p:graphicEl>
                                          </p:spTgt>
                                        </p:tgtEl>
                                        <p:attrNameLst>
                                          <p:attrName>style.visibility</p:attrName>
                                        </p:attrNameLst>
                                      </p:cBhvr>
                                      <p:to>
                                        <p:strVal val="visible"/>
                                      </p:to>
                                    </p:set>
                                    <p:anim calcmode="lin" valueType="num">
                                      <p:cBhvr>
                                        <p:cTn id="21" dur="500" fill="hold"/>
                                        <p:tgtEl>
                                          <p:spTgt spid="3">
                                            <p:graphicEl>
                                              <a:dgm id="{D8BB99C8-21D3-4EDA-8188-37F432C097C6}"/>
                                            </p:graphicEl>
                                          </p:spTgt>
                                        </p:tgtEl>
                                        <p:attrNameLst>
                                          <p:attrName>ppt_w</p:attrName>
                                        </p:attrNameLst>
                                      </p:cBhvr>
                                      <p:tavLst>
                                        <p:tav tm="0">
                                          <p:val>
                                            <p:fltVal val="0"/>
                                          </p:val>
                                        </p:tav>
                                        <p:tav tm="100000">
                                          <p:val>
                                            <p:strVal val="#ppt_w"/>
                                          </p:val>
                                        </p:tav>
                                      </p:tavLst>
                                    </p:anim>
                                    <p:anim calcmode="lin" valueType="num">
                                      <p:cBhvr>
                                        <p:cTn id="22" dur="500" fill="hold"/>
                                        <p:tgtEl>
                                          <p:spTgt spid="3">
                                            <p:graphicEl>
                                              <a:dgm id="{D8BB99C8-21D3-4EDA-8188-37F432C097C6}"/>
                                            </p:graphicEl>
                                          </p:spTgt>
                                        </p:tgtEl>
                                        <p:attrNameLst>
                                          <p:attrName>ppt_h</p:attrName>
                                        </p:attrNameLst>
                                      </p:cBhvr>
                                      <p:tavLst>
                                        <p:tav tm="0">
                                          <p:val>
                                            <p:fltVal val="0"/>
                                          </p:val>
                                        </p:tav>
                                        <p:tav tm="100000">
                                          <p:val>
                                            <p:strVal val="#ppt_h"/>
                                          </p:val>
                                        </p:tav>
                                      </p:tavLst>
                                    </p:anim>
                                    <p:animEffect transition="in" filter="fade">
                                      <p:cBhvr>
                                        <p:cTn id="23" dur="500"/>
                                        <p:tgtEl>
                                          <p:spTgt spid="3">
                                            <p:graphicEl>
                                              <a:dgm id="{D8BB99C8-21D3-4EDA-8188-37F432C097C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graphicEl>
                                              <a:dgm id="{F77E8AD1-C910-4A11-BF3F-6846E2C11857}"/>
                                            </p:graphicEl>
                                          </p:spTgt>
                                        </p:tgtEl>
                                        <p:attrNameLst>
                                          <p:attrName>style.visibility</p:attrName>
                                        </p:attrNameLst>
                                      </p:cBhvr>
                                      <p:to>
                                        <p:strVal val="visible"/>
                                      </p:to>
                                    </p:set>
                                    <p:anim calcmode="lin" valueType="num">
                                      <p:cBhvr>
                                        <p:cTn id="28" dur="500" fill="hold"/>
                                        <p:tgtEl>
                                          <p:spTgt spid="3">
                                            <p:graphicEl>
                                              <a:dgm id="{F77E8AD1-C910-4A11-BF3F-6846E2C11857}"/>
                                            </p:graphicEl>
                                          </p:spTgt>
                                        </p:tgtEl>
                                        <p:attrNameLst>
                                          <p:attrName>ppt_w</p:attrName>
                                        </p:attrNameLst>
                                      </p:cBhvr>
                                      <p:tavLst>
                                        <p:tav tm="0">
                                          <p:val>
                                            <p:fltVal val="0"/>
                                          </p:val>
                                        </p:tav>
                                        <p:tav tm="100000">
                                          <p:val>
                                            <p:strVal val="#ppt_w"/>
                                          </p:val>
                                        </p:tav>
                                      </p:tavLst>
                                    </p:anim>
                                    <p:anim calcmode="lin" valueType="num">
                                      <p:cBhvr>
                                        <p:cTn id="29" dur="500" fill="hold"/>
                                        <p:tgtEl>
                                          <p:spTgt spid="3">
                                            <p:graphicEl>
                                              <a:dgm id="{F77E8AD1-C910-4A11-BF3F-6846E2C11857}"/>
                                            </p:graphicEl>
                                          </p:spTgt>
                                        </p:tgtEl>
                                        <p:attrNameLst>
                                          <p:attrName>ppt_h</p:attrName>
                                        </p:attrNameLst>
                                      </p:cBhvr>
                                      <p:tavLst>
                                        <p:tav tm="0">
                                          <p:val>
                                            <p:fltVal val="0"/>
                                          </p:val>
                                        </p:tav>
                                        <p:tav tm="100000">
                                          <p:val>
                                            <p:strVal val="#ppt_h"/>
                                          </p:val>
                                        </p:tav>
                                      </p:tavLst>
                                    </p:anim>
                                    <p:animEffect transition="in" filter="fade">
                                      <p:cBhvr>
                                        <p:cTn id="30" dur="500"/>
                                        <p:tgtEl>
                                          <p:spTgt spid="3">
                                            <p:graphicEl>
                                              <a:dgm id="{F77E8AD1-C910-4A11-BF3F-6846E2C11857}"/>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5"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Only Christians</a:t>
            </a:r>
            <a:br>
              <a:rPr lang="en-US" dirty="0" smtClean="0"/>
            </a:br>
            <a:r>
              <a:rPr lang="en-US" sz="3000" dirty="0" smtClean="0">
                <a:latin typeface="+mn-lt"/>
              </a:rPr>
              <a:t>(1 Th. 4:15-17)</a:t>
            </a:r>
            <a:endParaRPr lang="en-US" sz="3000" dirty="0">
              <a:latin typeface="+mn-lt"/>
            </a:endParaRPr>
          </a:p>
        </p:txBody>
      </p:sp>
      <p:sp>
        <p:nvSpPr>
          <p:cNvPr id="9" name="Content Placeholder 8"/>
          <p:cNvSpPr>
            <a:spLocks noGrp="1"/>
          </p:cNvSpPr>
          <p:nvPr>
            <p:ph idx="1"/>
          </p:nvPr>
        </p:nvSpPr>
        <p:spPr/>
        <p:txBody>
          <a:bodyPr/>
          <a:lstStyle/>
          <a:p>
            <a:pPr marL="0" indent="457200">
              <a:buNone/>
            </a:pPr>
            <a:r>
              <a:rPr lang="en-US" sz="2800" baseline="30000" dirty="0" smtClean="0"/>
              <a:t>15</a:t>
            </a:r>
            <a:r>
              <a:rPr lang="en-US" sz="2800" dirty="0" smtClean="0"/>
              <a:t> </a:t>
            </a:r>
            <a:r>
              <a:rPr lang="en-US" sz="2800" dirty="0"/>
              <a:t>For this we say to you by the word of the Lord, that we </a:t>
            </a:r>
            <a:r>
              <a:rPr lang="en-US" sz="2800" b="1" dirty="0">
                <a:solidFill>
                  <a:srgbClr val="FFFF00"/>
                </a:solidFill>
              </a:rPr>
              <a:t>who are alive and remain </a:t>
            </a:r>
            <a:r>
              <a:rPr lang="en-US" sz="2800" dirty="0"/>
              <a:t>until the coming of the Lord will by no means precede </a:t>
            </a:r>
            <a:r>
              <a:rPr lang="en-US" sz="2800" b="1" dirty="0">
                <a:solidFill>
                  <a:srgbClr val="FFFF00"/>
                </a:solidFill>
              </a:rPr>
              <a:t>those who are asleep</a:t>
            </a:r>
            <a:r>
              <a:rPr lang="en-US" sz="2800" dirty="0"/>
              <a:t>. </a:t>
            </a:r>
            <a:r>
              <a:rPr lang="en-US" sz="2800" baseline="30000" dirty="0"/>
              <a:t>16</a:t>
            </a:r>
            <a:r>
              <a:rPr lang="en-US" sz="2800" dirty="0"/>
              <a:t> </a:t>
            </a:r>
            <a:r>
              <a:rPr lang="en-US" sz="2800" u="sng" dirty="0"/>
              <a:t>For</a:t>
            </a:r>
            <a:r>
              <a:rPr lang="en-US" sz="2800" dirty="0"/>
              <a:t> the Lord Himself will descend from heaven with a shout, with the voice of an archangel, and with the trumpet of God. And </a:t>
            </a:r>
            <a:r>
              <a:rPr lang="en-US" sz="2800" b="1" dirty="0">
                <a:solidFill>
                  <a:srgbClr val="FFFF00"/>
                </a:solidFill>
              </a:rPr>
              <a:t>the dead in Christ </a:t>
            </a:r>
            <a:r>
              <a:rPr lang="en-US" sz="2800" dirty="0"/>
              <a:t>will rise first. </a:t>
            </a:r>
            <a:r>
              <a:rPr lang="en-US" sz="2800" baseline="30000" dirty="0"/>
              <a:t>17</a:t>
            </a:r>
            <a:r>
              <a:rPr lang="en-US" sz="2800" dirty="0"/>
              <a:t> Then </a:t>
            </a:r>
            <a:r>
              <a:rPr lang="en-US" sz="2800" b="1" dirty="0">
                <a:solidFill>
                  <a:srgbClr val="FFFF00"/>
                </a:solidFill>
              </a:rPr>
              <a:t>we who are alive and remain</a:t>
            </a:r>
            <a:r>
              <a:rPr lang="en-US" sz="2800" dirty="0"/>
              <a:t> shall be caught up together with </a:t>
            </a:r>
            <a:r>
              <a:rPr lang="en-US" sz="2800" b="1" dirty="0">
                <a:solidFill>
                  <a:srgbClr val="FFFF00"/>
                </a:solidFill>
              </a:rPr>
              <a:t>them</a:t>
            </a:r>
            <a:r>
              <a:rPr lang="en-US" sz="2800" dirty="0"/>
              <a:t> in the clouds to meet the Lord in the air. And thus </a:t>
            </a:r>
            <a:r>
              <a:rPr lang="en-US" sz="2800" b="1" dirty="0">
                <a:solidFill>
                  <a:srgbClr val="FFFF00"/>
                </a:solidFill>
              </a:rPr>
              <a:t>we</a:t>
            </a:r>
            <a:r>
              <a:rPr lang="en-US" sz="2800" dirty="0"/>
              <a:t> shall always be with the Lord.</a:t>
            </a:r>
          </a:p>
          <a:p>
            <a:endParaRPr lang="en-US" sz="2500" dirty="0"/>
          </a:p>
        </p:txBody>
      </p:sp>
      <p:sp>
        <p:nvSpPr>
          <p:cNvPr id="7" name="Slide Number Placeholder 6"/>
          <p:cNvSpPr>
            <a:spLocks noGrp="1"/>
          </p:cNvSpPr>
          <p:nvPr>
            <p:ph type="sldNum" sz="quarter" idx="12"/>
          </p:nvPr>
        </p:nvSpPr>
        <p:spPr/>
        <p:txBody>
          <a:bodyPr/>
          <a:lstStyle/>
          <a:p>
            <a:fld id="{8BE7D48B-A35F-447E-B9EC-A81BCD68C5CA}" type="slidenum">
              <a:rPr lang="en-US" smtClean="0">
                <a:solidFill>
                  <a:srgbClr val="FFFFFF"/>
                </a:solidFill>
              </a:rPr>
              <a:pPr/>
              <a:t>124</a:t>
            </a:fld>
            <a:endParaRPr lang="en-US" dirty="0">
              <a:solidFill>
                <a:srgbClr val="FFFFFF"/>
              </a:solidFill>
            </a:endParaRPr>
          </a:p>
        </p:txBody>
      </p:sp>
      <p:sp>
        <p:nvSpPr>
          <p:cNvPr id="10" name="Left-Right Arrow 9"/>
          <p:cNvSpPr/>
          <p:nvPr/>
        </p:nvSpPr>
        <p:spPr bwMode="auto">
          <a:xfrm rot="5400000">
            <a:off x="1724227" y="3569063"/>
            <a:ext cx="897374" cy="457200"/>
          </a:xfrm>
          <a:prstGeom prst="leftRightArrow">
            <a:avLst>
              <a:gd name="adj1" fmla="val 25000"/>
              <a:gd name="adj2" fmla="val 50000"/>
            </a:avLst>
          </a:prstGeom>
          <a:solidFill>
            <a:srgbClr val="00B0F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rgbClr val="FFFFFF"/>
              </a:solidFill>
              <a:latin typeface="Tahoma" pitchFamily="34" charset="0"/>
            </a:endParaRPr>
          </a:p>
        </p:txBody>
      </p:sp>
      <p:sp>
        <p:nvSpPr>
          <p:cNvPr id="11" name="Left-Right Arrow 10"/>
          <p:cNvSpPr/>
          <p:nvPr/>
        </p:nvSpPr>
        <p:spPr bwMode="auto">
          <a:xfrm rot="3203465">
            <a:off x="5722252" y="3151236"/>
            <a:ext cx="2005945" cy="457200"/>
          </a:xfrm>
          <a:prstGeom prst="leftRightArrow">
            <a:avLst>
              <a:gd name="adj1" fmla="val 25000"/>
              <a:gd name="adj2" fmla="val 50000"/>
            </a:avLst>
          </a:prstGeom>
          <a:solidFill>
            <a:srgbClr val="00B0F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rgbClr val="FFFFFF"/>
              </a:solidFill>
              <a:latin typeface="Tahoma" pitchFamily="34" charset="0"/>
            </a:endParaRPr>
          </a:p>
        </p:txBody>
      </p:sp>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42601476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Only Christians</a:t>
            </a:r>
            <a:br>
              <a:rPr lang="en-US" dirty="0" smtClean="0"/>
            </a:br>
            <a:r>
              <a:rPr lang="en-US" sz="3000" dirty="0" smtClean="0">
                <a:latin typeface="+mn-lt"/>
              </a:rPr>
              <a:t>(1 Th. 4:13-17)</a:t>
            </a:r>
            <a:endParaRPr lang="en-US" sz="3000" dirty="0">
              <a:latin typeface="+mn-lt"/>
            </a:endParaRPr>
          </a:p>
        </p:txBody>
      </p:sp>
      <p:sp>
        <p:nvSpPr>
          <p:cNvPr id="3" name="Content Placeholder 2"/>
          <p:cNvSpPr>
            <a:spLocks noGrp="1"/>
          </p:cNvSpPr>
          <p:nvPr>
            <p:ph idx="1"/>
          </p:nvPr>
        </p:nvSpPr>
        <p:spPr/>
        <p:txBody>
          <a:bodyPr/>
          <a:lstStyle/>
          <a:p>
            <a:pPr marL="0" indent="457200">
              <a:buNone/>
            </a:pPr>
            <a:r>
              <a:rPr lang="en-US" sz="2500" dirty="0">
                <a:effectLst/>
              </a:rPr>
              <a:t>“It is clear also that </a:t>
            </a:r>
            <a:r>
              <a:rPr lang="en-US" sz="2500" b="1" dirty="0">
                <a:solidFill>
                  <a:srgbClr val="FFFF00"/>
                </a:solidFill>
                <a:effectLst/>
              </a:rPr>
              <a:t>both groups </a:t>
            </a:r>
            <a:r>
              <a:rPr lang="en-US" sz="2500" dirty="0">
                <a:effectLst/>
              </a:rPr>
              <a:t>— the survivors and the dead (or those fallen asleep) — </a:t>
            </a:r>
            <a:r>
              <a:rPr lang="en-US" sz="2500" b="1" dirty="0">
                <a:solidFill>
                  <a:srgbClr val="FFFF00"/>
                </a:solidFill>
                <a:effectLst/>
              </a:rPr>
              <a:t>are </a:t>
            </a:r>
            <a:r>
              <a:rPr lang="en-US" sz="2500" b="1" i="1" dirty="0">
                <a:solidFill>
                  <a:srgbClr val="FFFF00"/>
                </a:solidFill>
                <a:effectLst/>
              </a:rPr>
              <a:t>believers</a:t>
            </a:r>
            <a:r>
              <a:rPr lang="en-US" sz="2500" dirty="0">
                <a:effectLst/>
              </a:rPr>
              <a:t>. Anyone can see at once that the apostle is not drawing a contrast between believers and unbelievers, as if, for example, believers would rise first, and unbelievers a thousand years later. He states</a:t>
            </a:r>
            <a:r>
              <a:rPr lang="en-US" sz="2500" dirty="0" smtClean="0">
                <a:effectLst/>
              </a:rPr>
              <a:t>:</a:t>
            </a:r>
          </a:p>
          <a:p>
            <a:pPr marL="0" indent="457200">
              <a:buNone/>
            </a:pPr>
            <a:r>
              <a:rPr lang="en-US" sz="2500" dirty="0" smtClean="0">
                <a:effectLst/>
              </a:rPr>
              <a:t>“‘</a:t>
            </a:r>
            <a:r>
              <a:rPr lang="en-US" sz="2500" dirty="0">
                <a:effectLst/>
              </a:rPr>
              <a:t>And </a:t>
            </a:r>
            <a:r>
              <a:rPr lang="en-US" sz="2500" i="1" dirty="0">
                <a:effectLst/>
              </a:rPr>
              <a:t>the dead</a:t>
            </a:r>
            <a:r>
              <a:rPr lang="en-US" sz="2500" dirty="0">
                <a:effectLst/>
              </a:rPr>
              <a:t> in Christ will rise first; then </a:t>
            </a:r>
            <a:r>
              <a:rPr lang="en-US" sz="2500" i="1" dirty="0">
                <a:effectLst/>
              </a:rPr>
              <a:t>we who are alive, who are left</a:t>
            </a:r>
            <a:r>
              <a:rPr lang="en-US" sz="2500" dirty="0">
                <a:effectLst/>
              </a:rPr>
              <a:t> shall be caught up together with them in clouds </a:t>
            </a:r>
            <a:r>
              <a:rPr lang="en-US" sz="2500" dirty="0" smtClean="0">
                <a:effectLst/>
              </a:rPr>
              <a:t>…’</a:t>
            </a:r>
          </a:p>
          <a:p>
            <a:pPr marL="0" indent="457200">
              <a:buNone/>
            </a:pPr>
            <a:r>
              <a:rPr lang="en-US" sz="2500" dirty="0" smtClean="0">
                <a:effectLst/>
              </a:rPr>
              <a:t>“</a:t>
            </a:r>
            <a:r>
              <a:rPr lang="en-US" sz="2500" b="1" i="1" dirty="0">
                <a:solidFill>
                  <a:srgbClr val="FFFF00"/>
                </a:solidFill>
                <a:effectLst/>
              </a:rPr>
              <a:t>Both</a:t>
            </a:r>
            <a:r>
              <a:rPr lang="en-US" sz="2500" b="1" dirty="0">
                <a:solidFill>
                  <a:srgbClr val="FFFF00"/>
                </a:solidFill>
                <a:effectLst/>
              </a:rPr>
              <a:t> groups ascend to meet the Lord</a:t>
            </a:r>
            <a:r>
              <a:rPr lang="en-US" sz="2500" dirty="0">
                <a:effectLst/>
              </a:rPr>
              <a:t>. </a:t>
            </a:r>
            <a:r>
              <a:rPr lang="en-US" sz="2500" b="1" i="1" dirty="0">
                <a:solidFill>
                  <a:srgbClr val="FFFF00"/>
                </a:solidFill>
                <a:effectLst/>
              </a:rPr>
              <a:t>Both</a:t>
            </a:r>
            <a:r>
              <a:rPr lang="en-US" sz="2500" b="1" dirty="0">
                <a:solidFill>
                  <a:srgbClr val="FFFF00"/>
                </a:solidFill>
                <a:effectLst/>
              </a:rPr>
              <a:t> consist of nothing but believers</a:t>
            </a:r>
            <a:r>
              <a:rPr lang="en-US" sz="2500" dirty="0">
                <a:effectLst/>
              </a:rPr>
              <a:t>.”  </a:t>
            </a:r>
            <a:r>
              <a:rPr lang="en-US" sz="2000" dirty="0">
                <a:effectLst/>
              </a:rPr>
              <a:t>(</a:t>
            </a:r>
            <a:r>
              <a:rPr lang="en-US" sz="2000" dirty="0" err="1">
                <a:effectLst/>
              </a:rPr>
              <a:t>Hendriksen</a:t>
            </a:r>
            <a:r>
              <a:rPr lang="en-US" sz="2000" dirty="0">
                <a:effectLst/>
              </a:rPr>
              <a:t>, 115)</a:t>
            </a:r>
            <a:endParaRPr lang="en-US" sz="2000" dirty="0"/>
          </a:p>
        </p:txBody>
      </p:sp>
      <p:sp>
        <p:nvSpPr>
          <p:cNvPr id="4" name="Slide Number Placeholder 3"/>
          <p:cNvSpPr>
            <a:spLocks noGrp="1"/>
          </p:cNvSpPr>
          <p:nvPr>
            <p:ph type="sldNum" sz="quarter" idx="12"/>
          </p:nvPr>
        </p:nvSpPr>
        <p:spPr/>
        <p:txBody>
          <a:bodyPr/>
          <a:lstStyle/>
          <a:p>
            <a:fld id="{396A47C1-E966-4418-9AC8-95F5AD5A0C64}" type="slidenum">
              <a:rPr lang="en-US" smtClean="0">
                <a:solidFill>
                  <a:prstClr val="white"/>
                </a:solidFill>
              </a:rPr>
              <a:pPr/>
              <a:t>125</a:t>
            </a:fld>
            <a:endParaRPr lang="en-US">
              <a:solidFill>
                <a:prstClr val="white"/>
              </a:solidFill>
            </a:endParaRPr>
          </a:p>
        </p:txBody>
      </p:sp>
      <p:sp>
        <p:nvSpPr>
          <p:cNvPr id="5" name="Footer Placeholder 4"/>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35168155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p:txBody>
          <a:bodyPr/>
          <a:lstStyle/>
          <a:p>
            <a:pPr eaLnBrk="1" hangingPunct="1">
              <a:defRPr/>
            </a:pPr>
            <a:r>
              <a:rPr lang="en-US" dirty="0"/>
              <a:t>Events On The Last Day</a:t>
            </a:r>
          </a:p>
        </p:txBody>
      </p:sp>
      <p:sp>
        <p:nvSpPr>
          <p:cNvPr id="6" name="Slide Number Placeholder 5"/>
          <p:cNvSpPr>
            <a:spLocks noGrp="1"/>
          </p:cNvSpPr>
          <p:nvPr>
            <p:ph type="sldNum" sz="quarter" idx="12"/>
          </p:nvPr>
        </p:nvSpPr>
        <p:spPr/>
        <p:txBody>
          <a:bodyPr/>
          <a:lstStyle/>
          <a:p>
            <a:pPr>
              <a:defRPr/>
            </a:pPr>
            <a:fld id="{DABE3C0A-B580-40B5-9BB4-6B601993E2A4}" type="slidenum">
              <a:rPr lang="en-US">
                <a:solidFill>
                  <a:srgbClr val="FFFFFF"/>
                </a:solidFill>
              </a:rPr>
              <a:pPr>
                <a:defRPr/>
              </a:pPr>
              <a:t>126</a:t>
            </a:fld>
            <a:endParaRPr lang="en-US">
              <a:solidFill>
                <a:srgbClr val="FFFFFF"/>
              </a:solidFill>
            </a:endParaRPr>
          </a:p>
        </p:txBody>
      </p:sp>
      <p:graphicFrame>
        <p:nvGraphicFramePr>
          <p:cNvPr id="2" name="Diagram 1"/>
          <p:cNvGraphicFramePr/>
          <p:nvPr>
            <p:extLst>
              <p:ext uri="{D42A27DB-BD31-4B8C-83A1-F6EECF244321}">
                <p14:modId xmlns:p14="http://schemas.microsoft.com/office/powerpoint/2010/main" val="1297882958"/>
              </p:ext>
            </p:extLst>
          </p:nvPr>
        </p:nvGraphicFramePr>
        <p:xfrm>
          <a:off x="685800" y="1676400"/>
          <a:ext cx="7772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21865006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152400"/>
            <a:ext cx="8229600" cy="1143000"/>
          </a:xfrm>
        </p:spPr>
        <p:txBody>
          <a:bodyPr/>
          <a:lstStyle/>
          <a:p>
            <a:r>
              <a:rPr lang="en-US" dirty="0" smtClean="0"/>
              <a:t>One Resurrection Of All</a:t>
            </a:r>
            <a:endParaRPr lang="en-US" dirty="0"/>
          </a:p>
        </p:txBody>
      </p:sp>
      <p:sp>
        <p:nvSpPr>
          <p:cNvPr id="9" name="Content Placeholder 8"/>
          <p:cNvSpPr>
            <a:spLocks noGrp="1"/>
          </p:cNvSpPr>
          <p:nvPr>
            <p:ph idx="1"/>
          </p:nvPr>
        </p:nvSpPr>
        <p:spPr>
          <a:xfrm>
            <a:off x="457200" y="1447800"/>
            <a:ext cx="8229600" cy="4683125"/>
          </a:xfrm>
        </p:spPr>
        <p:txBody>
          <a:bodyPr/>
          <a:lstStyle/>
          <a:p>
            <a:pPr marL="457200" indent="-457200">
              <a:spcBef>
                <a:spcPts val="0"/>
              </a:spcBef>
              <a:spcAft>
                <a:spcPts val="2400"/>
              </a:spcAft>
            </a:pPr>
            <a:r>
              <a:rPr lang="en-US" sz="2800" b="1" dirty="0" smtClean="0">
                <a:effectLst>
                  <a:outerShdw blurRad="38100" dist="38100" dir="2700000" algn="tl">
                    <a:srgbClr val="000000">
                      <a:alpha val="43137"/>
                    </a:srgbClr>
                  </a:outerShdw>
                </a:effectLst>
              </a:rPr>
              <a:t>Jn. </a:t>
            </a:r>
            <a:r>
              <a:rPr lang="en-US" sz="2800" b="1" dirty="0">
                <a:effectLst>
                  <a:outerShdw blurRad="38100" dist="38100" dir="2700000" algn="tl">
                    <a:srgbClr val="000000">
                      <a:alpha val="43137"/>
                    </a:srgbClr>
                  </a:outerShdw>
                </a:effectLst>
              </a:rPr>
              <a:t>5:28–29</a:t>
            </a:r>
            <a:r>
              <a:rPr lang="en-US" sz="2800" b="1"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28</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Do not marvel at this; for </a:t>
            </a:r>
            <a:r>
              <a:rPr lang="en-US" sz="2800" b="1" dirty="0">
                <a:solidFill>
                  <a:srgbClr val="FFFF00"/>
                </a:solidFill>
                <a:effectLst>
                  <a:outerShdw blurRad="38100" dist="38100" dir="2700000" algn="tl">
                    <a:srgbClr val="000000">
                      <a:alpha val="43137"/>
                    </a:srgbClr>
                  </a:outerShdw>
                </a:effectLst>
              </a:rPr>
              <a:t>the hour</a:t>
            </a:r>
            <a:r>
              <a:rPr lang="en-US" sz="2800" dirty="0">
                <a:effectLst>
                  <a:outerShdw blurRad="38100" dist="38100" dir="2700000" algn="tl">
                    <a:srgbClr val="000000">
                      <a:alpha val="43137"/>
                    </a:srgbClr>
                  </a:outerShdw>
                </a:effectLst>
              </a:rPr>
              <a:t> is coming in which </a:t>
            </a:r>
            <a:r>
              <a:rPr lang="en-US" sz="2800" b="1" dirty="0">
                <a:solidFill>
                  <a:srgbClr val="FFFF00"/>
                </a:solidFill>
                <a:effectLst>
                  <a:outerShdw blurRad="38100" dist="38100" dir="2700000" algn="tl">
                    <a:srgbClr val="000000">
                      <a:alpha val="43137"/>
                    </a:srgbClr>
                  </a:outerShdw>
                </a:effectLst>
              </a:rPr>
              <a:t>all</a:t>
            </a:r>
            <a:r>
              <a:rPr lang="en-US" sz="2800" dirty="0">
                <a:effectLst>
                  <a:outerShdw blurRad="38100" dist="38100" dir="2700000" algn="tl">
                    <a:srgbClr val="000000">
                      <a:alpha val="43137"/>
                    </a:srgbClr>
                  </a:outerShdw>
                </a:effectLst>
              </a:rPr>
              <a:t> who are in the graves will hear His voice </a:t>
            </a:r>
            <a:r>
              <a:rPr lang="en-US" sz="2800" baseline="30000" dirty="0">
                <a:effectLst>
                  <a:outerShdw blurRad="38100" dist="38100" dir="2700000" algn="tl">
                    <a:srgbClr val="000000">
                      <a:alpha val="43137"/>
                    </a:srgbClr>
                  </a:outerShdw>
                </a:effectLst>
              </a:rPr>
              <a:t>29</a:t>
            </a:r>
            <a:r>
              <a:rPr lang="en-US" sz="2800" dirty="0">
                <a:effectLst>
                  <a:outerShdw blurRad="38100" dist="38100" dir="2700000" algn="tl">
                    <a:srgbClr val="000000">
                      <a:alpha val="43137"/>
                    </a:srgbClr>
                  </a:outerShdw>
                </a:effectLst>
              </a:rPr>
              <a:t> and come forth— those who have done good, to the </a:t>
            </a:r>
            <a:r>
              <a:rPr lang="en-US" sz="2800" b="1" dirty="0">
                <a:solidFill>
                  <a:srgbClr val="FFFF00"/>
                </a:solidFill>
                <a:effectLst>
                  <a:outerShdw blurRad="38100" dist="38100" dir="2700000" algn="tl">
                    <a:srgbClr val="000000">
                      <a:alpha val="43137"/>
                    </a:srgbClr>
                  </a:outerShdw>
                </a:effectLst>
              </a:rPr>
              <a:t>resurrection of life</a:t>
            </a:r>
            <a:r>
              <a:rPr lang="en-US" sz="2800" dirty="0">
                <a:effectLst>
                  <a:outerShdw blurRad="38100" dist="38100" dir="2700000" algn="tl">
                    <a:srgbClr val="000000">
                      <a:alpha val="43137"/>
                    </a:srgbClr>
                  </a:outerShdw>
                </a:effectLst>
              </a:rPr>
              <a:t>, and those who have done evil, to the </a:t>
            </a:r>
            <a:r>
              <a:rPr lang="en-US" sz="2800" b="1" dirty="0">
                <a:solidFill>
                  <a:srgbClr val="FFFF00"/>
                </a:solidFill>
                <a:effectLst>
                  <a:outerShdw blurRad="38100" dist="38100" dir="2700000" algn="tl">
                    <a:srgbClr val="000000">
                      <a:alpha val="43137"/>
                    </a:srgbClr>
                  </a:outerShdw>
                </a:effectLst>
              </a:rPr>
              <a:t>resurrection of condemnation</a:t>
            </a:r>
            <a:r>
              <a:rPr lang="en-US" sz="2800" dirty="0" smtClean="0">
                <a:effectLst>
                  <a:outerShdw blurRad="38100" dist="38100" dir="2700000" algn="tl">
                    <a:srgbClr val="000000">
                      <a:alpha val="43137"/>
                    </a:srgbClr>
                  </a:outerShdw>
                </a:effectLst>
              </a:rPr>
              <a:t>.</a:t>
            </a:r>
          </a:p>
          <a:p>
            <a:pPr marL="457200" indent="-457200">
              <a:spcBef>
                <a:spcPts val="0"/>
              </a:spcBef>
              <a:spcAft>
                <a:spcPts val="2400"/>
              </a:spcAft>
            </a:pPr>
            <a:r>
              <a:rPr lang="en-US" sz="2800" b="1" dirty="0" smtClean="0">
                <a:effectLst>
                  <a:outerShdw blurRad="38100" dist="38100" dir="2700000" algn="tl">
                    <a:srgbClr val="000000">
                      <a:alpha val="43137"/>
                    </a:srgbClr>
                  </a:outerShdw>
                </a:effectLst>
              </a:rPr>
              <a:t>Acts </a:t>
            </a:r>
            <a:r>
              <a:rPr lang="en-US" sz="2800" b="1" dirty="0">
                <a:effectLst>
                  <a:outerShdw blurRad="38100" dist="38100" dir="2700000" algn="tl">
                    <a:srgbClr val="000000">
                      <a:alpha val="43137"/>
                    </a:srgbClr>
                  </a:outerShdw>
                </a:effectLst>
              </a:rPr>
              <a:t>24:15</a:t>
            </a:r>
            <a:r>
              <a:rPr lang="en-US" sz="2800" b="1" dirty="0" smtClean="0">
                <a:effectLst>
                  <a:outerShdw blurRad="38100" dist="38100" dir="2700000" algn="tl">
                    <a:srgbClr val="000000">
                      <a:alpha val="43137"/>
                    </a:srgbClr>
                  </a:outerShdw>
                </a:effectLst>
              </a:rPr>
              <a:t>:  </a:t>
            </a:r>
            <a:r>
              <a:rPr lang="en-US" sz="2800" baseline="30000" dirty="0" smtClean="0">
                <a:effectLst>
                  <a:outerShdw blurRad="38100" dist="38100" dir="2700000" algn="tl">
                    <a:srgbClr val="000000">
                      <a:alpha val="43137"/>
                    </a:srgbClr>
                  </a:outerShdw>
                </a:effectLst>
              </a:rPr>
              <a:t>15</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I have hope in God, which they themselves also accept, that there will be </a:t>
            </a:r>
            <a:r>
              <a:rPr lang="en-US" sz="2800" b="1" dirty="0">
                <a:solidFill>
                  <a:srgbClr val="FFFF00"/>
                </a:solidFill>
                <a:effectLst>
                  <a:outerShdw blurRad="38100" dist="38100" dir="2700000" algn="tl">
                    <a:srgbClr val="000000">
                      <a:alpha val="43137"/>
                    </a:srgbClr>
                  </a:outerShdw>
                </a:effectLst>
              </a:rPr>
              <a:t>a resurrection</a:t>
            </a:r>
            <a:r>
              <a:rPr lang="en-US" sz="2800" dirty="0">
                <a:effectLst>
                  <a:outerShdw blurRad="38100" dist="38100" dir="2700000" algn="tl">
                    <a:srgbClr val="000000">
                      <a:alpha val="43137"/>
                    </a:srgbClr>
                  </a:outerShdw>
                </a:effectLst>
              </a:rPr>
              <a:t> of the dead, both of </a:t>
            </a:r>
            <a:r>
              <a:rPr lang="en-US" sz="2800" b="1" dirty="0">
                <a:solidFill>
                  <a:srgbClr val="FFFF00"/>
                </a:solidFill>
                <a:effectLst>
                  <a:outerShdw blurRad="38100" dist="38100" dir="2700000" algn="tl">
                    <a:srgbClr val="000000">
                      <a:alpha val="43137"/>
                    </a:srgbClr>
                  </a:outerShdw>
                </a:effectLst>
              </a:rPr>
              <a:t>the just </a:t>
            </a:r>
            <a:r>
              <a:rPr lang="en-US" sz="2800" dirty="0">
                <a:effectLst>
                  <a:outerShdw blurRad="38100" dist="38100" dir="2700000" algn="tl">
                    <a:srgbClr val="000000">
                      <a:alpha val="43137"/>
                    </a:srgbClr>
                  </a:outerShdw>
                </a:effectLst>
              </a:rPr>
              <a:t>and </a:t>
            </a:r>
            <a:r>
              <a:rPr lang="en-US" sz="2800" b="1" dirty="0">
                <a:solidFill>
                  <a:srgbClr val="FFFF00"/>
                </a:solidFill>
                <a:effectLst>
                  <a:outerShdw blurRad="38100" dist="38100" dir="2700000" algn="tl">
                    <a:srgbClr val="000000">
                      <a:alpha val="43137"/>
                    </a:srgbClr>
                  </a:outerShdw>
                </a:effectLst>
              </a:rPr>
              <a:t>the unjust</a:t>
            </a:r>
            <a:r>
              <a:rPr lang="en-US" sz="2800" dirty="0" smtClean="0">
                <a:effectLst>
                  <a:outerShdw blurRad="38100" dist="38100" dir="2700000" algn="tl">
                    <a:srgbClr val="000000">
                      <a:alpha val="43137"/>
                    </a:srgbClr>
                  </a:outerShdw>
                </a:effectLst>
              </a:rPr>
              <a:t>.</a:t>
            </a:r>
            <a:endParaRPr lang="en-US" sz="2800" dirty="0">
              <a:effectLst>
                <a:outerShdw blurRad="38100" dist="38100" dir="2700000" algn="tl">
                  <a:srgbClr val="000000">
                    <a:alpha val="43137"/>
                  </a:srgbClr>
                </a:outerShdw>
              </a:effectLst>
            </a:endParaRPr>
          </a:p>
          <a:p>
            <a:endParaRPr lang="en-US" dirty="0"/>
          </a:p>
        </p:txBody>
      </p:sp>
      <p:sp>
        <p:nvSpPr>
          <p:cNvPr id="7" name="Slide Number Placeholder 6"/>
          <p:cNvSpPr>
            <a:spLocks noGrp="1"/>
          </p:cNvSpPr>
          <p:nvPr>
            <p:ph type="sldNum" sz="quarter" idx="12"/>
          </p:nvPr>
        </p:nvSpPr>
        <p:spPr/>
        <p:txBody>
          <a:bodyPr/>
          <a:lstStyle/>
          <a:p>
            <a:fld id="{A03B7059-3376-4D65-BEB6-EEB8639549D1}" type="slidenum">
              <a:rPr lang="en-US" smtClean="0">
                <a:solidFill>
                  <a:srgbClr val="FFFFFF"/>
                </a:solidFill>
              </a:rPr>
              <a:pPr/>
              <a:t>127</a:t>
            </a:fld>
            <a:endParaRPr lang="en-US">
              <a:solidFill>
                <a:srgbClr val="FFFFFF"/>
              </a:solidFill>
            </a:endParaRPr>
          </a:p>
        </p:txBody>
      </p:sp>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40026983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 calcmode="lin" valueType="num">
                                      <p:cBhvr>
                                        <p:cTn id="14"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52800"/>
            <a:ext cx="8229600" cy="2895600"/>
          </a:xfrm>
        </p:spPr>
        <p:txBody>
          <a:bodyPr/>
          <a:lstStyle/>
          <a:p>
            <a:pPr marL="457200" indent="-457200">
              <a:spcBef>
                <a:spcPts val="0"/>
              </a:spcBef>
              <a:spcAft>
                <a:spcPts val="2400"/>
              </a:spcAft>
            </a:pPr>
            <a:r>
              <a:rPr lang="en-US" sz="2800" b="1" dirty="0" smtClean="0">
                <a:solidFill>
                  <a:srgbClr val="FFFF00"/>
                </a:solidFill>
              </a:rPr>
              <a:t>Rapture:  </a:t>
            </a:r>
            <a:r>
              <a:rPr lang="en-US" sz="2800" dirty="0" smtClean="0"/>
              <a:t>Church Age saints hear, not wicked or OT saints</a:t>
            </a:r>
          </a:p>
          <a:p>
            <a:pPr marL="457200" indent="-457200">
              <a:spcBef>
                <a:spcPts val="0"/>
              </a:spcBef>
              <a:spcAft>
                <a:spcPts val="2400"/>
              </a:spcAft>
            </a:pPr>
            <a:r>
              <a:rPr lang="en-US" sz="2800" b="1" dirty="0" smtClean="0">
                <a:solidFill>
                  <a:srgbClr val="FFFF00"/>
                </a:solidFill>
              </a:rPr>
              <a:t>Revelation: </a:t>
            </a:r>
            <a:r>
              <a:rPr lang="en-US" sz="2800" dirty="0" smtClean="0"/>
              <a:t>Tribulation &amp; OT saints hear, not wicked</a:t>
            </a:r>
          </a:p>
          <a:p>
            <a:pPr marL="457200" indent="-457200">
              <a:spcBef>
                <a:spcPts val="0"/>
              </a:spcBef>
              <a:spcAft>
                <a:spcPts val="2400"/>
              </a:spcAft>
            </a:pPr>
            <a:r>
              <a:rPr lang="en-US" sz="2800" b="1" dirty="0" smtClean="0">
                <a:solidFill>
                  <a:srgbClr val="FFFF00"/>
                </a:solidFill>
              </a:rPr>
              <a:t>Millennium:  </a:t>
            </a:r>
            <a:r>
              <a:rPr lang="en-US" sz="2800" dirty="0" smtClean="0"/>
              <a:t>Wicked hear, not righteous </a:t>
            </a:r>
            <a:endParaRPr lang="en-US" sz="2800" dirty="0"/>
          </a:p>
        </p:txBody>
      </p:sp>
      <p:sp>
        <p:nvSpPr>
          <p:cNvPr id="2" name="Footer Placeholder 1"/>
          <p:cNvSpPr>
            <a:spLocks noGrp="1"/>
          </p:cNvSpPr>
          <p:nvPr>
            <p:ph type="ftr" sz="quarter" idx="11"/>
          </p:nvPr>
        </p:nvSpPr>
        <p:spPr/>
        <p:txBody>
          <a:bodyPr/>
          <a:lstStyle/>
          <a:p>
            <a:r>
              <a:rPr lang="en-US" smtClean="0"/>
              <a:t>Rodney Miller</a:t>
            </a:r>
            <a:endParaRPr lang="en-US" dirty="0"/>
          </a:p>
        </p:txBody>
      </p:sp>
      <p:sp>
        <p:nvSpPr>
          <p:cNvPr id="4" name="Slide Number Placeholder 3"/>
          <p:cNvSpPr>
            <a:spLocks noGrp="1"/>
          </p:cNvSpPr>
          <p:nvPr>
            <p:ph type="sldNum" sz="quarter" idx="12"/>
          </p:nvPr>
        </p:nvSpPr>
        <p:spPr/>
        <p:txBody>
          <a:bodyPr/>
          <a:lstStyle/>
          <a:p>
            <a:fld id="{396A47C1-E966-4418-9AC8-95F5AD5A0C64}" type="slidenum">
              <a:rPr lang="en-US" smtClean="0">
                <a:solidFill>
                  <a:srgbClr val="FFFFFF"/>
                </a:solidFill>
              </a:rPr>
              <a:pPr/>
              <a:t>128</a:t>
            </a:fld>
            <a:endParaRPr lang="en-US">
              <a:solidFill>
                <a:srgbClr val="FFFFFF"/>
              </a:solidFill>
            </a:endParaRPr>
          </a:p>
        </p:txBody>
      </p:sp>
      <p:sp>
        <p:nvSpPr>
          <p:cNvPr id="5" name="Rounded Rectangle 4"/>
          <p:cNvSpPr/>
          <p:nvPr/>
        </p:nvSpPr>
        <p:spPr bwMode="auto">
          <a:xfrm>
            <a:off x="381000" y="609600"/>
            <a:ext cx="8382000" cy="2438400"/>
          </a:xfrm>
          <a:prstGeom prst="roundRect">
            <a:avLst/>
          </a:prstGeom>
          <a:solidFill>
            <a:schemeClr val="tx2">
              <a:lumMod val="50000"/>
            </a:scheme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ctr" anchorCtr="0" compatLnSpc="1">
            <a:prstTxWarp prst="textNoShape">
              <a:avLst/>
            </a:prstTxWarp>
          </a:bodyPr>
          <a:lstStyle/>
          <a:p>
            <a:pPr indent="457200" eaLnBrk="0" fontAlgn="base" hangingPunct="0">
              <a:spcBef>
                <a:spcPct val="0"/>
              </a:spcBef>
              <a:spcAft>
                <a:spcPct val="0"/>
              </a:spcAft>
            </a:pPr>
            <a:r>
              <a:rPr lang="en-US" sz="2500" b="1" dirty="0">
                <a:solidFill>
                  <a:srgbClr val="FFFFFF"/>
                </a:solidFill>
                <a:effectLst>
                  <a:outerShdw blurRad="38100" dist="38100" dir="2700000" algn="tl">
                    <a:srgbClr val="000000">
                      <a:alpha val="43137"/>
                    </a:srgbClr>
                  </a:outerShdw>
                </a:effectLst>
              </a:rPr>
              <a:t>Jn. 5:28-29:  </a:t>
            </a:r>
            <a:r>
              <a:rPr lang="en-US" sz="2500" baseline="30000" dirty="0">
                <a:solidFill>
                  <a:srgbClr val="FFFFFF"/>
                </a:solidFill>
                <a:effectLst>
                  <a:outerShdw blurRad="38100" dist="38100" dir="2700000" algn="tl">
                    <a:srgbClr val="000000">
                      <a:alpha val="43137"/>
                    </a:srgbClr>
                  </a:outerShdw>
                </a:effectLst>
              </a:rPr>
              <a:t>28</a:t>
            </a:r>
            <a:r>
              <a:rPr lang="en-US" sz="2500" dirty="0">
                <a:solidFill>
                  <a:srgbClr val="FFFFFF"/>
                </a:solidFill>
                <a:effectLst>
                  <a:outerShdw blurRad="38100" dist="38100" dir="2700000" algn="tl">
                    <a:srgbClr val="000000">
                      <a:alpha val="43137"/>
                    </a:srgbClr>
                  </a:outerShdw>
                </a:effectLst>
              </a:rPr>
              <a:t> Do not marvel at this; for the hour is coming in which </a:t>
            </a:r>
            <a:r>
              <a:rPr lang="en-US" sz="2500" b="1" dirty="0">
                <a:solidFill>
                  <a:srgbClr val="FFFF00"/>
                </a:solidFill>
                <a:effectLst>
                  <a:outerShdw blurRad="38100" dist="38100" dir="2700000" algn="tl">
                    <a:srgbClr val="000000">
                      <a:alpha val="43137"/>
                    </a:srgbClr>
                  </a:outerShdw>
                </a:effectLst>
              </a:rPr>
              <a:t>all</a:t>
            </a:r>
            <a:r>
              <a:rPr lang="en-US" sz="2500" dirty="0">
                <a:solidFill>
                  <a:srgbClr val="FFFFFF"/>
                </a:solidFill>
                <a:effectLst>
                  <a:outerShdw blurRad="38100" dist="38100" dir="2700000" algn="tl">
                    <a:srgbClr val="000000">
                      <a:alpha val="43137"/>
                    </a:srgbClr>
                  </a:outerShdw>
                </a:effectLst>
              </a:rPr>
              <a:t> who are in the graves </a:t>
            </a:r>
            <a:r>
              <a:rPr lang="en-US" sz="2500" b="1" dirty="0">
                <a:solidFill>
                  <a:srgbClr val="FFFF00"/>
                </a:solidFill>
                <a:effectLst>
                  <a:outerShdw blurRad="38100" dist="38100" dir="2700000" algn="tl">
                    <a:srgbClr val="000000">
                      <a:alpha val="43137"/>
                    </a:srgbClr>
                  </a:outerShdw>
                </a:effectLst>
              </a:rPr>
              <a:t>will hear </a:t>
            </a:r>
            <a:r>
              <a:rPr lang="en-US" sz="2500" dirty="0">
                <a:solidFill>
                  <a:srgbClr val="FFFFFF"/>
                </a:solidFill>
                <a:effectLst>
                  <a:outerShdw blurRad="38100" dist="38100" dir="2700000" algn="tl">
                    <a:srgbClr val="000000">
                      <a:alpha val="43137"/>
                    </a:srgbClr>
                  </a:outerShdw>
                </a:effectLst>
              </a:rPr>
              <a:t>His voice </a:t>
            </a:r>
            <a:r>
              <a:rPr lang="en-US" sz="2500" baseline="30000" dirty="0">
                <a:solidFill>
                  <a:srgbClr val="FFFFFF"/>
                </a:solidFill>
                <a:effectLst>
                  <a:outerShdw blurRad="38100" dist="38100" dir="2700000" algn="tl">
                    <a:srgbClr val="000000">
                      <a:alpha val="43137"/>
                    </a:srgbClr>
                  </a:outerShdw>
                </a:effectLst>
              </a:rPr>
              <a:t>29</a:t>
            </a:r>
            <a:r>
              <a:rPr lang="en-US" sz="2500" dirty="0">
                <a:solidFill>
                  <a:srgbClr val="FFFFFF"/>
                </a:solidFill>
                <a:effectLst>
                  <a:outerShdw blurRad="38100" dist="38100" dir="2700000" algn="tl">
                    <a:srgbClr val="000000">
                      <a:alpha val="43137"/>
                    </a:srgbClr>
                  </a:outerShdw>
                </a:effectLst>
              </a:rPr>
              <a:t> and </a:t>
            </a:r>
            <a:r>
              <a:rPr lang="en-US" sz="2500" b="1" dirty="0">
                <a:solidFill>
                  <a:srgbClr val="FFFF00"/>
                </a:solidFill>
                <a:effectLst>
                  <a:outerShdw blurRad="38100" dist="38100" dir="2700000" algn="tl">
                    <a:srgbClr val="000000">
                      <a:alpha val="43137"/>
                    </a:srgbClr>
                  </a:outerShdw>
                </a:effectLst>
              </a:rPr>
              <a:t>come forth</a:t>
            </a:r>
            <a:r>
              <a:rPr lang="en-US" sz="2500" dirty="0">
                <a:solidFill>
                  <a:srgbClr val="FFFFFF"/>
                </a:solidFill>
                <a:effectLst>
                  <a:outerShdw blurRad="38100" dist="38100" dir="2700000" algn="tl">
                    <a:srgbClr val="000000">
                      <a:alpha val="43137"/>
                    </a:srgbClr>
                  </a:outerShdw>
                </a:effectLst>
              </a:rPr>
              <a:t>— those who have done good, to the resurrection of life, and those who have done evil, to the resurrection of </a:t>
            </a:r>
            <a:r>
              <a:rPr lang="en-US" sz="2500" dirty="0" smtClean="0">
                <a:solidFill>
                  <a:srgbClr val="FFFFFF"/>
                </a:solidFill>
                <a:effectLst>
                  <a:outerShdw blurRad="38100" dist="38100" dir="2700000" algn="tl">
                    <a:srgbClr val="000000">
                      <a:alpha val="43137"/>
                    </a:srgbClr>
                  </a:outerShdw>
                </a:effectLst>
              </a:rPr>
              <a:t>condemnation.</a:t>
            </a:r>
          </a:p>
        </p:txBody>
      </p:sp>
      <p:sp>
        <p:nvSpPr>
          <p:cNvPr id="7" name="Oval 6"/>
          <p:cNvSpPr/>
          <p:nvPr/>
        </p:nvSpPr>
        <p:spPr bwMode="auto">
          <a:xfrm>
            <a:off x="2590800" y="914400"/>
            <a:ext cx="1066800" cy="1066800"/>
          </a:xfrm>
          <a:prstGeom prst="ellipse">
            <a:avLst/>
          </a:prstGeom>
          <a:noFill/>
          <a:ln w="152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mtClean="0">
              <a:solidFill>
                <a:srgbClr val="FFFFFF"/>
              </a:solidFill>
            </a:endParaRPr>
          </a:p>
        </p:txBody>
      </p:sp>
    </p:spTree>
    <p:extLst>
      <p:ext uri="{BB962C8B-B14F-4D97-AF65-F5344CB8AC3E}">
        <p14:creationId xmlns:p14="http://schemas.microsoft.com/office/powerpoint/2010/main" val="24656590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Paul’s Silence</a:t>
            </a:r>
            <a:endParaRPr lang="en-US" b="0" dirty="0"/>
          </a:p>
        </p:txBody>
      </p:sp>
      <p:sp>
        <p:nvSpPr>
          <p:cNvPr id="3" name="Content Placeholder 2"/>
          <p:cNvSpPr>
            <a:spLocks noGrp="1"/>
          </p:cNvSpPr>
          <p:nvPr>
            <p:ph idx="1"/>
          </p:nvPr>
        </p:nvSpPr>
        <p:spPr>
          <a:xfrm>
            <a:off x="457200" y="1600201"/>
            <a:ext cx="8229600" cy="4343400"/>
          </a:xfrm>
        </p:spPr>
        <p:txBody>
          <a:bodyPr/>
          <a:lstStyle/>
          <a:p>
            <a:pPr marL="457200" indent="-457200">
              <a:spcBef>
                <a:spcPts val="0"/>
              </a:spcBef>
              <a:spcAft>
                <a:spcPts val="2400"/>
              </a:spcAft>
            </a:pPr>
            <a:r>
              <a:rPr lang="en-US" sz="2800" dirty="0" smtClean="0"/>
              <a:t>Nature of </a:t>
            </a:r>
            <a:r>
              <a:rPr lang="en-US" sz="2800" dirty="0"/>
              <a:t>the resurrection </a:t>
            </a:r>
            <a:r>
              <a:rPr lang="en-US" sz="2800" dirty="0" smtClean="0"/>
              <a:t>body</a:t>
            </a:r>
          </a:p>
          <a:p>
            <a:pPr marL="457200" indent="-457200">
              <a:spcBef>
                <a:spcPts val="0"/>
              </a:spcBef>
              <a:spcAft>
                <a:spcPts val="2400"/>
              </a:spcAft>
            </a:pPr>
            <a:r>
              <a:rPr lang="en-US" sz="2800" dirty="0" smtClean="0"/>
              <a:t>Resurrection of unbelievers</a:t>
            </a:r>
          </a:p>
          <a:p>
            <a:pPr marL="457200" indent="-457200">
              <a:spcBef>
                <a:spcPts val="0"/>
              </a:spcBef>
              <a:spcAft>
                <a:spcPts val="2400"/>
              </a:spcAft>
            </a:pPr>
            <a:r>
              <a:rPr lang="en-US" sz="2800" dirty="0" smtClean="0"/>
              <a:t>Judgment day</a:t>
            </a:r>
          </a:p>
          <a:p>
            <a:pPr marL="457200" indent="-457200">
              <a:spcBef>
                <a:spcPts val="0"/>
              </a:spcBef>
              <a:spcAft>
                <a:spcPts val="2400"/>
              </a:spcAft>
            </a:pPr>
            <a:r>
              <a:rPr lang="en-US" sz="2800" dirty="0" smtClean="0"/>
              <a:t>New heaven </a:t>
            </a:r>
            <a:r>
              <a:rPr lang="en-US" sz="2800" dirty="0"/>
              <a:t>and the new </a:t>
            </a:r>
            <a:r>
              <a:rPr lang="en-US" sz="2800" dirty="0" smtClean="0"/>
              <a:t>earth</a:t>
            </a:r>
          </a:p>
          <a:p>
            <a:pPr marL="457200" indent="-457200">
              <a:spcBef>
                <a:spcPts val="0"/>
              </a:spcBef>
              <a:spcAft>
                <a:spcPts val="2400"/>
              </a:spcAft>
            </a:pPr>
            <a:r>
              <a:rPr lang="en-US" sz="2800" dirty="0" smtClean="0"/>
              <a:t>Hell</a:t>
            </a:r>
          </a:p>
          <a:p>
            <a:pPr marL="457200" indent="-457200">
              <a:spcBef>
                <a:spcPts val="0"/>
              </a:spcBef>
              <a:spcAft>
                <a:spcPts val="2400"/>
              </a:spcAft>
            </a:pPr>
            <a:r>
              <a:rPr lang="en-US" sz="2800" dirty="0" smtClean="0"/>
              <a:t>Final reign </a:t>
            </a:r>
            <a:r>
              <a:rPr lang="en-US" sz="2800" dirty="0"/>
              <a:t>of </a:t>
            </a:r>
            <a:r>
              <a:rPr lang="en-US" sz="2800" dirty="0" smtClean="0"/>
              <a:t>God</a:t>
            </a:r>
            <a:endParaRPr lang="en-US" sz="2800" dirty="0"/>
          </a:p>
        </p:txBody>
      </p:sp>
      <p:sp>
        <p:nvSpPr>
          <p:cNvPr id="5" name="Footer Placeholder 4"/>
          <p:cNvSpPr>
            <a:spLocks noGrp="1"/>
          </p:cNvSpPr>
          <p:nvPr>
            <p:ph type="ftr" sz="quarter" idx="11"/>
          </p:nvPr>
        </p:nvSpPr>
        <p:spPr/>
        <p:txBody>
          <a:bodyPr/>
          <a:lstStyle/>
          <a:p>
            <a:r>
              <a:rPr lang="en-US" dirty="0" smtClean="0">
                <a:solidFill>
                  <a:srgbClr val="FFFFFF"/>
                </a:solidFill>
              </a:rPr>
              <a:t>Stott, 105</a:t>
            </a:r>
            <a:endParaRPr lang="en-US" dirty="0">
              <a:solidFill>
                <a:srgbClr val="FFFFFF"/>
              </a:solidFill>
            </a:endParaRPr>
          </a:p>
        </p:txBody>
      </p:sp>
      <p:sp>
        <p:nvSpPr>
          <p:cNvPr id="4" name="Slide Number Placeholder 3"/>
          <p:cNvSpPr>
            <a:spLocks noGrp="1"/>
          </p:cNvSpPr>
          <p:nvPr>
            <p:ph type="sldNum" sz="quarter" idx="12"/>
          </p:nvPr>
        </p:nvSpPr>
        <p:spPr/>
        <p:txBody>
          <a:bodyPr/>
          <a:lstStyle/>
          <a:p>
            <a:fld id="{8BE7D48B-A35F-447E-B9EC-A81BCD68C5CA}" type="slidenum">
              <a:rPr lang="en-US" smtClean="0">
                <a:solidFill>
                  <a:srgbClr val="FFFFFF"/>
                </a:solidFill>
              </a:rPr>
              <a:pPr/>
              <a:t>129</a:t>
            </a:fld>
            <a:endParaRPr lang="en-US" dirty="0">
              <a:solidFill>
                <a:srgbClr val="FFFFFF"/>
              </a:solidFill>
            </a:endParaRPr>
          </a:p>
        </p:txBody>
      </p:sp>
    </p:spTree>
    <p:extLst>
      <p:ext uri="{BB962C8B-B14F-4D97-AF65-F5344CB8AC3E}">
        <p14:creationId xmlns:p14="http://schemas.microsoft.com/office/powerpoint/2010/main" val="5839374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5781040" cy="1143000"/>
          </a:xfrm>
        </p:spPr>
        <p:txBody>
          <a:bodyPr/>
          <a:lstStyle/>
          <a:p>
            <a:r>
              <a:rPr lang="en-US" dirty="0" smtClean="0"/>
              <a:t>Hope, Joy, Crown</a:t>
            </a:r>
            <a:br>
              <a:rPr lang="en-US" dirty="0" smtClean="0"/>
            </a:br>
            <a:r>
              <a:rPr lang="en-US" sz="3000" b="0" dirty="0" smtClean="0">
                <a:latin typeface="+mn-lt"/>
              </a:rPr>
              <a:t>(1 Th. 2:19-20)</a:t>
            </a:r>
            <a:endParaRPr lang="en-US" sz="3000" b="0" dirty="0">
              <a:latin typeface="+mn-lt"/>
            </a:endParaRPr>
          </a:p>
        </p:txBody>
      </p:sp>
      <p:sp>
        <p:nvSpPr>
          <p:cNvPr id="3" name="Content Placeholder 2"/>
          <p:cNvSpPr>
            <a:spLocks noGrp="1"/>
          </p:cNvSpPr>
          <p:nvPr>
            <p:ph idx="1"/>
          </p:nvPr>
        </p:nvSpPr>
        <p:spPr>
          <a:xfrm>
            <a:off x="762000" y="1828800"/>
            <a:ext cx="7848600" cy="2590800"/>
          </a:xfrm>
        </p:spPr>
        <p:txBody>
          <a:bodyPr/>
          <a:lstStyle/>
          <a:p>
            <a:pPr marL="457200" indent="-457200">
              <a:spcAft>
                <a:spcPts val="1800"/>
              </a:spcAft>
            </a:pPr>
            <a:r>
              <a:rPr lang="en-US" dirty="0"/>
              <a:t>What is our </a:t>
            </a:r>
            <a:r>
              <a:rPr lang="en-US" b="1" dirty="0">
                <a:solidFill>
                  <a:srgbClr val="FFFF00"/>
                </a:solidFill>
              </a:rPr>
              <a:t>hope</a:t>
            </a:r>
            <a:r>
              <a:rPr lang="en-US" dirty="0" smtClean="0"/>
              <a:t>?</a:t>
            </a:r>
          </a:p>
          <a:p>
            <a:pPr marL="457200" indent="-457200">
              <a:spcAft>
                <a:spcPts val="1800"/>
              </a:spcAft>
            </a:pPr>
            <a:r>
              <a:rPr lang="en-US" dirty="0" smtClean="0"/>
              <a:t>What </a:t>
            </a:r>
            <a:r>
              <a:rPr lang="en-US" dirty="0"/>
              <a:t>is our </a:t>
            </a:r>
            <a:r>
              <a:rPr lang="en-US" b="1" dirty="0">
                <a:solidFill>
                  <a:srgbClr val="FFFF00"/>
                </a:solidFill>
              </a:rPr>
              <a:t>joy</a:t>
            </a:r>
            <a:r>
              <a:rPr lang="en-US" dirty="0" smtClean="0"/>
              <a:t>?</a:t>
            </a:r>
          </a:p>
          <a:p>
            <a:pPr marL="457200" indent="-457200">
              <a:spcAft>
                <a:spcPts val="1800"/>
              </a:spcAft>
            </a:pPr>
            <a:r>
              <a:rPr lang="en-US" dirty="0" smtClean="0"/>
              <a:t>What </a:t>
            </a:r>
            <a:r>
              <a:rPr lang="en-US" dirty="0"/>
              <a:t>is our </a:t>
            </a:r>
            <a:r>
              <a:rPr lang="en-US" b="1" dirty="0">
                <a:solidFill>
                  <a:srgbClr val="FFFF00"/>
                </a:solidFill>
              </a:rPr>
              <a:t>crown of rejoicing</a:t>
            </a:r>
            <a:r>
              <a:rPr lang="en-US" dirty="0" smtClean="0"/>
              <a:t>?</a:t>
            </a:r>
          </a:p>
        </p:txBody>
      </p:sp>
      <p:sp>
        <p:nvSpPr>
          <p:cNvPr id="5" name="Footer Placeholder 4"/>
          <p:cNvSpPr>
            <a:spLocks noGrp="1"/>
          </p:cNvSpPr>
          <p:nvPr>
            <p:ph type="ftr" sz="quarter" idx="11"/>
          </p:nvPr>
        </p:nvSpPr>
        <p:spPr/>
        <p:txBody>
          <a:bodyPr/>
          <a:lstStyle/>
          <a:p>
            <a:r>
              <a:rPr lang="en-US" dirty="0" smtClean="0">
                <a:solidFill>
                  <a:srgbClr val="FFFFFF"/>
                </a:solidFill>
              </a:rPr>
              <a:t>Mark Copeland</a:t>
            </a:r>
            <a:endParaRPr lang="en-US" dirty="0">
              <a:solidFill>
                <a:srgbClr val="FFFFFF"/>
              </a:solidFill>
            </a:endParaRPr>
          </a:p>
        </p:txBody>
      </p:sp>
      <p:sp>
        <p:nvSpPr>
          <p:cNvPr id="4" name="Slide Number Placeholder 3"/>
          <p:cNvSpPr>
            <a:spLocks noGrp="1"/>
          </p:cNvSpPr>
          <p:nvPr>
            <p:ph type="sldNum" sz="quarter" idx="12"/>
          </p:nvPr>
        </p:nvSpPr>
        <p:spPr/>
        <p:txBody>
          <a:bodyPr/>
          <a:lstStyle/>
          <a:p>
            <a:fld id="{8BE7D48B-A35F-447E-B9EC-A81BCD68C5CA}" type="slidenum">
              <a:rPr lang="en-US" smtClean="0">
                <a:solidFill>
                  <a:srgbClr val="FFFFFF"/>
                </a:solidFill>
              </a:rPr>
              <a:pPr/>
              <a:t>13</a:t>
            </a:fld>
            <a:endParaRPr lang="en-US" dirty="0">
              <a:solidFill>
                <a:srgbClr val="FFFFFF"/>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8240" y="0"/>
            <a:ext cx="2905760" cy="2179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Up Arrow Callout 5"/>
          <p:cNvSpPr/>
          <p:nvPr/>
        </p:nvSpPr>
        <p:spPr bwMode="auto">
          <a:xfrm>
            <a:off x="1009650" y="4114800"/>
            <a:ext cx="7543800" cy="1676400"/>
          </a:xfrm>
          <a:prstGeom prst="upArrowCallou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mj-lt"/>
              </a:rPr>
              <a:t>Do We Have Paul’s Passion</a:t>
            </a:r>
            <a:br>
              <a:rPr kumimoji="0" lang="en-US" sz="3200" b="0" i="0" u="none" strike="noStrike" cap="none" normalizeH="0" baseline="0" dirty="0" smtClean="0">
                <a:ln>
                  <a:noFill/>
                </a:ln>
                <a:solidFill>
                  <a:schemeClr val="tx1"/>
                </a:solidFill>
                <a:effectLst/>
                <a:latin typeface="+mj-lt"/>
              </a:rPr>
            </a:br>
            <a:r>
              <a:rPr kumimoji="0" lang="en-US" sz="3200" b="0" i="0" u="none" strike="noStrike" cap="none" normalizeH="0" baseline="0" dirty="0" smtClean="0">
                <a:ln>
                  <a:noFill/>
                </a:ln>
                <a:solidFill>
                  <a:schemeClr val="tx1"/>
                </a:solidFill>
                <a:effectLst/>
                <a:latin typeface="+mj-lt"/>
              </a:rPr>
              <a:t>For Our Converts?</a:t>
            </a:r>
          </a:p>
        </p:txBody>
      </p:sp>
    </p:spTree>
    <p:extLst>
      <p:ext uri="{BB962C8B-B14F-4D97-AF65-F5344CB8AC3E}">
        <p14:creationId xmlns:p14="http://schemas.microsoft.com/office/powerpoint/2010/main" val="37604900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“Rapture” Vs. “Revelation”</a:t>
            </a:r>
            <a:endParaRPr lang="en-US" sz="4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57613080"/>
              </p:ext>
            </p:extLst>
          </p:nvPr>
        </p:nvGraphicFramePr>
        <p:xfrm>
          <a:off x="685800" y="1676400"/>
          <a:ext cx="7924800" cy="4160520"/>
        </p:xfrm>
        <a:graphic>
          <a:graphicData uri="http://schemas.openxmlformats.org/drawingml/2006/table">
            <a:tbl>
              <a:tblPr firstRow="1" bandRow="1">
                <a:tableStyleId>{5C22544A-7EE6-4342-B048-85BDC9FD1C3A}</a:tableStyleId>
              </a:tblPr>
              <a:tblGrid>
                <a:gridCol w="3962400"/>
                <a:gridCol w="3962400"/>
              </a:tblGrid>
              <a:tr h="370840">
                <a:tc>
                  <a:txBody>
                    <a:bodyPr/>
                    <a:lstStyle/>
                    <a:p>
                      <a:pPr algn="ctr"/>
                      <a:r>
                        <a:rPr lang="en-US" sz="2500" dirty="0" smtClean="0">
                          <a:solidFill>
                            <a:srgbClr val="FFFF00"/>
                          </a:solidFill>
                        </a:rPr>
                        <a:t>1</a:t>
                      </a:r>
                      <a:r>
                        <a:rPr lang="en-US" sz="2500" baseline="30000" dirty="0" smtClean="0">
                          <a:solidFill>
                            <a:srgbClr val="FFFF00"/>
                          </a:solidFill>
                        </a:rPr>
                        <a:t>st</a:t>
                      </a:r>
                      <a:r>
                        <a:rPr lang="en-US" sz="2500" dirty="0" smtClean="0">
                          <a:solidFill>
                            <a:srgbClr val="FFFF00"/>
                          </a:solidFill>
                        </a:rPr>
                        <a:t> Phase:  Rapture</a:t>
                      </a:r>
                      <a:r>
                        <a:rPr lang="en-US" sz="2000" dirty="0" smtClean="0"/>
                        <a:t/>
                      </a:r>
                      <a:br>
                        <a:rPr lang="en-US" sz="2000" dirty="0" smtClean="0"/>
                      </a:br>
                      <a:r>
                        <a:rPr lang="en-US" sz="2000" b="0" dirty="0" smtClean="0"/>
                        <a:t>(1 Th. 4:13-18)</a:t>
                      </a:r>
                      <a:endParaRPr lang="en-US" sz="2000" b="0" dirty="0"/>
                    </a:p>
                  </a:txBody>
                  <a:tcPr anchor="ctr">
                    <a:cell3D prstMaterial="dkEdge">
                      <a:bevel/>
                      <a:lightRig rig="flood" dir="t"/>
                    </a:cell3D>
                    <a:solidFill>
                      <a:srgbClr val="C00000"/>
                    </a:solidFill>
                  </a:tcPr>
                </a:tc>
                <a:tc>
                  <a:txBody>
                    <a:bodyPr/>
                    <a:lstStyle/>
                    <a:p>
                      <a:pPr algn="ctr"/>
                      <a:r>
                        <a:rPr lang="en-US" sz="2500" dirty="0" smtClean="0">
                          <a:solidFill>
                            <a:srgbClr val="FFFF00"/>
                          </a:solidFill>
                        </a:rPr>
                        <a:t>2</a:t>
                      </a:r>
                      <a:r>
                        <a:rPr lang="en-US" sz="2500" baseline="30000" dirty="0" smtClean="0">
                          <a:solidFill>
                            <a:srgbClr val="FFFF00"/>
                          </a:solidFill>
                        </a:rPr>
                        <a:t>nd</a:t>
                      </a:r>
                      <a:r>
                        <a:rPr lang="en-US" sz="2500" dirty="0" smtClean="0">
                          <a:solidFill>
                            <a:srgbClr val="FFFF00"/>
                          </a:solidFill>
                        </a:rPr>
                        <a:t> Phase:</a:t>
                      </a:r>
                      <a:r>
                        <a:rPr lang="en-US" sz="2500" baseline="0" dirty="0" smtClean="0">
                          <a:solidFill>
                            <a:srgbClr val="FFFF00"/>
                          </a:solidFill>
                        </a:rPr>
                        <a:t>  </a:t>
                      </a:r>
                      <a:r>
                        <a:rPr lang="en-US" sz="2500" dirty="0" smtClean="0">
                          <a:solidFill>
                            <a:srgbClr val="FFFF00"/>
                          </a:solidFill>
                        </a:rPr>
                        <a:t>Revelation</a:t>
                      </a:r>
                      <a:r>
                        <a:rPr lang="en-US" sz="2000" dirty="0" smtClean="0"/>
                        <a:t/>
                      </a:r>
                      <a:br>
                        <a:rPr lang="en-US" sz="2000" dirty="0" smtClean="0"/>
                      </a:br>
                      <a:r>
                        <a:rPr lang="en-US" sz="2000" b="0" dirty="0" smtClean="0"/>
                        <a:t>(2 Th.</a:t>
                      </a:r>
                      <a:r>
                        <a:rPr lang="en-US" sz="2000" b="0" baseline="0" dirty="0" smtClean="0"/>
                        <a:t> 1:6-10)</a:t>
                      </a:r>
                      <a:endParaRPr lang="en-US" sz="2000" b="0" dirty="0"/>
                    </a:p>
                  </a:txBody>
                  <a:tcPr anchor="ctr">
                    <a:cell3D prstMaterial="dkEdge">
                      <a:bevel/>
                      <a:lightRig rig="flood" dir="t"/>
                    </a:cell3D>
                    <a:solidFill>
                      <a:srgbClr val="C00000"/>
                    </a:solidFill>
                  </a:tcPr>
                </a:tc>
              </a:tr>
              <a:tr h="370840">
                <a:tc>
                  <a:txBody>
                    <a:bodyPr/>
                    <a:lstStyle/>
                    <a:p>
                      <a:pPr algn="l"/>
                      <a:r>
                        <a:rPr lang="en-US" sz="2000" i="0" dirty="0" smtClean="0"/>
                        <a:t>Christ returns </a:t>
                      </a:r>
                      <a:r>
                        <a:rPr lang="en-US" sz="2000" b="1" i="0" dirty="0" smtClean="0"/>
                        <a:t>in the air</a:t>
                      </a:r>
                      <a:endParaRPr lang="en-US" sz="2000" b="1" i="0" dirty="0"/>
                    </a:p>
                  </a:txBody>
                  <a:tcPr anchor="ctr">
                    <a:cell3D prstMaterial="dkEdge">
                      <a:bevel/>
                      <a:lightRig rig="flood" dir="t"/>
                    </a:cell3D>
                  </a:tcPr>
                </a:tc>
                <a:tc>
                  <a:txBody>
                    <a:bodyPr/>
                    <a:lstStyle/>
                    <a:p>
                      <a:pPr algn="l"/>
                      <a:r>
                        <a:rPr lang="en-US" sz="2000" i="0" dirty="0" smtClean="0"/>
                        <a:t>Christ returns </a:t>
                      </a:r>
                      <a:r>
                        <a:rPr lang="en-US" sz="2000" b="1" i="0" dirty="0" smtClean="0"/>
                        <a:t>to the earth</a:t>
                      </a:r>
                      <a:endParaRPr lang="en-US" sz="2000" b="1" i="0" dirty="0"/>
                    </a:p>
                  </a:txBody>
                  <a:tcPr anchor="ctr">
                    <a:cell3D prstMaterial="dkEdge">
                      <a:bevel/>
                      <a:lightRig rig="flood" dir="t"/>
                    </a:cell3D>
                  </a:tcPr>
                </a:tc>
              </a:tr>
              <a:tr h="370840">
                <a:tc>
                  <a:txBody>
                    <a:bodyPr/>
                    <a:lstStyle/>
                    <a:p>
                      <a:pPr algn="l"/>
                      <a:r>
                        <a:rPr lang="en-US" sz="2000" i="0" dirty="0" smtClean="0"/>
                        <a:t>Christ comes </a:t>
                      </a:r>
                      <a:r>
                        <a:rPr lang="en-US" sz="2000" b="1" i="0" dirty="0" smtClean="0"/>
                        <a:t>secretly</a:t>
                      </a:r>
                      <a:r>
                        <a:rPr lang="en-US" sz="2000" i="0" dirty="0" smtClean="0"/>
                        <a:t> </a:t>
                      </a:r>
                      <a:r>
                        <a:rPr lang="en-US" sz="2000" b="1" i="1" dirty="0" smtClean="0"/>
                        <a:t>for</a:t>
                      </a:r>
                      <a:br>
                        <a:rPr lang="en-US" sz="2000" b="1" i="1" dirty="0" smtClean="0"/>
                      </a:br>
                      <a:r>
                        <a:rPr lang="en-US" sz="2000" i="0" dirty="0" smtClean="0"/>
                        <a:t>the church</a:t>
                      </a:r>
                      <a:endParaRPr lang="en-US" sz="2000" i="0" dirty="0"/>
                    </a:p>
                  </a:txBody>
                  <a:tcPr anchor="ctr">
                    <a:cell3D prstMaterial="dkEdge">
                      <a:bevel/>
                      <a:lightRig rig="flood" dir="t"/>
                    </a:cell3D>
                  </a:tcPr>
                </a:tc>
                <a:tc>
                  <a:txBody>
                    <a:bodyPr/>
                    <a:lstStyle/>
                    <a:p>
                      <a:pPr algn="l"/>
                      <a:r>
                        <a:rPr lang="en-US" sz="2000" i="0" dirty="0" smtClean="0"/>
                        <a:t>Christ comes </a:t>
                      </a:r>
                      <a:r>
                        <a:rPr lang="en-US" sz="2000" b="1" i="0" dirty="0" smtClean="0"/>
                        <a:t>openly </a:t>
                      </a:r>
                      <a:r>
                        <a:rPr lang="en-US" sz="2000" b="1" i="1" dirty="0" smtClean="0"/>
                        <a:t>with</a:t>
                      </a:r>
                      <a:br>
                        <a:rPr lang="en-US" sz="2000" b="1" i="1" dirty="0" smtClean="0"/>
                      </a:br>
                      <a:r>
                        <a:rPr lang="en-US" sz="2000" i="0" dirty="0" smtClean="0"/>
                        <a:t>the church &amp; angels</a:t>
                      </a:r>
                      <a:endParaRPr lang="en-US" sz="2000" i="0" dirty="0"/>
                    </a:p>
                  </a:txBody>
                  <a:tcPr anchor="ctr">
                    <a:cell3D prstMaterial="dkEdge">
                      <a:bevel/>
                      <a:lightRig rig="flood" dir="t"/>
                    </a:cell3D>
                  </a:tcPr>
                </a:tc>
              </a:tr>
              <a:tr h="370840">
                <a:tc>
                  <a:txBody>
                    <a:bodyPr/>
                    <a:lstStyle/>
                    <a:p>
                      <a:pPr algn="l"/>
                      <a:r>
                        <a:rPr lang="en-US" sz="2000" b="1" i="0" dirty="0" smtClean="0"/>
                        <a:t>Tribulation</a:t>
                      </a:r>
                      <a:r>
                        <a:rPr lang="en-US" sz="2000" i="0" dirty="0" smtClean="0"/>
                        <a:t> begins</a:t>
                      </a:r>
                      <a:endParaRPr lang="en-US" sz="2000" i="0" dirty="0"/>
                    </a:p>
                  </a:txBody>
                  <a:tcPr anchor="ctr">
                    <a:cell3D prstMaterial="dkEdge">
                      <a:bevel/>
                      <a:lightRig rig="flood" dir="t"/>
                    </a:cell3D>
                  </a:tcPr>
                </a:tc>
                <a:tc>
                  <a:txBody>
                    <a:bodyPr/>
                    <a:lstStyle/>
                    <a:p>
                      <a:pPr algn="l"/>
                      <a:r>
                        <a:rPr lang="en-US" sz="2000" b="1" i="0" dirty="0" smtClean="0"/>
                        <a:t>Millennial kingdom </a:t>
                      </a:r>
                      <a:r>
                        <a:rPr lang="en-US" sz="2000" i="0" dirty="0" smtClean="0"/>
                        <a:t>begins</a:t>
                      </a:r>
                      <a:endParaRPr lang="en-US" sz="2000" i="0" dirty="0"/>
                    </a:p>
                  </a:txBody>
                  <a:tcPr anchor="ctr">
                    <a:cell3D prstMaterial="dkEdge">
                      <a:bevel/>
                      <a:lightRig rig="flood" dir="t"/>
                    </a:cell3D>
                  </a:tcPr>
                </a:tc>
              </a:tr>
              <a:tr h="370840">
                <a:tc>
                  <a:txBody>
                    <a:bodyPr/>
                    <a:lstStyle/>
                    <a:p>
                      <a:pPr algn="l"/>
                      <a:r>
                        <a:rPr lang="en-US" sz="2000" i="0" dirty="0" smtClean="0"/>
                        <a:t>Translation </a:t>
                      </a:r>
                      <a:r>
                        <a:rPr lang="en-US" sz="2000" b="1" i="0" dirty="0" smtClean="0"/>
                        <a:t>imminent</a:t>
                      </a:r>
                      <a:endParaRPr lang="en-US" sz="2000" b="1" i="0" dirty="0"/>
                    </a:p>
                  </a:txBody>
                  <a:tcPr anchor="ctr">
                    <a:cell3D prstMaterial="dkEdge">
                      <a:bevel/>
                      <a:lightRig rig="flood" dir="t"/>
                    </a:cell3D>
                  </a:tcPr>
                </a:tc>
                <a:tc>
                  <a:txBody>
                    <a:bodyPr/>
                    <a:lstStyle/>
                    <a:p>
                      <a:pPr algn="l"/>
                      <a:r>
                        <a:rPr lang="en-US" sz="2000" b="1" i="0" dirty="0" smtClean="0"/>
                        <a:t>Many signs </a:t>
                      </a:r>
                      <a:r>
                        <a:rPr lang="en-US" sz="2000" i="0" dirty="0" smtClean="0"/>
                        <a:t>precede</a:t>
                      </a:r>
                      <a:endParaRPr lang="en-US" sz="2000" i="0" dirty="0"/>
                    </a:p>
                  </a:txBody>
                  <a:tcPr anchor="ctr">
                    <a:cell3D prstMaterial="dkEdge">
                      <a:bevel/>
                      <a:lightRig rig="flood" dir="t"/>
                    </a:cell3D>
                  </a:tcPr>
                </a:tc>
              </a:tr>
              <a:tr h="370840">
                <a:tc>
                  <a:txBody>
                    <a:bodyPr/>
                    <a:lstStyle/>
                    <a:p>
                      <a:pPr algn="l"/>
                      <a:r>
                        <a:rPr lang="en-US" sz="2000" i="0" dirty="0" smtClean="0"/>
                        <a:t>Translation a </a:t>
                      </a:r>
                      <a:r>
                        <a:rPr lang="en-US" sz="2000" b="1" i="0" dirty="0" smtClean="0"/>
                        <a:t>mystery</a:t>
                      </a:r>
                      <a:endParaRPr lang="en-US" sz="2000" b="1" i="0" dirty="0"/>
                    </a:p>
                  </a:txBody>
                  <a:tcPr anchor="ctr">
                    <a:cell3D prstMaterial="dkEdge">
                      <a:bevel/>
                      <a:lightRig rig="flood" dir="t"/>
                    </a:cell3D>
                  </a:tcPr>
                </a:tc>
                <a:tc>
                  <a:txBody>
                    <a:bodyPr/>
                    <a:lstStyle/>
                    <a:p>
                      <a:pPr algn="l"/>
                      <a:r>
                        <a:rPr lang="en-US" sz="2000" i="0" dirty="0" smtClean="0"/>
                        <a:t>Revelation </a:t>
                      </a:r>
                      <a:r>
                        <a:rPr lang="en-US" sz="2000" b="1" i="0" dirty="0" smtClean="0"/>
                        <a:t>predicted</a:t>
                      </a:r>
                      <a:endParaRPr lang="en-US" sz="2000" b="1" i="0" dirty="0"/>
                    </a:p>
                  </a:txBody>
                  <a:tcPr anchor="ctr">
                    <a:cell3D prstMaterial="dkEdge">
                      <a:bevel/>
                      <a:lightRig rig="flood" dir="t"/>
                    </a:cell3D>
                  </a:tcPr>
                </a:tc>
              </a:tr>
              <a:tr h="370840">
                <a:tc>
                  <a:txBody>
                    <a:bodyPr/>
                    <a:lstStyle/>
                    <a:p>
                      <a:pPr algn="l"/>
                      <a:r>
                        <a:rPr lang="en-US" sz="2000" i="0" dirty="0" smtClean="0"/>
                        <a:t>Believers </a:t>
                      </a:r>
                      <a:r>
                        <a:rPr lang="en-US" sz="2000" b="1" i="0" dirty="0" smtClean="0"/>
                        <a:t>escape</a:t>
                      </a:r>
                      <a:r>
                        <a:rPr lang="en-US" sz="2000" i="0" dirty="0" smtClean="0"/>
                        <a:t> Tribulation</a:t>
                      </a:r>
                      <a:endParaRPr lang="en-US" sz="2000" i="0" dirty="0"/>
                    </a:p>
                  </a:txBody>
                  <a:tcPr anchor="ctr">
                    <a:cell3D prstMaterial="dkEdge">
                      <a:bevel/>
                      <a:lightRig rig="flood" dir="t"/>
                    </a:cell3D>
                  </a:tcPr>
                </a:tc>
                <a:tc>
                  <a:txBody>
                    <a:bodyPr/>
                    <a:lstStyle/>
                    <a:p>
                      <a:pPr algn="l"/>
                      <a:r>
                        <a:rPr lang="en-US" sz="2000" i="0" dirty="0" smtClean="0"/>
                        <a:t>Unbelievers </a:t>
                      </a:r>
                      <a:r>
                        <a:rPr lang="en-US" sz="2000" b="1" i="0" dirty="0" smtClean="0"/>
                        <a:t>experience</a:t>
                      </a:r>
                      <a:r>
                        <a:rPr lang="en-US" sz="2000" i="0" dirty="0" smtClean="0"/>
                        <a:t> Tribulation</a:t>
                      </a:r>
                      <a:endParaRPr lang="en-US" sz="2000" i="0" dirty="0"/>
                    </a:p>
                  </a:txBody>
                  <a:tcPr anchor="ctr">
                    <a:cell3D prstMaterial="dkEdge">
                      <a:bevel/>
                      <a:lightRig rig="flood" dir="t"/>
                    </a:cell3D>
                  </a:tcPr>
                </a:tc>
              </a:tr>
              <a:tr h="370840">
                <a:tc>
                  <a:txBody>
                    <a:bodyPr/>
                    <a:lstStyle/>
                    <a:p>
                      <a:pPr algn="l"/>
                      <a:r>
                        <a:rPr kumimoji="0" lang="en-US" sz="2000" b="0" i="0" u="none" strike="noStrike" kern="1200" cap="none" spc="0" normalizeH="0" baseline="0" noProof="0" dirty="0" smtClean="0">
                          <a:ln>
                            <a:noFill/>
                          </a:ln>
                          <a:solidFill>
                            <a:schemeClr val="bg1"/>
                          </a:solidFill>
                          <a:effectLst/>
                          <a:uLnTx/>
                          <a:uFillTx/>
                          <a:latin typeface="Arial"/>
                          <a:ea typeface="+mn-ea"/>
                          <a:cs typeface="+mn-cs"/>
                        </a:rPr>
                        <a:t>Message of </a:t>
                      </a:r>
                      <a:r>
                        <a:rPr kumimoji="0" lang="en-US" sz="2000" b="1" i="0" u="none" strike="noStrike" kern="1200" cap="none" spc="0" normalizeH="0" baseline="0" noProof="0" dirty="0" smtClean="0">
                          <a:ln>
                            <a:noFill/>
                          </a:ln>
                          <a:solidFill>
                            <a:schemeClr val="bg1"/>
                          </a:solidFill>
                          <a:effectLst/>
                          <a:uLnTx/>
                          <a:uFillTx/>
                          <a:latin typeface="Arial"/>
                          <a:ea typeface="+mn-ea"/>
                          <a:cs typeface="+mn-cs"/>
                        </a:rPr>
                        <a:t>comfort</a:t>
                      </a:r>
                      <a:r>
                        <a:rPr kumimoji="0" lang="en-US" sz="2000" b="0" i="0" u="none" strike="noStrike" kern="1200" cap="none" spc="0" normalizeH="0" baseline="0" noProof="0" dirty="0" smtClean="0">
                          <a:ln>
                            <a:noFill/>
                          </a:ln>
                          <a:solidFill>
                            <a:schemeClr val="bg1"/>
                          </a:solidFill>
                          <a:effectLst/>
                          <a:uLnTx/>
                          <a:uFillTx/>
                          <a:latin typeface="Arial"/>
                          <a:ea typeface="+mn-ea"/>
                          <a:cs typeface="+mn-cs"/>
                        </a:rPr>
                        <a:t> for believers</a:t>
                      </a:r>
                      <a:endParaRPr lang="en-US" sz="2000" b="0" i="0" dirty="0">
                        <a:solidFill>
                          <a:schemeClr val="bg1"/>
                        </a:solidFill>
                      </a:endParaRPr>
                    </a:p>
                  </a:txBody>
                  <a:tcPr anchor="ctr">
                    <a:cell3D prstMaterial="dkEdge">
                      <a:bevel/>
                      <a:lightRig rig="flood" dir="t"/>
                    </a:cell3D>
                  </a:tcPr>
                </a:tc>
                <a:tc>
                  <a:txBody>
                    <a:bodyPr/>
                    <a:lstStyle/>
                    <a:p>
                      <a:pPr algn="l" rtl="0"/>
                      <a:r>
                        <a:rPr kumimoji="0" lang="en-US" sz="2000" b="0" i="0" u="none" strike="noStrike" kern="1200" cap="none" spc="0" normalizeH="0" baseline="0" noProof="0" dirty="0" smtClean="0">
                          <a:ln>
                            <a:noFill/>
                          </a:ln>
                          <a:solidFill>
                            <a:schemeClr val="bg1"/>
                          </a:solidFill>
                          <a:effectLst/>
                          <a:uLnTx/>
                          <a:uFillTx/>
                          <a:latin typeface="Arial"/>
                          <a:ea typeface="+mn-ea"/>
                          <a:cs typeface="+mn-cs"/>
                        </a:rPr>
                        <a:t>Message of </a:t>
                      </a:r>
                      <a:r>
                        <a:rPr kumimoji="0" lang="en-US" sz="2000" b="1" i="0" u="none" strike="noStrike" kern="1200" cap="none" spc="0" normalizeH="0" baseline="0" noProof="0" dirty="0" smtClean="0">
                          <a:ln>
                            <a:noFill/>
                          </a:ln>
                          <a:solidFill>
                            <a:schemeClr val="bg1"/>
                          </a:solidFill>
                          <a:effectLst/>
                          <a:uLnTx/>
                          <a:uFillTx/>
                          <a:latin typeface="Arial"/>
                          <a:ea typeface="+mn-ea"/>
                          <a:cs typeface="+mn-cs"/>
                        </a:rPr>
                        <a:t>judgment</a:t>
                      </a:r>
                      <a:r>
                        <a:rPr kumimoji="0" lang="en-US" sz="2000" b="0" i="0" u="none" strike="noStrike" kern="1200" cap="none" spc="0" normalizeH="0" baseline="0" noProof="0" dirty="0" smtClean="0">
                          <a:ln>
                            <a:noFill/>
                          </a:ln>
                          <a:solidFill>
                            <a:schemeClr val="bg1"/>
                          </a:solidFill>
                          <a:effectLst/>
                          <a:uLnTx/>
                          <a:uFillTx/>
                          <a:latin typeface="Arial"/>
                          <a:ea typeface="+mn-ea"/>
                          <a:cs typeface="+mn-cs"/>
                        </a:rPr>
                        <a:t> for wicked</a:t>
                      </a:r>
                      <a:endParaRPr lang="en-US" sz="2000" b="1" i="0" dirty="0" smtClean="0">
                        <a:solidFill>
                          <a:schemeClr val="bg1"/>
                        </a:solidFill>
                      </a:endParaRPr>
                    </a:p>
                  </a:txBody>
                  <a:tcPr anchor="ctr">
                    <a:cell3D prstMaterial="dkEdge">
                      <a:bevel/>
                      <a:lightRig rig="flood" dir="t"/>
                    </a:cell3D>
                  </a:tcPr>
                </a:tc>
              </a:tr>
            </a:tbl>
          </a:graphicData>
        </a:graphic>
      </p:graphicFrame>
      <p:sp>
        <p:nvSpPr>
          <p:cNvPr id="3" name="Slide Number Placeholder 2"/>
          <p:cNvSpPr>
            <a:spLocks noGrp="1"/>
          </p:cNvSpPr>
          <p:nvPr>
            <p:ph type="sldNum" sz="quarter" idx="12"/>
          </p:nvPr>
        </p:nvSpPr>
        <p:spPr/>
        <p:txBody>
          <a:bodyPr/>
          <a:lstStyle/>
          <a:p>
            <a:fld id="{79B3B639-4C62-49D3-9E80-535865B5A120}" type="slidenum">
              <a:rPr lang="en-US" smtClean="0">
                <a:solidFill>
                  <a:srgbClr val="FFFFFF"/>
                </a:solidFill>
              </a:rPr>
              <a:pPr/>
              <a:t>130</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22135224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“Rapture” Vs. “Revelation”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62647833"/>
              </p:ext>
            </p:extLst>
          </p:nvPr>
        </p:nvGraphicFramePr>
        <p:xfrm>
          <a:off x="609600" y="1676400"/>
          <a:ext cx="8001000" cy="4160520"/>
        </p:xfrm>
        <a:graphic>
          <a:graphicData uri="http://schemas.openxmlformats.org/drawingml/2006/table">
            <a:tbl>
              <a:tblPr firstRow="1" bandRow="1">
                <a:tableStyleId>{5C22544A-7EE6-4342-B048-85BDC9FD1C3A}</a:tableStyleId>
              </a:tblPr>
              <a:tblGrid>
                <a:gridCol w="4000500"/>
                <a:gridCol w="4000500"/>
              </a:tblGrid>
              <a:tr h="370840">
                <a:tc>
                  <a:txBody>
                    <a:bodyPr/>
                    <a:lstStyle/>
                    <a:p>
                      <a:pPr algn="ctr"/>
                      <a:r>
                        <a:rPr lang="en-US" sz="2500" dirty="0" smtClean="0">
                          <a:solidFill>
                            <a:srgbClr val="FFFF00"/>
                          </a:solidFill>
                        </a:rPr>
                        <a:t>1</a:t>
                      </a:r>
                      <a:r>
                        <a:rPr lang="en-US" sz="2500" baseline="30000" dirty="0" smtClean="0">
                          <a:solidFill>
                            <a:srgbClr val="FFFF00"/>
                          </a:solidFill>
                        </a:rPr>
                        <a:t>st</a:t>
                      </a:r>
                      <a:r>
                        <a:rPr lang="en-US" sz="2500" dirty="0" smtClean="0">
                          <a:solidFill>
                            <a:srgbClr val="FFFF00"/>
                          </a:solidFill>
                        </a:rPr>
                        <a:t> Phase:  Rapture</a:t>
                      </a:r>
                      <a:r>
                        <a:rPr lang="en-US" sz="2000" dirty="0" smtClean="0"/>
                        <a:t/>
                      </a:r>
                      <a:br>
                        <a:rPr lang="en-US" sz="2000" dirty="0" smtClean="0"/>
                      </a:br>
                      <a:r>
                        <a:rPr lang="en-US" sz="2000" b="0" dirty="0" smtClean="0"/>
                        <a:t>(1 Th. 4:13-18)</a:t>
                      </a:r>
                      <a:endParaRPr lang="en-US" sz="2000" b="0" dirty="0"/>
                    </a:p>
                  </a:txBody>
                  <a:tcPr anchor="ctr">
                    <a:cell3D prstMaterial="dkEdge">
                      <a:bevel/>
                      <a:lightRig rig="flood" dir="t"/>
                    </a:cell3D>
                    <a:solidFill>
                      <a:srgbClr val="C00000"/>
                    </a:solidFill>
                  </a:tcPr>
                </a:tc>
                <a:tc>
                  <a:txBody>
                    <a:bodyPr/>
                    <a:lstStyle/>
                    <a:p>
                      <a:pPr algn="ctr"/>
                      <a:r>
                        <a:rPr lang="en-US" sz="2500" dirty="0" smtClean="0">
                          <a:solidFill>
                            <a:srgbClr val="FFFF00"/>
                          </a:solidFill>
                        </a:rPr>
                        <a:t>2</a:t>
                      </a:r>
                      <a:r>
                        <a:rPr lang="en-US" sz="2500" baseline="30000" dirty="0" smtClean="0">
                          <a:solidFill>
                            <a:srgbClr val="FFFF00"/>
                          </a:solidFill>
                        </a:rPr>
                        <a:t>nd</a:t>
                      </a:r>
                      <a:r>
                        <a:rPr lang="en-US" sz="2500" dirty="0" smtClean="0">
                          <a:solidFill>
                            <a:srgbClr val="FFFF00"/>
                          </a:solidFill>
                        </a:rPr>
                        <a:t> Phase:</a:t>
                      </a:r>
                      <a:r>
                        <a:rPr lang="en-US" sz="2500" baseline="0" dirty="0" smtClean="0">
                          <a:solidFill>
                            <a:srgbClr val="FFFF00"/>
                          </a:solidFill>
                        </a:rPr>
                        <a:t>  </a:t>
                      </a:r>
                      <a:r>
                        <a:rPr lang="en-US" sz="2500" dirty="0" smtClean="0">
                          <a:solidFill>
                            <a:srgbClr val="FFFF00"/>
                          </a:solidFill>
                        </a:rPr>
                        <a:t>Revelation</a:t>
                      </a:r>
                      <a:r>
                        <a:rPr lang="en-US" sz="2000" dirty="0" smtClean="0"/>
                        <a:t/>
                      </a:r>
                      <a:br>
                        <a:rPr lang="en-US" sz="2000" dirty="0" smtClean="0"/>
                      </a:br>
                      <a:r>
                        <a:rPr lang="en-US" sz="2000" b="0" dirty="0" smtClean="0"/>
                        <a:t>(2 Th.</a:t>
                      </a:r>
                      <a:r>
                        <a:rPr lang="en-US" sz="2000" b="0" baseline="0" dirty="0" smtClean="0"/>
                        <a:t> 1:6-10)</a:t>
                      </a:r>
                      <a:endParaRPr lang="en-US" sz="2000" b="0" dirty="0"/>
                    </a:p>
                  </a:txBody>
                  <a:tcPr anchor="ctr">
                    <a:cell3D prstMaterial="dkEdge">
                      <a:bevel/>
                      <a:lightRig rig="flood" dir="t"/>
                    </a:cell3D>
                    <a:solidFill>
                      <a:srgbClr val="C00000"/>
                    </a:solidFill>
                  </a:tcPr>
                </a:tc>
              </a:tr>
              <a:tr h="370840">
                <a:tc>
                  <a:txBody>
                    <a:bodyPr/>
                    <a:lstStyle/>
                    <a:p>
                      <a:pPr algn="l"/>
                      <a:r>
                        <a:rPr lang="en-US" sz="2000" b="0" i="0" dirty="0" smtClean="0"/>
                        <a:t>Program</a:t>
                      </a:r>
                      <a:r>
                        <a:rPr lang="en-US" sz="2000" b="0" i="0" baseline="0" dirty="0" smtClean="0"/>
                        <a:t> for </a:t>
                      </a:r>
                      <a:r>
                        <a:rPr lang="en-US" sz="2000" b="1" i="0" baseline="0" dirty="0" smtClean="0"/>
                        <a:t>Church</a:t>
                      </a:r>
                      <a:endParaRPr lang="en-US" sz="2000" b="1" i="0" dirty="0"/>
                    </a:p>
                  </a:txBody>
                  <a:tcPr anchor="ctr">
                    <a:cell3D prstMaterial="dkEdge">
                      <a:bevel/>
                      <a:lightRig rig="flood" dir="t"/>
                    </a:cell3D>
                  </a:tcPr>
                </a:tc>
                <a:tc>
                  <a:txBody>
                    <a:bodyPr/>
                    <a:lstStyle/>
                    <a:p>
                      <a:pPr algn="l"/>
                      <a:r>
                        <a:rPr lang="en-US" sz="2000" b="0" i="0" dirty="0" smtClean="0"/>
                        <a:t>Program for </a:t>
                      </a:r>
                      <a:r>
                        <a:rPr lang="en-US" sz="2000" b="1" i="0" dirty="0" smtClean="0"/>
                        <a:t>Israel</a:t>
                      </a:r>
                      <a:r>
                        <a:rPr lang="en-US" sz="2000" b="0" i="0" dirty="0" smtClean="0"/>
                        <a:t> &amp; </a:t>
                      </a:r>
                      <a:r>
                        <a:rPr lang="en-US" sz="2000" b="1" i="0" dirty="0" smtClean="0"/>
                        <a:t>world</a:t>
                      </a:r>
                      <a:endParaRPr lang="en-US" sz="2000" b="1" i="0" dirty="0"/>
                    </a:p>
                  </a:txBody>
                  <a:tcPr anchor="ctr">
                    <a:cell3D prstMaterial="dkEdge">
                      <a:bevel/>
                      <a:lightRig rig="flood" dir="t"/>
                    </a:cell3D>
                  </a:tcPr>
                </a:tc>
              </a:tr>
              <a:tr h="370840">
                <a:tc>
                  <a:txBody>
                    <a:bodyPr/>
                    <a:lstStyle/>
                    <a:p>
                      <a:r>
                        <a:rPr lang="en-US" sz="2000" b="1" dirty="0" smtClean="0"/>
                        <a:t>Believers</a:t>
                      </a:r>
                      <a:r>
                        <a:rPr lang="en-US" sz="2000" dirty="0" smtClean="0"/>
                        <a:t> are judged</a:t>
                      </a:r>
                      <a:endParaRPr lang="en-US" sz="2000" dirty="0"/>
                    </a:p>
                  </a:txBody>
                  <a:tcPr anchor="ctr">
                    <a:cell3D prstMaterial="dkEdge">
                      <a:bevel/>
                      <a:lightRig rig="flood" dir="t"/>
                    </a:cell3D>
                  </a:tcPr>
                </a:tc>
                <a:tc>
                  <a:txBody>
                    <a:bodyPr/>
                    <a:lstStyle/>
                    <a:p>
                      <a:r>
                        <a:rPr lang="en-US" sz="2000" b="1" dirty="0" smtClean="0"/>
                        <a:t>Gentiles</a:t>
                      </a:r>
                      <a:r>
                        <a:rPr lang="en-US" sz="2000" dirty="0" smtClean="0"/>
                        <a:t> &amp; </a:t>
                      </a:r>
                      <a:r>
                        <a:rPr lang="en-US" sz="2000" b="1" dirty="0" smtClean="0"/>
                        <a:t>Israel</a:t>
                      </a:r>
                      <a:r>
                        <a:rPr lang="en-US" sz="2000" dirty="0" smtClean="0"/>
                        <a:t> are judged</a:t>
                      </a:r>
                      <a:endParaRPr lang="en-US" sz="2000" dirty="0"/>
                    </a:p>
                  </a:txBody>
                  <a:tcPr anchor="ctr">
                    <a:cell3D prstMaterial="dkEdge">
                      <a:bevel/>
                      <a:lightRig rig="flood" dir="t"/>
                    </a:cell3D>
                  </a:tcPr>
                </a:tc>
              </a:tr>
              <a:tr h="370840">
                <a:tc>
                  <a:txBody>
                    <a:bodyPr/>
                    <a:lstStyle/>
                    <a:p>
                      <a:pPr algn="l"/>
                      <a:r>
                        <a:rPr lang="en-US" sz="2000" i="0" dirty="0" smtClean="0"/>
                        <a:t>Israel’s covenants </a:t>
                      </a:r>
                      <a:r>
                        <a:rPr lang="en-US" sz="2000" b="1" i="0" dirty="0" smtClean="0"/>
                        <a:t>not fulfilled</a:t>
                      </a:r>
                      <a:endParaRPr lang="en-US" sz="2000" b="1" i="0" dirty="0"/>
                    </a:p>
                  </a:txBody>
                  <a:tcPr anchor="ctr">
                    <a:cell3D prstMaterial="dkEdge">
                      <a:bevel/>
                      <a:lightRig rig="flood" dir="t"/>
                    </a:cell3D>
                  </a:tcPr>
                </a:tc>
                <a:tc>
                  <a:txBody>
                    <a:bodyPr/>
                    <a:lstStyle/>
                    <a:p>
                      <a:pPr algn="l"/>
                      <a:r>
                        <a:rPr lang="en-US" sz="2000" i="0" dirty="0" smtClean="0"/>
                        <a:t>Israel’s covenants </a:t>
                      </a:r>
                      <a:r>
                        <a:rPr lang="en-US" sz="2000" b="1" i="0" dirty="0" smtClean="0"/>
                        <a:t>all fulfilled</a:t>
                      </a:r>
                      <a:endParaRPr lang="en-US" sz="2000" b="1" i="0" dirty="0"/>
                    </a:p>
                  </a:txBody>
                  <a:tcPr anchor="ctr">
                    <a:cell3D prstMaterial="dkEdge">
                      <a:bevel/>
                      <a:lightRig rig="flood" dir="t"/>
                    </a:cell3D>
                  </a:tcPr>
                </a:tc>
              </a:tr>
              <a:tr h="370840">
                <a:tc>
                  <a:txBody>
                    <a:bodyPr/>
                    <a:lstStyle/>
                    <a:p>
                      <a:pPr algn="l"/>
                      <a:r>
                        <a:rPr lang="en-US" sz="2000" b="1" i="0" dirty="0" smtClean="0"/>
                        <a:t>Only believers </a:t>
                      </a:r>
                      <a:r>
                        <a:rPr lang="en-US" sz="2000" b="0" i="0" dirty="0" smtClean="0"/>
                        <a:t>affected</a:t>
                      </a:r>
                      <a:endParaRPr lang="en-US" sz="2000" b="0" i="0" dirty="0"/>
                    </a:p>
                  </a:txBody>
                  <a:tcPr anchor="ctr">
                    <a:cell3D prstMaterial="dkEdge">
                      <a:bevel/>
                      <a:lightRig rig="flood" dir="t"/>
                    </a:cell3D>
                  </a:tcPr>
                </a:tc>
                <a:tc>
                  <a:txBody>
                    <a:bodyPr/>
                    <a:lstStyle/>
                    <a:p>
                      <a:pPr algn="l"/>
                      <a:r>
                        <a:rPr lang="en-US" sz="2000" b="1" i="0" dirty="0" smtClean="0"/>
                        <a:t>All people </a:t>
                      </a:r>
                      <a:r>
                        <a:rPr lang="en-US" sz="2000" i="0" dirty="0" smtClean="0"/>
                        <a:t>affected</a:t>
                      </a:r>
                      <a:endParaRPr lang="en-US" sz="2000" i="0" dirty="0"/>
                    </a:p>
                  </a:txBody>
                  <a:tcPr anchor="ctr">
                    <a:cell3D prstMaterial="dkEdge">
                      <a:bevel/>
                      <a:lightRig rig="flood" dir="t"/>
                    </a:cell3D>
                  </a:tcPr>
                </a:tc>
              </a:tr>
              <a:tr h="370840">
                <a:tc>
                  <a:txBody>
                    <a:bodyPr/>
                    <a:lstStyle/>
                    <a:p>
                      <a:pPr algn="l"/>
                      <a:r>
                        <a:rPr lang="en-US" sz="2000" b="1" i="0" dirty="0" smtClean="0"/>
                        <a:t>Judgment</a:t>
                      </a:r>
                      <a:r>
                        <a:rPr lang="en-US" sz="2000" b="1" i="0" baseline="0" dirty="0" smtClean="0"/>
                        <a:t> seat of Christ </a:t>
                      </a:r>
                      <a:r>
                        <a:rPr lang="en-US" sz="2000" b="0" i="0" baseline="0" dirty="0" smtClean="0"/>
                        <a:t>for believers</a:t>
                      </a:r>
                      <a:endParaRPr lang="en-US" sz="2000" b="0" i="0" dirty="0"/>
                    </a:p>
                  </a:txBody>
                  <a:tcPr anchor="ctr">
                    <a:cell3D prstMaterial="dkEdge">
                      <a:bevel/>
                      <a:lightRig rig="flood" dir="t"/>
                    </a:cell3D>
                  </a:tcPr>
                </a:tc>
                <a:tc>
                  <a:txBody>
                    <a:bodyPr/>
                    <a:lstStyle/>
                    <a:p>
                      <a:pPr algn="l"/>
                      <a:r>
                        <a:rPr lang="en-US" sz="2000" b="1" i="0" dirty="0" smtClean="0"/>
                        <a:t>Sheep</a:t>
                      </a:r>
                      <a:r>
                        <a:rPr lang="en-US" sz="2000" b="0" i="0" dirty="0" smtClean="0"/>
                        <a:t> &amp; </a:t>
                      </a:r>
                      <a:r>
                        <a:rPr lang="en-US" sz="2000" b="1" i="0" dirty="0" smtClean="0"/>
                        <a:t>goats</a:t>
                      </a:r>
                      <a:r>
                        <a:rPr lang="en-US" sz="2000" b="0" i="0" dirty="0" smtClean="0"/>
                        <a:t> judgment</a:t>
                      </a:r>
                    </a:p>
                    <a:p>
                      <a:pPr algn="l"/>
                      <a:r>
                        <a:rPr lang="en-US" sz="2000" b="1" i="0" dirty="0" smtClean="0"/>
                        <a:t>Antichrist</a:t>
                      </a:r>
                      <a:r>
                        <a:rPr lang="en-US" sz="2000" b="0" i="0" dirty="0" smtClean="0"/>
                        <a:t> &amp; </a:t>
                      </a:r>
                      <a:r>
                        <a:rPr lang="en-US" sz="2000" b="1" i="0" dirty="0" smtClean="0"/>
                        <a:t>world</a:t>
                      </a:r>
                      <a:r>
                        <a:rPr lang="en-US" sz="2000" b="0" i="0" dirty="0" smtClean="0"/>
                        <a:t> judged</a:t>
                      </a:r>
                      <a:endParaRPr lang="en-US" sz="2000" b="0" i="0" dirty="0"/>
                    </a:p>
                  </a:txBody>
                  <a:tcPr anchor="ctr">
                    <a:cell3D prstMaterial="dkEdge">
                      <a:bevel/>
                      <a:lightRig rig="flood" dir="t"/>
                    </a:cell3D>
                  </a:tcPr>
                </a:tc>
              </a:tr>
              <a:tr h="370840">
                <a:tc>
                  <a:txBody>
                    <a:bodyPr/>
                    <a:lstStyle/>
                    <a:p>
                      <a:pPr algn="l"/>
                      <a:r>
                        <a:rPr lang="en-US" sz="2000" b="1" i="0" dirty="0" smtClean="0"/>
                        <a:t>Church</a:t>
                      </a:r>
                      <a:r>
                        <a:rPr lang="en-US" sz="2000" b="0" i="0" dirty="0" smtClean="0"/>
                        <a:t> taken into Lord’s presence in heaven</a:t>
                      </a:r>
                      <a:endParaRPr lang="en-US" sz="2000" b="0" i="0" dirty="0"/>
                    </a:p>
                  </a:txBody>
                  <a:tcPr anchor="ctr">
                    <a:cell3D prstMaterial="dkEdge">
                      <a:bevel/>
                      <a:lightRig rig="flood" dir="t"/>
                    </a:cell3D>
                  </a:tcPr>
                </a:tc>
                <a:tc>
                  <a:txBody>
                    <a:bodyPr/>
                    <a:lstStyle/>
                    <a:p>
                      <a:pPr algn="l"/>
                      <a:r>
                        <a:rPr lang="en-US" sz="2000" b="1" i="0" dirty="0" smtClean="0"/>
                        <a:t>All believers </a:t>
                      </a:r>
                      <a:r>
                        <a:rPr lang="en-US" sz="2000" b="0" i="0" dirty="0" smtClean="0"/>
                        <a:t>brought into Millennial Kingdom on earth</a:t>
                      </a:r>
                      <a:endParaRPr lang="en-US" sz="2000" b="0" i="0" dirty="0"/>
                    </a:p>
                  </a:txBody>
                  <a:tcPr anchor="ctr">
                    <a:cell3D prstMaterial="dkEdge">
                      <a:bevel/>
                      <a:lightRig rig="flood" dir="t"/>
                    </a:cell3D>
                  </a:tcPr>
                </a:tc>
              </a:tr>
              <a:tr h="370840">
                <a:tc>
                  <a:txBody>
                    <a:bodyPr/>
                    <a:lstStyle/>
                    <a:p>
                      <a:pPr algn="l"/>
                      <a:r>
                        <a:rPr lang="en-US" sz="2000" i="0" dirty="0" smtClean="0"/>
                        <a:t>Major concern of </a:t>
                      </a:r>
                      <a:r>
                        <a:rPr lang="en-US" sz="2000" b="1" i="0" dirty="0" smtClean="0"/>
                        <a:t>1 Thess.</a:t>
                      </a:r>
                      <a:endParaRPr lang="en-US" sz="2000" b="1" i="0" dirty="0"/>
                    </a:p>
                  </a:txBody>
                  <a:tcPr anchor="ctr">
                    <a:cell3D prstMaterial="dkEdge">
                      <a:bevel/>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i="0" dirty="0" smtClean="0"/>
                        <a:t>Major concern of </a:t>
                      </a:r>
                      <a:r>
                        <a:rPr lang="en-US" sz="2000" b="1" i="0" dirty="0" smtClean="0"/>
                        <a:t>2 Thess.</a:t>
                      </a:r>
                    </a:p>
                  </a:txBody>
                  <a:tcPr anchor="ctr">
                    <a:cell3D prstMaterial="dkEdge">
                      <a:bevel/>
                      <a:lightRig rig="flood" dir="t"/>
                    </a:cell3D>
                  </a:tcPr>
                </a:tc>
              </a:tr>
            </a:tbl>
          </a:graphicData>
        </a:graphic>
      </p:graphicFrame>
      <p:sp>
        <p:nvSpPr>
          <p:cNvPr id="3" name="Slide Number Placeholder 2"/>
          <p:cNvSpPr>
            <a:spLocks noGrp="1"/>
          </p:cNvSpPr>
          <p:nvPr>
            <p:ph type="sldNum" sz="quarter" idx="12"/>
          </p:nvPr>
        </p:nvSpPr>
        <p:spPr/>
        <p:txBody>
          <a:bodyPr/>
          <a:lstStyle/>
          <a:p>
            <a:fld id="{79B3B639-4C62-49D3-9E80-535865B5A120}" type="slidenum">
              <a:rPr lang="en-US" smtClean="0">
                <a:solidFill>
                  <a:srgbClr val="FFFFFF"/>
                </a:solidFill>
              </a:rPr>
              <a:pPr/>
              <a:t>131</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14878173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“Rapture” Vs. “Revelation”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5529118"/>
              </p:ext>
            </p:extLst>
          </p:nvPr>
        </p:nvGraphicFramePr>
        <p:xfrm>
          <a:off x="609600" y="1600200"/>
          <a:ext cx="8001000" cy="4419600"/>
        </p:xfrm>
        <a:graphic>
          <a:graphicData uri="http://schemas.openxmlformats.org/drawingml/2006/table">
            <a:tbl>
              <a:tblPr firstRow="1" bandRow="1">
                <a:tableStyleId>{5C22544A-7EE6-4342-B048-85BDC9FD1C3A}</a:tableStyleId>
              </a:tblPr>
              <a:tblGrid>
                <a:gridCol w="4000500"/>
                <a:gridCol w="4000500"/>
              </a:tblGrid>
              <a:tr h="825640">
                <a:tc>
                  <a:txBody>
                    <a:bodyPr/>
                    <a:lstStyle/>
                    <a:p>
                      <a:pPr algn="ctr"/>
                      <a:r>
                        <a:rPr lang="en-US" sz="2500" dirty="0" smtClean="0">
                          <a:solidFill>
                            <a:srgbClr val="FFFF00"/>
                          </a:solidFill>
                        </a:rPr>
                        <a:t>1</a:t>
                      </a:r>
                      <a:r>
                        <a:rPr lang="en-US" sz="2500" baseline="30000" dirty="0" smtClean="0">
                          <a:solidFill>
                            <a:srgbClr val="FFFF00"/>
                          </a:solidFill>
                        </a:rPr>
                        <a:t>st</a:t>
                      </a:r>
                      <a:r>
                        <a:rPr lang="en-US" sz="2500" dirty="0" smtClean="0">
                          <a:solidFill>
                            <a:srgbClr val="FFFF00"/>
                          </a:solidFill>
                        </a:rPr>
                        <a:t> Phase:  Rapture</a:t>
                      </a:r>
                      <a:r>
                        <a:rPr lang="en-US" sz="2000" dirty="0" smtClean="0"/>
                        <a:t/>
                      </a:r>
                      <a:br>
                        <a:rPr lang="en-US" sz="2000" dirty="0" smtClean="0"/>
                      </a:br>
                      <a:r>
                        <a:rPr lang="en-US" sz="2000" b="0" dirty="0" smtClean="0"/>
                        <a:t>(1 Th. 4:13-18)</a:t>
                      </a:r>
                      <a:endParaRPr lang="en-US" sz="2000" b="0" dirty="0"/>
                    </a:p>
                  </a:txBody>
                  <a:tcPr anchor="ctr">
                    <a:cell3D prstMaterial="dkEdge">
                      <a:bevel/>
                      <a:lightRig rig="flood" dir="t"/>
                    </a:cell3D>
                    <a:solidFill>
                      <a:srgbClr val="C00000"/>
                    </a:solidFill>
                  </a:tcPr>
                </a:tc>
                <a:tc>
                  <a:txBody>
                    <a:bodyPr/>
                    <a:lstStyle/>
                    <a:p>
                      <a:pPr algn="ctr"/>
                      <a:r>
                        <a:rPr lang="en-US" sz="2500" dirty="0" smtClean="0">
                          <a:solidFill>
                            <a:srgbClr val="FFFF00"/>
                          </a:solidFill>
                        </a:rPr>
                        <a:t>2</a:t>
                      </a:r>
                      <a:r>
                        <a:rPr lang="en-US" sz="2500" baseline="30000" dirty="0" smtClean="0">
                          <a:solidFill>
                            <a:srgbClr val="FFFF00"/>
                          </a:solidFill>
                        </a:rPr>
                        <a:t>nd</a:t>
                      </a:r>
                      <a:r>
                        <a:rPr lang="en-US" sz="2500" dirty="0" smtClean="0">
                          <a:solidFill>
                            <a:srgbClr val="FFFF00"/>
                          </a:solidFill>
                        </a:rPr>
                        <a:t> Phase:</a:t>
                      </a:r>
                      <a:r>
                        <a:rPr lang="en-US" sz="2500" baseline="0" dirty="0" smtClean="0">
                          <a:solidFill>
                            <a:srgbClr val="FFFF00"/>
                          </a:solidFill>
                        </a:rPr>
                        <a:t>  </a:t>
                      </a:r>
                      <a:r>
                        <a:rPr lang="en-US" sz="2500" dirty="0" smtClean="0">
                          <a:solidFill>
                            <a:srgbClr val="FFFF00"/>
                          </a:solidFill>
                        </a:rPr>
                        <a:t>Revelation</a:t>
                      </a:r>
                      <a:r>
                        <a:rPr lang="en-US" sz="2000" dirty="0" smtClean="0"/>
                        <a:t/>
                      </a:r>
                      <a:br>
                        <a:rPr lang="en-US" sz="2000" dirty="0" smtClean="0"/>
                      </a:br>
                      <a:r>
                        <a:rPr lang="en-US" sz="2000" b="0" dirty="0" smtClean="0"/>
                        <a:t>(2 Th.</a:t>
                      </a:r>
                      <a:r>
                        <a:rPr lang="en-US" sz="2000" b="0" baseline="0" dirty="0" smtClean="0"/>
                        <a:t> 1:6-10)</a:t>
                      </a:r>
                      <a:endParaRPr lang="en-US" sz="2000" b="0" dirty="0"/>
                    </a:p>
                  </a:txBody>
                  <a:tcPr anchor="ctr">
                    <a:cell3D prstMaterial="dkEdge">
                      <a:bevel/>
                      <a:lightRig rig="flood" dir="t"/>
                    </a:cell3D>
                    <a:solidFill>
                      <a:srgbClr val="C00000"/>
                    </a:solidFill>
                  </a:tcPr>
                </a:tc>
              </a:tr>
              <a:tr h="420914">
                <a:tc>
                  <a:txBody>
                    <a:bodyPr/>
                    <a:lstStyle/>
                    <a:p>
                      <a:pPr algn="l"/>
                      <a:r>
                        <a:rPr lang="en-US" sz="2000" b="0" i="0" dirty="0" smtClean="0"/>
                        <a:t>Christ Comes </a:t>
                      </a:r>
                      <a:r>
                        <a:rPr lang="en-US" sz="2000" b="1" i="0" dirty="0" smtClean="0"/>
                        <a:t>For</a:t>
                      </a:r>
                      <a:r>
                        <a:rPr lang="en-US" sz="2000" b="0" i="0" dirty="0" smtClean="0"/>
                        <a:t> His Church</a:t>
                      </a:r>
                      <a:endParaRPr lang="en-US" sz="2000" b="0" i="0" dirty="0"/>
                    </a:p>
                  </a:txBody>
                  <a:tcPr anchor="ctr">
                    <a:cell3D prstMaterial="dkEdge">
                      <a:bevel/>
                      <a:lightRig rig="flood" dir="t"/>
                    </a:cell3D>
                  </a:tcPr>
                </a:tc>
                <a:tc>
                  <a:txBody>
                    <a:bodyPr/>
                    <a:lstStyle/>
                    <a:p>
                      <a:pPr algn="l"/>
                      <a:r>
                        <a:rPr lang="en-US" sz="2000" b="0" i="0" dirty="0" smtClean="0"/>
                        <a:t>Christ Comes </a:t>
                      </a:r>
                      <a:r>
                        <a:rPr lang="en-US" sz="2000" b="1" i="0" dirty="0" smtClean="0"/>
                        <a:t>With</a:t>
                      </a:r>
                      <a:r>
                        <a:rPr lang="en-US" sz="2000" b="0" i="0" dirty="0" smtClean="0"/>
                        <a:t> His Church</a:t>
                      </a:r>
                      <a:endParaRPr lang="en-US" sz="2000" b="0" i="0" dirty="0"/>
                    </a:p>
                  </a:txBody>
                  <a:tcPr anchor="ctr">
                    <a:cell3D prstMaterial="dkEdge">
                      <a:bevel/>
                      <a:lightRig rig="flood" dir="t"/>
                    </a:cell3D>
                  </a:tcPr>
                </a:tc>
              </a:tr>
              <a:tr h="420914">
                <a:tc>
                  <a:txBody>
                    <a:bodyPr/>
                    <a:lstStyle/>
                    <a:p>
                      <a:r>
                        <a:rPr lang="en-US" sz="2000" b="1" dirty="0" smtClean="0"/>
                        <a:t>Rapture</a:t>
                      </a:r>
                      <a:r>
                        <a:rPr lang="en-US" sz="2000" b="0" dirty="0" smtClean="0"/>
                        <a:t> Of</a:t>
                      </a:r>
                      <a:r>
                        <a:rPr lang="en-US" sz="2000" b="0" baseline="0" dirty="0" smtClean="0"/>
                        <a:t> All Christians</a:t>
                      </a:r>
                      <a:endParaRPr lang="en-US" sz="2000" b="0" dirty="0"/>
                    </a:p>
                  </a:txBody>
                  <a:tcPr anchor="ctr">
                    <a:cell3D prstMaterial="dkEdge">
                      <a:bevel/>
                      <a:lightRig rig="flood" dir="t"/>
                    </a:cell3D>
                  </a:tcPr>
                </a:tc>
                <a:tc>
                  <a:txBody>
                    <a:bodyPr/>
                    <a:lstStyle/>
                    <a:p>
                      <a:r>
                        <a:rPr lang="en-US" sz="2000" b="1" dirty="0" smtClean="0"/>
                        <a:t>No Rapture </a:t>
                      </a:r>
                      <a:r>
                        <a:rPr lang="en-US" sz="2000" b="0" dirty="0" smtClean="0"/>
                        <a:t>For</a:t>
                      </a:r>
                      <a:r>
                        <a:rPr lang="en-US" sz="2000" b="0" baseline="0" dirty="0" smtClean="0"/>
                        <a:t> Anyone</a:t>
                      </a:r>
                      <a:endParaRPr lang="en-US" sz="2000" b="0" dirty="0"/>
                    </a:p>
                  </a:txBody>
                  <a:tcPr anchor="ctr">
                    <a:cell3D prstMaterial="dkEdge">
                      <a:bevel/>
                      <a:lightRig rig="flood" dir="t"/>
                    </a:cell3D>
                  </a:tcPr>
                </a:tc>
              </a:tr>
              <a:tr h="744695">
                <a:tc>
                  <a:txBody>
                    <a:bodyPr/>
                    <a:lstStyle/>
                    <a:p>
                      <a:pPr algn="l"/>
                      <a:r>
                        <a:rPr lang="en-US" sz="2000" b="1" i="0" dirty="0" smtClean="0"/>
                        <a:t>Believers</a:t>
                      </a:r>
                      <a:r>
                        <a:rPr lang="en-US" sz="2000" b="0" i="0" dirty="0" smtClean="0"/>
                        <a:t> Taken To Father’s House</a:t>
                      </a:r>
                      <a:endParaRPr lang="en-US" sz="2000" b="0" i="0" dirty="0"/>
                    </a:p>
                  </a:txBody>
                  <a:tcPr anchor="ctr">
                    <a:cell3D prstMaterial="dkEdge">
                      <a:bevel/>
                      <a:lightRig rig="flood" dir="t"/>
                    </a:cell3D>
                  </a:tcPr>
                </a:tc>
                <a:tc>
                  <a:txBody>
                    <a:bodyPr/>
                    <a:lstStyle/>
                    <a:p>
                      <a:pPr algn="l"/>
                      <a:r>
                        <a:rPr lang="en-US" sz="2000" b="1" i="0" dirty="0" smtClean="0"/>
                        <a:t>Resurrection Saints </a:t>
                      </a:r>
                      <a:r>
                        <a:rPr lang="en-US" sz="2000" b="0" i="0" dirty="0" smtClean="0"/>
                        <a:t>Don’t See Father’s House</a:t>
                      </a:r>
                      <a:endParaRPr lang="en-US" sz="2000" b="0" i="0" dirty="0"/>
                    </a:p>
                  </a:txBody>
                  <a:tcPr anchor="ctr">
                    <a:cell3D prstMaterial="dkEdge">
                      <a:bevel/>
                      <a:lightRig rig="flood" dir="t"/>
                    </a:cell3D>
                  </a:tcPr>
                </a:tc>
              </a:tr>
              <a:tr h="420914">
                <a:tc>
                  <a:txBody>
                    <a:bodyPr/>
                    <a:lstStyle/>
                    <a:p>
                      <a:pPr algn="l"/>
                      <a:r>
                        <a:rPr lang="en-US" sz="2000" b="1" i="0" dirty="0" smtClean="0"/>
                        <a:t>No Judgment </a:t>
                      </a:r>
                      <a:r>
                        <a:rPr lang="en-US" sz="2000" b="0" i="0" dirty="0" smtClean="0"/>
                        <a:t>On Earth</a:t>
                      </a:r>
                      <a:endParaRPr lang="en-US" sz="2000" b="0" i="0" dirty="0"/>
                    </a:p>
                  </a:txBody>
                  <a:tcPr anchor="ctr">
                    <a:cell3D prstMaterial="dkEdge">
                      <a:bevel/>
                      <a:lightRig rig="flood" dir="t"/>
                    </a:cell3D>
                  </a:tcPr>
                </a:tc>
                <a:tc>
                  <a:txBody>
                    <a:bodyPr/>
                    <a:lstStyle/>
                    <a:p>
                      <a:pPr algn="l"/>
                      <a:r>
                        <a:rPr lang="en-US" sz="2000" b="0" i="0" dirty="0" smtClean="0"/>
                        <a:t>Christ </a:t>
                      </a:r>
                      <a:r>
                        <a:rPr lang="en-US" sz="2000" b="1" i="0" dirty="0" smtClean="0"/>
                        <a:t>Judges Earth</a:t>
                      </a:r>
                      <a:endParaRPr lang="en-US" sz="2000" b="1" i="0" dirty="0"/>
                    </a:p>
                  </a:txBody>
                  <a:tcPr anchor="ctr">
                    <a:cell3D prstMaterial="dkEdge">
                      <a:bevel/>
                      <a:lightRig rig="flood" dir="t"/>
                    </a:cell3D>
                  </a:tcPr>
                </a:tc>
              </a:tr>
              <a:tr h="744695">
                <a:tc>
                  <a:txBody>
                    <a:bodyPr/>
                    <a:lstStyle/>
                    <a:p>
                      <a:pPr algn="l"/>
                      <a:r>
                        <a:rPr lang="en-US" sz="2000" b="0" i="0" dirty="0" smtClean="0"/>
                        <a:t>Rapture</a:t>
                      </a:r>
                      <a:r>
                        <a:rPr lang="en-US" sz="2000" b="0" i="0" baseline="0" dirty="0" smtClean="0"/>
                        <a:t> Is </a:t>
                      </a:r>
                      <a:r>
                        <a:rPr lang="en-US" sz="2000" b="1" i="0" baseline="0" dirty="0" smtClean="0"/>
                        <a:t>Imminent</a:t>
                      </a:r>
                      <a:endParaRPr lang="en-US" sz="2000" b="1" i="0" dirty="0"/>
                    </a:p>
                  </a:txBody>
                  <a:tcPr anchor="ctr">
                    <a:cell3D prstMaterial="dkEdge">
                      <a:bevel/>
                      <a:lightRig rig="flood" dir="t"/>
                    </a:cell3D>
                  </a:tcPr>
                </a:tc>
                <a:tc>
                  <a:txBody>
                    <a:bodyPr/>
                    <a:lstStyle/>
                    <a:p>
                      <a:pPr algn="l"/>
                      <a:r>
                        <a:rPr lang="en-US" sz="2000" b="0" i="0" dirty="0" smtClean="0"/>
                        <a:t>Revelation Can’t Occur For </a:t>
                      </a:r>
                      <a:r>
                        <a:rPr lang="en-US" sz="2000" b="1" i="0" dirty="0" smtClean="0"/>
                        <a:t>7 Years</a:t>
                      </a:r>
                      <a:endParaRPr lang="en-US" sz="2000" b="1" i="0" dirty="0"/>
                    </a:p>
                  </a:txBody>
                  <a:tcPr anchor="ctr">
                    <a:cell3D prstMaterial="dkEdge">
                      <a:bevel/>
                      <a:lightRig rig="flood" dir="t"/>
                    </a:cell3D>
                  </a:tcPr>
                </a:tc>
              </a:tr>
              <a:tr h="420914">
                <a:tc>
                  <a:txBody>
                    <a:bodyPr/>
                    <a:lstStyle/>
                    <a:p>
                      <a:pPr algn="l"/>
                      <a:r>
                        <a:rPr lang="en-US" sz="2000" b="1" i="0" dirty="0" smtClean="0"/>
                        <a:t>No</a:t>
                      </a:r>
                      <a:r>
                        <a:rPr lang="en-US" sz="2000" b="1" i="0" baseline="0" dirty="0" smtClean="0"/>
                        <a:t> Signs </a:t>
                      </a:r>
                      <a:r>
                        <a:rPr lang="en-US" sz="2000" b="0" i="0" baseline="0" dirty="0" smtClean="0"/>
                        <a:t>For Rapture</a:t>
                      </a:r>
                      <a:endParaRPr lang="en-US" sz="2000" b="0" i="0" dirty="0"/>
                    </a:p>
                  </a:txBody>
                  <a:tcPr anchor="ctr">
                    <a:cell3D prstMaterial="dkEdge">
                      <a:bevel/>
                      <a:lightRig rig="flood" dir="t"/>
                    </a:cell3D>
                  </a:tcPr>
                </a:tc>
                <a:tc>
                  <a:txBody>
                    <a:bodyPr/>
                    <a:lstStyle/>
                    <a:p>
                      <a:pPr algn="l"/>
                      <a:r>
                        <a:rPr lang="en-US" sz="2000" b="1" i="0" dirty="0" smtClean="0"/>
                        <a:t>Many Signs </a:t>
                      </a:r>
                      <a:r>
                        <a:rPr lang="en-US" sz="2000" b="0" i="0" dirty="0" smtClean="0"/>
                        <a:t>Before</a:t>
                      </a:r>
                      <a:r>
                        <a:rPr lang="en-US" sz="2000" b="0" i="0" baseline="0" dirty="0" smtClean="0"/>
                        <a:t> Revelation</a:t>
                      </a:r>
                      <a:endParaRPr lang="en-US" sz="2000" b="0" i="0" dirty="0"/>
                    </a:p>
                  </a:txBody>
                  <a:tcPr anchor="ctr">
                    <a:cell3D prstMaterial="dkEdge">
                      <a:bevel/>
                      <a:lightRig rig="flood" dir="t"/>
                    </a:cell3D>
                  </a:tcPr>
                </a:tc>
              </a:tr>
              <a:tr h="420914">
                <a:tc>
                  <a:txBody>
                    <a:bodyPr/>
                    <a:lstStyle/>
                    <a:p>
                      <a:pPr algn="l"/>
                      <a:r>
                        <a:rPr lang="en-US" sz="2000" b="0" i="0" dirty="0" smtClean="0"/>
                        <a:t>For </a:t>
                      </a:r>
                      <a:r>
                        <a:rPr lang="en-US" sz="2000" b="1" i="0" dirty="0" smtClean="0"/>
                        <a:t>Believers</a:t>
                      </a:r>
                      <a:r>
                        <a:rPr lang="en-US" sz="2000" b="0" i="0" dirty="0" smtClean="0"/>
                        <a:t> Only</a:t>
                      </a:r>
                      <a:endParaRPr lang="en-US" sz="2000" b="0" i="0" dirty="0"/>
                    </a:p>
                  </a:txBody>
                  <a:tcPr anchor="ctr">
                    <a:cell3D prstMaterial="dkEdge">
                      <a:bevel/>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dirty="0" smtClean="0"/>
                        <a:t>For</a:t>
                      </a:r>
                      <a:r>
                        <a:rPr lang="en-US" sz="2000" b="0" i="0" baseline="0" dirty="0" smtClean="0"/>
                        <a:t> </a:t>
                      </a:r>
                      <a:r>
                        <a:rPr lang="en-US" sz="2000" b="1" i="0" baseline="0" dirty="0" smtClean="0"/>
                        <a:t>All Humanity</a:t>
                      </a:r>
                      <a:endParaRPr lang="en-US" sz="2000" b="1" i="0" dirty="0" smtClean="0"/>
                    </a:p>
                  </a:txBody>
                  <a:tcPr anchor="ctr">
                    <a:cell3D prstMaterial="dkEdge">
                      <a:bevel/>
                      <a:lightRig rig="flood" dir="t"/>
                    </a:cell3D>
                  </a:tcPr>
                </a:tc>
              </a:tr>
            </a:tbl>
          </a:graphicData>
        </a:graphic>
      </p:graphicFrame>
      <p:sp>
        <p:nvSpPr>
          <p:cNvPr id="5" name="Footer Placeholder 4"/>
          <p:cNvSpPr>
            <a:spLocks noGrp="1"/>
          </p:cNvSpPr>
          <p:nvPr>
            <p:ph type="ftr" sz="quarter" idx="11"/>
          </p:nvPr>
        </p:nvSpPr>
        <p:spPr/>
        <p:txBody>
          <a:bodyPr/>
          <a:lstStyle/>
          <a:p>
            <a:r>
              <a:rPr lang="en-US" smtClean="0">
                <a:solidFill>
                  <a:srgbClr val="FFFFFF"/>
                </a:solidFill>
              </a:rPr>
              <a:t>Rick Lanning</a:t>
            </a:r>
            <a:endParaRPr lang="en-US" dirty="0">
              <a:solidFill>
                <a:srgbClr val="FFFFFF"/>
              </a:solidFill>
            </a:endParaRPr>
          </a:p>
        </p:txBody>
      </p:sp>
      <p:sp>
        <p:nvSpPr>
          <p:cNvPr id="3" name="Slide Number Placeholder 2"/>
          <p:cNvSpPr>
            <a:spLocks noGrp="1"/>
          </p:cNvSpPr>
          <p:nvPr>
            <p:ph type="sldNum" sz="quarter" idx="12"/>
          </p:nvPr>
        </p:nvSpPr>
        <p:spPr/>
        <p:txBody>
          <a:bodyPr/>
          <a:lstStyle/>
          <a:p>
            <a:fld id="{79B3B639-4C62-49D3-9E80-535865B5A120}" type="slidenum">
              <a:rPr lang="en-US" smtClean="0">
                <a:solidFill>
                  <a:srgbClr val="FFFFFF"/>
                </a:solidFill>
              </a:rPr>
              <a:pPr/>
              <a:t>132</a:t>
            </a:fld>
            <a:endParaRPr lang="en-US">
              <a:solidFill>
                <a:srgbClr val="FFFFFF"/>
              </a:solidFill>
            </a:endParaRPr>
          </a:p>
        </p:txBody>
      </p:sp>
    </p:spTree>
    <p:extLst>
      <p:ext uri="{BB962C8B-B14F-4D97-AF65-F5344CB8AC3E}">
        <p14:creationId xmlns:p14="http://schemas.microsoft.com/office/powerpoint/2010/main" val="37496750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“Rapture” Vs. “Revelation”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96647609"/>
              </p:ext>
            </p:extLst>
          </p:nvPr>
        </p:nvGraphicFramePr>
        <p:xfrm>
          <a:off x="609600" y="1600200"/>
          <a:ext cx="8001000" cy="4267198"/>
        </p:xfrm>
        <a:graphic>
          <a:graphicData uri="http://schemas.openxmlformats.org/drawingml/2006/table">
            <a:tbl>
              <a:tblPr firstRow="1" bandRow="1">
                <a:tableStyleId>{5C22544A-7EE6-4342-B048-85BDC9FD1C3A}</a:tableStyleId>
              </a:tblPr>
              <a:tblGrid>
                <a:gridCol w="4000500"/>
                <a:gridCol w="4000500"/>
              </a:tblGrid>
              <a:tr h="934022">
                <a:tc>
                  <a:txBody>
                    <a:bodyPr/>
                    <a:lstStyle/>
                    <a:p>
                      <a:pPr algn="ctr"/>
                      <a:r>
                        <a:rPr lang="en-US" sz="2500" dirty="0" smtClean="0">
                          <a:solidFill>
                            <a:srgbClr val="FFFF00"/>
                          </a:solidFill>
                        </a:rPr>
                        <a:t>1</a:t>
                      </a:r>
                      <a:r>
                        <a:rPr lang="en-US" sz="2500" baseline="30000" dirty="0" smtClean="0">
                          <a:solidFill>
                            <a:srgbClr val="FFFF00"/>
                          </a:solidFill>
                        </a:rPr>
                        <a:t>st</a:t>
                      </a:r>
                      <a:r>
                        <a:rPr lang="en-US" sz="2500" dirty="0" smtClean="0">
                          <a:solidFill>
                            <a:srgbClr val="FFFF00"/>
                          </a:solidFill>
                        </a:rPr>
                        <a:t> Phase:  Rapture</a:t>
                      </a:r>
                      <a:r>
                        <a:rPr lang="en-US" sz="2000" dirty="0" smtClean="0"/>
                        <a:t/>
                      </a:r>
                      <a:br>
                        <a:rPr lang="en-US" sz="2000" dirty="0" smtClean="0"/>
                      </a:br>
                      <a:r>
                        <a:rPr lang="en-US" sz="2000" b="0" dirty="0" smtClean="0"/>
                        <a:t>(1 Th. 4:13-18)</a:t>
                      </a:r>
                      <a:endParaRPr lang="en-US" sz="2000" b="0" dirty="0"/>
                    </a:p>
                  </a:txBody>
                  <a:tcPr anchor="ctr">
                    <a:cell3D prstMaterial="dkEdge">
                      <a:bevel/>
                      <a:lightRig rig="flood" dir="t"/>
                    </a:cell3D>
                    <a:solidFill>
                      <a:srgbClr val="C00000"/>
                    </a:solidFill>
                  </a:tcPr>
                </a:tc>
                <a:tc>
                  <a:txBody>
                    <a:bodyPr/>
                    <a:lstStyle/>
                    <a:p>
                      <a:pPr algn="ctr"/>
                      <a:r>
                        <a:rPr lang="en-US" sz="2500" dirty="0" smtClean="0">
                          <a:solidFill>
                            <a:srgbClr val="FFFF00"/>
                          </a:solidFill>
                        </a:rPr>
                        <a:t>2</a:t>
                      </a:r>
                      <a:r>
                        <a:rPr lang="en-US" sz="2500" baseline="30000" dirty="0" smtClean="0">
                          <a:solidFill>
                            <a:srgbClr val="FFFF00"/>
                          </a:solidFill>
                        </a:rPr>
                        <a:t>nd</a:t>
                      </a:r>
                      <a:r>
                        <a:rPr lang="en-US" sz="2500" dirty="0" smtClean="0">
                          <a:solidFill>
                            <a:srgbClr val="FFFF00"/>
                          </a:solidFill>
                        </a:rPr>
                        <a:t> Phase:</a:t>
                      </a:r>
                      <a:r>
                        <a:rPr lang="en-US" sz="2500" baseline="0" dirty="0" smtClean="0">
                          <a:solidFill>
                            <a:srgbClr val="FFFF00"/>
                          </a:solidFill>
                        </a:rPr>
                        <a:t>  </a:t>
                      </a:r>
                      <a:r>
                        <a:rPr lang="en-US" sz="2500" dirty="0" smtClean="0">
                          <a:solidFill>
                            <a:srgbClr val="FFFF00"/>
                          </a:solidFill>
                        </a:rPr>
                        <a:t>Revelation</a:t>
                      </a:r>
                      <a:r>
                        <a:rPr lang="en-US" sz="2000" dirty="0" smtClean="0"/>
                        <a:t/>
                      </a:r>
                      <a:br>
                        <a:rPr lang="en-US" sz="2000" dirty="0" smtClean="0"/>
                      </a:br>
                      <a:r>
                        <a:rPr lang="en-US" sz="2000" b="0" dirty="0" smtClean="0"/>
                        <a:t>(2 Th.</a:t>
                      </a:r>
                      <a:r>
                        <a:rPr lang="en-US" sz="2000" b="0" baseline="0" dirty="0" smtClean="0"/>
                        <a:t> 1:6-10)</a:t>
                      </a:r>
                      <a:endParaRPr lang="en-US" sz="2000" b="0" dirty="0"/>
                    </a:p>
                  </a:txBody>
                  <a:tcPr anchor="ctr">
                    <a:cell3D prstMaterial="dkEdge">
                      <a:bevel/>
                      <a:lightRig rig="flood" dir="t"/>
                    </a:cell3D>
                    <a:solidFill>
                      <a:srgbClr val="C00000"/>
                    </a:solidFill>
                  </a:tcPr>
                </a:tc>
              </a:tr>
              <a:tr h="476168">
                <a:tc>
                  <a:txBody>
                    <a:bodyPr/>
                    <a:lstStyle/>
                    <a:p>
                      <a:pPr algn="l"/>
                      <a:r>
                        <a:rPr lang="en-US" sz="2000" b="0" i="0" dirty="0" smtClean="0"/>
                        <a:t>Time Of </a:t>
                      </a:r>
                      <a:r>
                        <a:rPr lang="en-US" sz="2000" b="1" i="0" dirty="0" smtClean="0"/>
                        <a:t>Joy</a:t>
                      </a:r>
                      <a:endParaRPr lang="en-US" sz="2000" b="1" i="0" dirty="0"/>
                    </a:p>
                  </a:txBody>
                  <a:tcPr anchor="ctr">
                    <a:cell3D prstMaterial="dkEdge">
                      <a:bevel/>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dirty="0" smtClean="0"/>
                        <a:t>Time Of </a:t>
                      </a:r>
                      <a:r>
                        <a:rPr lang="en-US" sz="2000" b="1" i="0" dirty="0" smtClean="0"/>
                        <a:t>Mourning</a:t>
                      </a:r>
                    </a:p>
                  </a:txBody>
                  <a:tcPr anchor="ctr">
                    <a:cell3D prstMaterial="dkEdge">
                      <a:bevel/>
                      <a:lightRig rig="flood" dir="t"/>
                    </a:cell3D>
                  </a:tcPr>
                </a:tc>
              </a:tr>
              <a:tr h="476168">
                <a:tc>
                  <a:txBody>
                    <a:bodyPr/>
                    <a:lstStyle/>
                    <a:p>
                      <a:pPr algn="l"/>
                      <a:r>
                        <a:rPr lang="en-US" sz="2000" b="1" i="0" dirty="0" smtClean="0"/>
                        <a:t>Before</a:t>
                      </a:r>
                      <a:r>
                        <a:rPr lang="en-US" sz="2000" b="0" i="0" dirty="0" smtClean="0"/>
                        <a:t> The Tribulation</a:t>
                      </a:r>
                      <a:endParaRPr lang="en-US" sz="2000" b="0" i="0" dirty="0"/>
                    </a:p>
                  </a:txBody>
                  <a:tcPr anchor="ctr">
                    <a:cell3D prstMaterial="dkEdge">
                      <a:bevel/>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i="0" dirty="0" smtClean="0"/>
                        <a:t>After</a:t>
                      </a:r>
                      <a:r>
                        <a:rPr lang="en-US" sz="2000" b="0" i="0" dirty="0" smtClean="0"/>
                        <a:t> The Tribulation</a:t>
                      </a:r>
                    </a:p>
                  </a:txBody>
                  <a:tcPr anchor="ctr">
                    <a:cell3D prstMaterial="dkEdge">
                      <a:bevel/>
                      <a:lightRig rig="flood" dir="t"/>
                    </a:cell3D>
                  </a:tcPr>
                </a:tc>
              </a:tr>
              <a:tr h="476168">
                <a:tc>
                  <a:txBody>
                    <a:bodyPr/>
                    <a:lstStyle/>
                    <a:p>
                      <a:r>
                        <a:rPr lang="en-US" sz="2000" b="0" dirty="0" smtClean="0"/>
                        <a:t>No Mention Of </a:t>
                      </a:r>
                      <a:r>
                        <a:rPr lang="en-US" sz="2000" b="1" dirty="0" smtClean="0"/>
                        <a:t>Satan</a:t>
                      </a:r>
                      <a:endParaRPr lang="en-US" sz="2000" b="1" dirty="0"/>
                    </a:p>
                  </a:txBody>
                  <a:tcPr anchor="ctr">
                    <a:cell3D prstMaterial="dkEdge">
                      <a:bevel/>
                      <a:lightRig rig="flood" dir="t"/>
                    </a:cell3D>
                  </a:tcPr>
                </a:tc>
                <a:tc>
                  <a:txBody>
                    <a:bodyPr/>
                    <a:lstStyle/>
                    <a:p>
                      <a:r>
                        <a:rPr lang="en-US" sz="2000" b="1" dirty="0" smtClean="0"/>
                        <a:t>Satan Bound </a:t>
                      </a:r>
                      <a:r>
                        <a:rPr lang="en-US" sz="2000" b="0" dirty="0" smtClean="0"/>
                        <a:t>1000 Years</a:t>
                      </a:r>
                      <a:endParaRPr lang="en-US" sz="2000" b="0" dirty="0"/>
                    </a:p>
                  </a:txBody>
                  <a:tcPr anchor="ctr">
                    <a:cell3D prstMaterial="dkEdge">
                      <a:bevel/>
                      <a:lightRig rig="flood" dir="t"/>
                    </a:cell3D>
                  </a:tcPr>
                </a:tc>
              </a:tr>
              <a:tr h="476168">
                <a:tc>
                  <a:txBody>
                    <a:bodyPr/>
                    <a:lstStyle/>
                    <a:p>
                      <a:pPr algn="l"/>
                      <a:r>
                        <a:rPr lang="en-US" sz="2000" b="1" i="0" dirty="0" smtClean="0"/>
                        <a:t>Judgment</a:t>
                      </a:r>
                      <a:r>
                        <a:rPr lang="en-US" sz="2000" b="0" i="0" dirty="0" smtClean="0"/>
                        <a:t> </a:t>
                      </a:r>
                      <a:r>
                        <a:rPr lang="en-US" sz="2000" b="1" i="0" dirty="0" smtClean="0"/>
                        <a:t>Seat</a:t>
                      </a:r>
                      <a:r>
                        <a:rPr lang="en-US" sz="2000" b="0" i="0" dirty="0" smtClean="0"/>
                        <a:t> Of Christ</a:t>
                      </a:r>
                      <a:endParaRPr lang="en-US" sz="2000" b="0" i="0" dirty="0"/>
                    </a:p>
                  </a:txBody>
                  <a:tcPr anchor="ctr">
                    <a:cell3D prstMaterial="dkEdge">
                      <a:bevel/>
                      <a:lightRig rig="flood" dir="t"/>
                    </a:cell3D>
                  </a:tcPr>
                </a:tc>
                <a:tc>
                  <a:txBody>
                    <a:bodyPr/>
                    <a:lstStyle/>
                    <a:p>
                      <a:pPr algn="l"/>
                      <a:r>
                        <a:rPr lang="en-US" sz="2000" b="0" i="0" dirty="0" smtClean="0"/>
                        <a:t>No Time Or Place For </a:t>
                      </a:r>
                      <a:r>
                        <a:rPr lang="en-US" sz="2000" b="1" i="0" dirty="0" smtClean="0"/>
                        <a:t>Judgment</a:t>
                      </a:r>
                      <a:endParaRPr lang="en-US" sz="2000" b="1" i="0" dirty="0"/>
                    </a:p>
                  </a:txBody>
                  <a:tcPr anchor="ctr">
                    <a:cell3D prstMaterial="dkEdge">
                      <a:bevel/>
                      <a:lightRig rig="flood" dir="t"/>
                    </a:cell3D>
                  </a:tcPr>
                </a:tc>
              </a:tr>
              <a:tr h="476168">
                <a:tc>
                  <a:txBody>
                    <a:bodyPr/>
                    <a:lstStyle/>
                    <a:p>
                      <a:pPr algn="l"/>
                      <a:r>
                        <a:rPr lang="en-US" sz="2000" b="1" i="0" dirty="0" smtClean="0"/>
                        <a:t>Marriage</a:t>
                      </a:r>
                      <a:r>
                        <a:rPr lang="en-US" sz="2000" b="0" i="0" dirty="0" smtClean="0"/>
                        <a:t> Of The Lamb</a:t>
                      </a:r>
                      <a:endParaRPr lang="en-US" sz="2000" b="0" i="0" dirty="0"/>
                    </a:p>
                  </a:txBody>
                  <a:tcPr anchor="ctr">
                    <a:cell3D prstMaterial="dkEdge">
                      <a:bevel/>
                      <a:lightRig rig="flood" dir="t"/>
                    </a:cell3D>
                  </a:tcPr>
                </a:tc>
                <a:tc>
                  <a:txBody>
                    <a:bodyPr/>
                    <a:lstStyle/>
                    <a:p>
                      <a:pPr algn="l"/>
                      <a:r>
                        <a:rPr lang="en-US" sz="2000" b="1" i="0" dirty="0" smtClean="0"/>
                        <a:t>Bride Descends </a:t>
                      </a:r>
                      <a:r>
                        <a:rPr lang="en-US" sz="2000" b="0" i="0" dirty="0" smtClean="0"/>
                        <a:t>With Christ</a:t>
                      </a:r>
                      <a:endParaRPr lang="en-US" sz="2000" b="0" i="0" dirty="0"/>
                    </a:p>
                  </a:txBody>
                  <a:tcPr anchor="ctr">
                    <a:cell3D prstMaterial="dkEdge">
                      <a:bevel/>
                      <a:lightRig rig="flood" dir="t"/>
                    </a:cell3D>
                  </a:tcPr>
                </a:tc>
              </a:tr>
              <a:tr h="476168">
                <a:tc>
                  <a:txBody>
                    <a:bodyPr/>
                    <a:lstStyle/>
                    <a:p>
                      <a:pPr algn="l"/>
                      <a:r>
                        <a:rPr lang="en-US" sz="2000" b="0" i="0" dirty="0" smtClean="0"/>
                        <a:t>Christ Seen By </a:t>
                      </a:r>
                      <a:r>
                        <a:rPr lang="en-US" sz="2000" b="1" i="0" dirty="0" smtClean="0"/>
                        <a:t>Believers Only</a:t>
                      </a:r>
                      <a:endParaRPr lang="en-US" sz="2000" b="1" i="0" dirty="0"/>
                    </a:p>
                  </a:txBody>
                  <a:tcPr anchor="ctr">
                    <a:cell3D prstMaterial="dkEdge">
                      <a:bevel/>
                      <a:lightRig rig="flood" dir="t"/>
                    </a:cell3D>
                  </a:tcPr>
                </a:tc>
                <a:tc>
                  <a:txBody>
                    <a:bodyPr/>
                    <a:lstStyle/>
                    <a:p>
                      <a:pPr algn="l"/>
                      <a:r>
                        <a:rPr lang="en-US" sz="2000" b="0" i="0" dirty="0" smtClean="0"/>
                        <a:t>Christ Seen By </a:t>
                      </a:r>
                      <a:r>
                        <a:rPr lang="en-US" sz="2000" b="1" i="0" dirty="0" smtClean="0"/>
                        <a:t>All</a:t>
                      </a:r>
                      <a:endParaRPr lang="en-US" sz="2000" b="1" i="0" dirty="0"/>
                    </a:p>
                  </a:txBody>
                  <a:tcPr anchor="ctr">
                    <a:cell3D prstMaterial="dkEdge">
                      <a:bevel/>
                      <a:lightRig rig="flood" dir="t"/>
                    </a:cell3D>
                  </a:tcPr>
                </a:tc>
              </a:tr>
              <a:tr h="476168">
                <a:tc>
                  <a:txBody>
                    <a:bodyPr/>
                    <a:lstStyle/>
                    <a:p>
                      <a:pPr algn="l"/>
                      <a:r>
                        <a:rPr lang="en-US" sz="2000" b="1" i="0" dirty="0" smtClean="0"/>
                        <a:t>Tribulation</a:t>
                      </a:r>
                      <a:r>
                        <a:rPr lang="en-US" sz="2000" b="0" i="0" dirty="0" smtClean="0"/>
                        <a:t> Begins</a:t>
                      </a:r>
                      <a:endParaRPr lang="en-US" sz="2000" b="0" i="0" dirty="0"/>
                    </a:p>
                  </a:txBody>
                  <a:tcPr anchor="ctr">
                    <a:cell3D prstMaterial="dkEdge">
                      <a:bevel/>
                      <a:lightRig rig="flood" dir="t"/>
                    </a:cell3D>
                  </a:tcPr>
                </a:tc>
                <a:tc>
                  <a:txBody>
                    <a:bodyPr/>
                    <a:lstStyle/>
                    <a:p>
                      <a:pPr algn="l"/>
                      <a:r>
                        <a:rPr lang="en-US" sz="2000" b="1" i="0" dirty="0" smtClean="0"/>
                        <a:t>Millennial</a:t>
                      </a:r>
                      <a:r>
                        <a:rPr lang="en-US" sz="2000" b="0" i="0" dirty="0" smtClean="0"/>
                        <a:t> </a:t>
                      </a:r>
                      <a:r>
                        <a:rPr lang="en-US" sz="2000" b="1" i="0" dirty="0" smtClean="0"/>
                        <a:t>Kingdom</a:t>
                      </a:r>
                      <a:r>
                        <a:rPr lang="en-US" sz="2000" b="0" i="0" dirty="0" smtClean="0"/>
                        <a:t> Begins</a:t>
                      </a:r>
                      <a:endParaRPr lang="en-US" sz="2000" b="0" i="0" dirty="0"/>
                    </a:p>
                  </a:txBody>
                  <a:tcPr anchor="ctr">
                    <a:cell3D prstMaterial="dkEdge">
                      <a:bevel/>
                      <a:lightRig rig="flood" dir="t"/>
                    </a:cell3D>
                  </a:tcPr>
                </a:tc>
              </a:tr>
            </a:tbl>
          </a:graphicData>
        </a:graphic>
      </p:graphicFrame>
      <p:sp>
        <p:nvSpPr>
          <p:cNvPr id="5" name="Footer Placeholder 4"/>
          <p:cNvSpPr>
            <a:spLocks noGrp="1"/>
          </p:cNvSpPr>
          <p:nvPr>
            <p:ph type="ftr" sz="quarter" idx="11"/>
          </p:nvPr>
        </p:nvSpPr>
        <p:spPr/>
        <p:txBody>
          <a:bodyPr/>
          <a:lstStyle/>
          <a:p>
            <a:r>
              <a:rPr lang="en-US" smtClean="0">
                <a:solidFill>
                  <a:srgbClr val="FFFFFF"/>
                </a:solidFill>
              </a:rPr>
              <a:t>Rick Lanning</a:t>
            </a:r>
            <a:endParaRPr lang="en-US" dirty="0">
              <a:solidFill>
                <a:srgbClr val="FFFFFF"/>
              </a:solidFill>
            </a:endParaRPr>
          </a:p>
        </p:txBody>
      </p:sp>
      <p:sp>
        <p:nvSpPr>
          <p:cNvPr id="3" name="Slide Number Placeholder 2"/>
          <p:cNvSpPr>
            <a:spLocks noGrp="1"/>
          </p:cNvSpPr>
          <p:nvPr>
            <p:ph type="sldNum" sz="quarter" idx="12"/>
          </p:nvPr>
        </p:nvSpPr>
        <p:spPr/>
        <p:txBody>
          <a:bodyPr/>
          <a:lstStyle/>
          <a:p>
            <a:fld id="{79B3B639-4C62-49D3-9E80-535865B5A120}" type="slidenum">
              <a:rPr lang="en-US" smtClean="0">
                <a:solidFill>
                  <a:srgbClr val="FFFFFF"/>
                </a:solidFill>
              </a:rPr>
              <a:pPr/>
              <a:t>133</a:t>
            </a:fld>
            <a:endParaRPr lang="en-US">
              <a:solidFill>
                <a:srgbClr val="FFFFFF"/>
              </a:solidFill>
            </a:endParaRPr>
          </a:p>
        </p:txBody>
      </p:sp>
    </p:spTree>
    <p:extLst>
      <p:ext uri="{BB962C8B-B14F-4D97-AF65-F5344CB8AC3E}">
        <p14:creationId xmlns:p14="http://schemas.microsoft.com/office/powerpoint/2010/main" val="13633659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“Rapture” &amp; “Revelation”</a:t>
            </a:r>
            <a:endParaRPr lang="en-US" dirty="0"/>
          </a:p>
        </p:txBody>
      </p:sp>
      <p:sp>
        <p:nvSpPr>
          <p:cNvPr id="5" name="Text Placeholder 4"/>
          <p:cNvSpPr>
            <a:spLocks noGrp="1"/>
          </p:cNvSpPr>
          <p:nvPr>
            <p:ph type="body" idx="1"/>
          </p:nvPr>
        </p:nvSpPr>
        <p: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dirty="0" smtClean="0"/>
              <a:t>Paul Jackson</a:t>
            </a:r>
            <a:endParaRPr lang="en-US" dirty="0"/>
          </a:p>
        </p:txBody>
      </p:sp>
      <p:sp>
        <p:nvSpPr>
          <p:cNvPr id="6" name="Content Placeholder 5"/>
          <p:cNvSpPr>
            <a:spLocks noGrp="1"/>
          </p:cNvSpPr>
          <p:nvPr>
            <p:ph sz="half" idx="2"/>
          </p:nvPr>
        </p:nvSpPr>
        <p:spPr/>
        <p:txBody>
          <a:bodyPr/>
          <a:lstStyle/>
          <a:p>
            <a:pPr marL="0" indent="0">
              <a:buNone/>
            </a:pPr>
            <a:r>
              <a:rPr lang="en-US" sz="2200" dirty="0">
                <a:effectLst/>
              </a:rPr>
              <a:t>"After your long and full study and extensive exposition of the Bible, </a:t>
            </a:r>
            <a:r>
              <a:rPr lang="en-US" sz="2200" dirty="0">
                <a:solidFill>
                  <a:srgbClr val="FFFF00"/>
                </a:solidFill>
                <a:effectLst/>
              </a:rPr>
              <a:t>do you find any Scriptural warrant for the distinction </a:t>
            </a:r>
            <a:r>
              <a:rPr lang="en-US" sz="2200" dirty="0">
                <a:effectLst/>
              </a:rPr>
              <a:t>which Bible teachers draw between </a:t>
            </a:r>
            <a:r>
              <a:rPr lang="en-US" sz="2200" dirty="0">
                <a:solidFill>
                  <a:srgbClr val="FFFF00"/>
                </a:solidFill>
                <a:effectLst/>
              </a:rPr>
              <a:t>the second coming of the Lord FOR his own</a:t>
            </a:r>
            <a:r>
              <a:rPr lang="en-US" sz="2200" dirty="0">
                <a:effectLst/>
              </a:rPr>
              <a:t> (the rapture) and </a:t>
            </a:r>
            <a:r>
              <a:rPr lang="en-US" sz="2200" dirty="0">
                <a:solidFill>
                  <a:srgbClr val="FFFF00"/>
                </a:solidFill>
                <a:effectLst/>
              </a:rPr>
              <a:t>the coming of the Lord WITH his own </a:t>
            </a:r>
            <a:r>
              <a:rPr lang="en-US" sz="2200" dirty="0">
                <a:effectLst/>
              </a:rPr>
              <a:t>(the revelation) with a time period of </a:t>
            </a:r>
            <a:r>
              <a:rPr lang="en-US" sz="2200" dirty="0" smtClean="0">
                <a:effectLst/>
              </a:rPr>
              <a:t>3½ to </a:t>
            </a:r>
            <a:r>
              <a:rPr lang="en-US" sz="2200" dirty="0">
                <a:effectLst/>
              </a:rPr>
              <a:t>7 seven years between?"</a:t>
            </a:r>
            <a:endParaRPr lang="en-US" sz="2200" dirty="0"/>
          </a:p>
        </p:txBody>
      </p:sp>
      <p:sp>
        <p:nvSpPr>
          <p:cNvPr id="7" name="Text Placeholder 6"/>
          <p:cNvSpPr>
            <a:spLocks noGrp="1"/>
          </p:cNvSpPr>
          <p:nvPr>
            <p:ph type="body" sz="quarter" idx="3"/>
          </p:nvPr>
        </p:nvSpPr>
        <p: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dirty="0" smtClean="0"/>
              <a:t>G. Campbell Morgan</a:t>
            </a:r>
            <a:endParaRPr lang="en-US" dirty="0"/>
          </a:p>
        </p:txBody>
      </p:sp>
      <p:sp>
        <p:nvSpPr>
          <p:cNvPr id="8" name="Content Placeholder 7"/>
          <p:cNvSpPr>
            <a:spLocks noGrp="1"/>
          </p:cNvSpPr>
          <p:nvPr>
            <p:ph sz="quarter" idx="4"/>
          </p:nvPr>
        </p:nvSpPr>
        <p:spPr/>
        <p:txBody>
          <a:bodyPr/>
          <a:lstStyle/>
          <a:p>
            <a:pPr marL="0" indent="0">
              <a:buNone/>
            </a:pPr>
            <a:r>
              <a:rPr lang="en-US" sz="2200" dirty="0">
                <a:effectLst/>
              </a:rPr>
              <a:t>"</a:t>
            </a:r>
            <a:r>
              <a:rPr lang="en-US" sz="2200" dirty="0">
                <a:solidFill>
                  <a:srgbClr val="FFFF00"/>
                </a:solidFill>
                <a:effectLst/>
              </a:rPr>
              <a:t>Emphatically </a:t>
            </a:r>
            <a:r>
              <a:rPr lang="en-US" sz="2200" dirty="0" smtClean="0">
                <a:solidFill>
                  <a:srgbClr val="FFFF00"/>
                </a:solidFill>
                <a:effectLst/>
              </a:rPr>
              <a:t>not!  </a:t>
            </a:r>
            <a:r>
              <a:rPr lang="en-US" sz="2200" dirty="0" smtClean="0">
                <a:effectLst/>
              </a:rPr>
              <a:t>I </a:t>
            </a:r>
            <a:r>
              <a:rPr lang="en-US" sz="2200" dirty="0">
                <a:effectLst/>
              </a:rPr>
              <a:t>know this view very well. In the earlier years of my ministry I taught It and incorporated it </a:t>
            </a:r>
            <a:r>
              <a:rPr lang="en-US" sz="2200" dirty="0" smtClean="0">
                <a:effectLst/>
              </a:rPr>
              <a:t>in </a:t>
            </a:r>
            <a:r>
              <a:rPr lang="en-US" sz="2200" dirty="0">
                <a:effectLst/>
              </a:rPr>
              <a:t>one of my books (</a:t>
            </a:r>
            <a:r>
              <a:rPr lang="en-US" sz="2200" i="1" dirty="0">
                <a:effectLst/>
              </a:rPr>
              <a:t>God's Method With Man</a:t>
            </a:r>
            <a:r>
              <a:rPr lang="en-US" sz="2200" dirty="0">
                <a:effectLst/>
              </a:rPr>
              <a:t>). </a:t>
            </a:r>
            <a:r>
              <a:rPr lang="en-US" sz="2200" dirty="0" smtClean="0">
                <a:effectLst/>
              </a:rPr>
              <a:t>…. The </a:t>
            </a:r>
            <a:r>
              <a:rPr lang="en-US" sz="2200" dirty="0">
                <a:effectLst/>
              </a:rPr>
              <a:t>Idea of a separate and secret coming of Christ is </a:t>
            </a:r>
            <a:r>
              <a:rPr lang="en-US" sz="2200" dirty="0">
                <a:solidFill>
                  <a:srgbClr val="FFFF00"/>
                </a:solidFill>
                <a:effectLst/>
              </a:rPr>
              <a:t>a vagary of prophetic Interpretation without any Biblical basis whatsoever</a:t>
            </a:r>
            <a:r>
              <a:rPr lang="en-US" sz="2200" dirty="0" smtClean="0">
                <a:effectLst/>
              </a:rPr>
              <a:t>.“</a:t>
            </a:r>
          </a:p>
          <a:p>
            <a:pPr marL="0" indent="0">
              <a:buNone/>
            </a:pPr>
            <a:r>
              <a:rPr lang="en-US" sz="1800" dirty="0" smtClean="0">
                <a:effectLst/>
              </a:rPr>
              <a:t>(</a:t>
            </a:r>
            <a:r>
              <a:rPr lang="en-US" sz="1800" i="1" dirty="0" smtClean="0">
                <a:effectLst/>
              </a:rPr>
              <a:t>Christianity Today</a:t>
            </a:r>
            <a:r>
              <a:rPr lang="en-US" sz="1800" dirty="0" smtClean="0">
                <a:effectLst/>
              </a:rPr>
              <a:t>, Aug. 31, 1959)</a:t>
            </a:r>
            <a:endParaRPr lang="en-US" sz="1800" dirty="0"/>
          </a:p>
        </p:txBody>
      </p:sp>
      <p:sp>
        <p:nvSpPr>
          <p:cNvPr id="4" name="Slide Number Placeholder 3"/>
          <p:cNvSpPr>
            <a:spLocks noGrp="1"/>
          </p:cNvSpPr>
          <p:nvPr>
            <p:ph type="sldNum" sz="quarter" idx="12"/>
          </p:nvPr>
        </p:nvSpPr>
        <p:spPr/>
        <p:txBody>
          <a:bodyPr/>
          <a:lstStyle/>
          <a:p>
            <a:fld id="{396A47C1-E966-4418-9AC8-95F5AD5A0C64}" type="slidenum">
              <a:rPr lang="en-US" smtClean="0">
                <a:solidFill>
                  <a:srgbClr val="FFFFFF"/>
                </a:solidFill>
              </a:rPr>
              <a:pPr/>
              <a:t>134</a:t>
            </a:fld>
            <a:endParaRPr lang="en-US">
              <a:solidFill>
                <a:srgbClr val="FFFFFF"/>
              </a:solidFill>
            </a:endParaRPr>
          </a:p>
        </p:txBody>
      </p:sp>
      <p:sp>
        <p:nvSpPr>
          <p:cNvPr id="3" name="Footer Placeholder 2"/>
          <p:cNvSpPr>
            <a:spLocks noGrp="1"/>
          </p:cNvSpPr>
          <p:nvPr>
            <p:ph type="ftr" sz="quarter" idx="11"/>
          </p:nvPr>
        </p:nvSpPr>
        <p:spPr/>
        <p:txBody>
          <a:bodyPr/>
          <a:lstStyle/>
          <a:p>
            <a:pPr>
              <a:defRPr/>
            </a:pPr>
            <a:r>
              <a:rPr lang="en-US" smtClean="0">
                <a:solidFill>
                  <a:prstClr val="white"/>
                </a:solidFill>
              </a:rPr>
              <a:t>Rick Lanning</a:t>
            </a:r>
            <a:endParaRPr lang="en-US">
              <a:solidFill>
                <a:prstClr val="white"/>
              </a:solidFill>
            </a:endParaRPr>
          </a:p>
        </p:txBody>
      </p:sp>
    </p:spTree>
    <p:extLst>
      <p:ext uri="{BB962C8B-B14F-4D97-AF65-F5344CB8AC3E}">
        <p14:creationId xmlns:p14="http://schemas.microsoft.com/office/powerpoint/2010/main" val="35508122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Th. 5:2-9</a:t>
            </a:r>
            <a:endParaRPr lang="en-US" dirty="0"/>
          </a:p>
        </p:txBody>
      </p:sp>
      <p:sp>
        <p:nvSpPr>
          <p:cNvPr id="3" name="Content Placeholder 2"/>
          <p:cNvSpPr>
            <a:spLocks noGrp="1"/>
          </p:cNvSpPr>
          <p:nvPr>
            <p:ph idx="1"/>
          </p:nvPr>
        </p:nvSpPr>
        <p:spPr/>
        <p:txBody>
          <a:bodyPr/>
          <a:lstStyle/>
          <a:p>
            <a:pPr marL="0" indent="457200">
              <a:buNone/>
            </a:pPr>
            <a:r>
              <a:rPr lang="en-US" sz="2500" baseline="30000" dirty="0" smtClean="0">
                <a:effectLst/>
              </a:rPr>
              <a:t>2</a:t>
            </a:r>
            <a:r>
              <a:rPr lang="en-US" sz="2500" dirty="0" smtClean="0">
                <a:effectLst/>
              </a:rPr>
              <a:t> </a:t>
            </a:r>
            <a:r>
              <a:rPr lang="en-US" sz="2500" dirty="0">
                <a:effectLst/>
              </a:rPr>
              <a:t>For you yourselves know perfectly that </a:t>
            </a:r>
            <a:r>
              <a:rPr lang="en-US" sz="2500" b="1" dirty="0">
                <a:solidFill>
                  <a:srgbClr val="FFFF00"/>
                </a:solidFill>
                <a:effectLst/>
              </a:rPr>
              <a:t>the day of the Lord </a:t>
            </a:r>
            <a:r>
              <a:rPr lang="en-US" sz="2500" dirty="0">
                <a:effectLst/>
              </a:rPr>
              <a:t>so comes as </a:t>
            </a:r>
            <a:r>
              <a:rPr lang="en-US" sz="2500" b="1" dirty="0">
                <a:solidFill>
                  <a:srgbClr val="FFFF00"/>
                </a:solidFill>
                <a:effectLst/>
              </a:rPr>
              <a:t>a thief </a:t>
            </a:r>
            <a:r>
              <a:rPr lang="en-US" sz="2500" dirty="0">
                <a:effectLst/>
              </a:rPr>
              <a:t>in the night. </a:t>
            </a:r>
            <a:r>
              <a:rPr lang="en-US" sz="2500" baseline="30000" dirty="0">
                <a:effectLst/>
              </a:rPr>
              <a:t>3</a:t>
            </a:r>
            <a:r>
              <a:rPr lang="en-US" sz="2500" dirty="0">
                <a:effectLst/>
              </a:rPr>
              <a:t> For when </a:t>
            </a:r>
            <a:r>
              <a:rPr lang="en-US" sz="2500" dirty="0">
                <a:solidFill>
                  <a:srgbClr val="FFC000"/>
                </a:solidFill>
                <a:effectLst/>
              </a:rPr>
              <a:t>they</a:t>
            </a:r>
            <a:r>
              <a:rPr lang="en-US" sz="2500" dirty="0">
                <a:effectLst/>
              </a:rPr>
              <a:t> say, “Peace and safety!” then </a:t>
            </a:r>
            <a:r>
              <a:rPr lang="en-US" sz="2500" b="1" dirty="0">
                <a:solidFill>
                  <a:srgbClr val="FFFF00"/>
                </a:solidFill>
                <a:effectLst/>
              </a:rPr>
              <a:t>sudden destruction </a:t>
            </a:r>
            <a:r>
              <a:rPr lang="en-US" sz="2500" dirty="0">
                <a:effectLst/>
              </a:rPr>
              <a:t>comes upon </a:t>
            </a:r>
            <a:r>
              <a:rPr lang="en-US" sz="2500" dirty="0">
                <a:solidFill>
                  <a:srgbClr val="FFC000"/>
                </a:solidFill>
                <a:effectLst/>
              </a:rPr>
              <a:t>them</a:t>
            </a:r>
            <a:r>
              <a:rPr lang="en-US" sz="2500" dirty="0">
                <a:effectLst/>
              </a:rPr>
              <a:t>, as labor pains upon a pregnant woman. And </a:t>
            </a:r>
            <a:r>
              <a:rPr lang="en-US" sz="2500" dirty="0">
                <a:solidFill>
                  <a:srgbClr val="FFC000"/>
                </a:solidFill>
                <a:effectLst/>
              </a:rPr>
              <a:t>they</a:t>
            </a:r>
            <a:r>
              <a:rPr lang="en-US" sz="2500" dirty="0">
                <a:effectLst/>
              </a:rPr>
              <a:t> shall not escape. </a:t>
            </a:r>
            <a:r>
              <a:rPr lang="en-US" sz="2500" baseline="30000" dirty="0">
                <a:effectLst/>
              </a:rPr>
              <a:t>4</a:t>
            </a:r>
            <a:r>
              <a:rPr lang="en-US" sz="2500" dirty="0">
                <a:effectLst/>
              </a:rPr>
              <a:t> But </a:t>
            </a:r>
            <a:r>
              <a:rPr lang="en-US" sz="2500" dirty="0">
                <a:solidFill>
                  <a:srgbClr val="00B0F0"/>
                </a:solidFill>
                <a:effectLst/>
              </a:rPr>
              <a:t>you</a:t>
            </a:r>
            <a:r>
              <a:rPr lang="en-US" sz="2500" dirty="0">
                <a:effectLst/>
              </a:rPr>
              <a:t>, brethren, are not in darkness, so that </a:t>
            </a:r>
            <a:r>
              <a:rPr lang="en-US" sz="2500" b="1" dirty="0">
                <a:solidFill>
                  <a:srgbClr val="FFFF00"/>
                </a:solidFill>
                <a:effectLst/>
              </a:rPr>
              <a:t>this Day </a:t>
            </a:r>
            <a:r>
              <a:rPr lang="en-US" sz="2500" dirty="0">
                <a:effectLst/>
              </a:rPr>
              <a:t>should overtake </a:t>
            </a:r>
            <a:r>
              <a:rPr lang="en-US" sz="2500" dirty="0">
                <a:solidFill>
                  <a:srgbClr val="00B0F0"/>
                </a:solidFill>
                <a:effectLst/>
              </a:rPr>
              <a:t>you</a:t>
            </a:r>
            <a:r>
              <a:rPr lang="en-US" sz="2500" dirty="0">
                <a:effectLst/>
              </a:rPr>
              <a:t> as a thief. </a:t>
            </a:r>
            <a:r>
              <a:rPr lang="en-US" sz="2500" baseline="30000" dirty="0">
                <a:effectLst/>
              </a:rPr>
              <a:t>5</a:t>
            </a:r>
            <a:r>
              <a:rPr lang="en-US" sz="2500" dirty="0">
                <a:effectLst/>
              </a:rPr>
              <a:t> </a:t>
            </a:r>
            <a:r>
              <a:rPr lang="en-US" sz="2500" dirty="0">
                <a:solidFill>
                  <a:srgbClr val="00B0F0"/>
                </a:solidFill>
                <a:effectLst/>
              </a:rPr>
              <a:t>You</a:t>
            </a:r>
            <a:r>
              <a:rPr lang="en-US" sz="2500" dirty="0">
                <a:effectLst/>
              </a:rPr>
              <a:t> are all sons of light and sons of the day. </a:t>
            </a:r>
            <a:r>
              <a:rPr lang="en-US" sz="2500" dirty="0">
                <a:solidFill>
                  <a:srgbClr val="00B0F0"/>
                </a:solidFill>
                <a:effectLst/>
              </a:rPr>
              <a:t>We</a:t>
            </a:r>
            <a:r>
              <a:rPr lang="en-US" sz="2500" dirty="0">
                <a:effectLst/>
              </a:rPr>
              <a:t> are not of the night nor of darkness. </a:t>
            </a:r>
            <a:r>
              <a:rPr lang="en-US" sz="2500" baseline="30000" dirty="0">
                <a:effectLst/>
              </a:rPr>
              <a:t>6</a:t>
            </a:r>
            <a:r>
              <a:rPr lang="en-US" sz="2500" dirty="0">
                <a:effectLst/>
              </a:rPr>
              <a:t> Therefore let </a:t>
            </a:r>
            <a:r>
              <a:rPr lang="en-US" sz="2500" dirty="0">
                <a:solidFill>
                  <a:srgbClr val="00B0F0"/>
                </a:solidFill>
                <a:effectLst/>
              </a:rPr>
              <a:t>us</a:t>
            </a:r>
            <a:r>
              <a:rPr lang="en-US" sz="2500" dirty="0">
                <a:effectLst/>
              </a:rPr>
              <a:t> not sleep, as others do, but let </a:t>
            </a:r>
            <a:r>
              <a:rPr lang="en-US" sz="2500" dirty="0">
                <a:solidFill>
                  <a:srgbClr val="00B0F0"/>
                </a:solidFill>
                <a:effectLst/>
              </a:rPr>
              <a:t>us</a:t>
            </a:r>
            <a:r>
              <a:rPr lang="en-US" sz="2500" dirty="0">
                <a:effectLst/>
              </a:rPr>
              <a:t> watch and be </a:t>
            </a:r>
            <a:r>
              <a:rPr lang="en-US" sz="2500" dirty="0" smtClean="0">
                <a:effectLst/>
              </a:rPr>
              <a:t>sober…. </a:t>
            </a:r>
            <a:r>
              <a:rPr lang="en-US" sz="2500" baseline="30000" dirty="0">
                <a:effectLst/>
              </a:rPr>
              <a:t>9</a:t>
            </a:r>
            <a:r>
              <a:rPr lang="en-US" sz="2500" dirty="0">
                <a:effectLst/>
              </a:rPr>
              <a:t> For God did not appoint </a:t>
            </a:r>
            <a:r>
              <a:rPr lang="en-US" sz="2500" dirty="0">
                <a:solidFill>
                  <a:srgbClr val="00B0F0"/>
                </a:solidFill>
                <a:effectLst/>
              </a:rPr>
              <a:t>us</a:t>
            </a:r>
            <a:r>
              <a:rPr lang="en-US" sz="2500" dirty="0">
                <a:effectLst/>
              </a:rPr>
              <a:t> to </a:t>
            </a:r>
            <a:r>
              <a:rPr lang="en-US" sz="2500" b="1" dirty="0">
                <a:solidFill>
                  <a:srgbClr val="FFFF00"/>
                </a:solidFill>
                <a:effectLst/>
              </a:rPr>
              <a:t>wrath</a:t>
            </a:r>
            <a:r>
              <a:rPr lang="en-US" sz="2500" dirty="0">
                <a:effectLst/>
              </a:rPr>
              <a:t>, but to obtain </a:t>
            </a:r>
            <a:r>
              <a:rPr lang="en-US" sz="2500" b="1" dirty="0">
                <a:solidFill>
                  <a:srgbClr val="FFFF00"/>
                </a:solidFill>
                <a:effectLst/>
              </a:rPr>
              <a:t>salvation</a:t>
            </a:r>
            <a:r>
              <a:rPr lang="en-US" sz="2500" dirty="0">
                <a:effectLst/>
              </a:rPr>
              <a:t> through our Lord Jesus </a:t>
            </a:r>
            <a:r>
              <a:rPr lang="en-US" sz="2500" dirty="0" smtClean="0">
                <a:effectLst/>
              </a:rPr>
              <a:t>Christ…. </a:t>
            </a:r>
            <a:endParaRPr lang="en-US" sz="2500" dirty="0">
              <a:effectLst/>
            </a:endParaRPr>
          </a:p>
        </p:txBody>
      </p:sp>
      <p:sp>
        <p:nvSpPr>
          <p:cNvPr id="4" name="Slide Number Placeholder 3"/>
          <p:cNvSpPr>
            <a:spLocks noGrp="1"/>
          </p:cNvSpPr>
          <p:nvPr>
            <p:ph type="sldNum" sz="quarter" idx="12"/>
          </p:nvPr>
        </p:nvSpPr>
        <p:spPr/>
        <p:txBody>
          <a:bodyPr/>
          <a:lstStyle/>
          <a:p>
            <a:fld id="{396A47C1-E966-4418-9AC8-95F5AD5A0C64}" type="slidenum">
              <a:rPr lang="en-US" smtClean="0">
                <a:solidFill>
                  <a:srgbClr val="FFFFFF"/>
                </a:solidFill>
              </a:rPr>
              <a:pPr/>
              <a:t>135</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22009114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Th. 5:2-9</a:t>
            </a:r>
            <a:endParaRPr lang="en-US" dirty="0"/>
          </a:p>
        </p:txBody>
      </p:sp>
      <p:sp>
        <p:nvSpPr>
          <p:cNvPr id="3" name="Content Placeholder 2"/>
          <p:cNvSpPr>
            <a:spLocks noGrp="1"/>
          </p:cNvSpPr>
          <p:nvPr>
            <p:ph idx="1"/>
          </p:nvPr>
        </p:nvSpPr>
        <p:spPr/>
        <p:txBody>
          <a:bodyPr/>
          <a:lstStyle/>
          <a:p>
            <a:pPr marL="0" indent="457200">
              <a:buNone/>
            </a:pPr>
            <a:r>
              <a:rPr lang="en-US" sz="2800" b="1" i="1" dirty="0" smtClean="0">
                <a:effectLst>
                  <a:outerShdw blurRad="38100" dist="38100" dir="2700000" algn="tl">
                    <a:srgbClr val="000000">
                      <a:alpha val="43137"/>
                    </a:srgbClr>
                  </a:outerShdw>
                </a:effectLst>
              </a:rPr>
              <a:t>D. Michael Martin</a:t>
            </a:r>
            <a:r>
              <a:rPr lang="en-US" sz="2800" dirty="0" smtClean="0">
                <a:effectLst>
                  <a:outerShdw blurRad="38100" dist="38100" dir="2700000" algn="tl">
                    <a:srgbClr val="000000">
                      <a:alpha val="43137"/>
                    </a:srgbClr>
                  </a:outerShdw>
                </a:effectLst>
              </a:rPr>
              <a:t>:  “Those </a:t>
            </a:r>
            <a:r>
              <a:rPr lang="en-US" sz="2800" dirty="0">
                <a:effectLst>
                  <a:outerShdw blurRad="38100" dist="38100" dir="2700000" algn="tl">
                    <a:srgbClr val="000000">
                      <a:alpha val="43137"/>
                    </a:srgbClr>
                  </a:outerShdw>
                </a:effectLst>
              </a:rPr>
              <a:t>who believe the rapture of the church will precede the tribulation and thus the day of the Lord believe </a:t>
            </a:r>
            <a:r>
              <a:rPr lang="en-US" sz="2800" b="1" dirty="0">
                <a:solidFill>
                  <a:srgbClr val="FFFF00"/>
                </a:solidFill>
                <a:effectLst>
                  <a:outerShdw blurRad="38100" dist="38100" dir="2700000" algn="tl">
                    <a:srgbClr val="000000">
                      <a:alpha val="43137"/>
                    </a:srgbClr>
                  </a:outerShdw>
                </a:effectLst>
              </a:rPr>
              <a:t>the reason the day of the Lord will not come upon them unexpectedly is that it will not come upon them at all</a:t>
            </a:r>
            <a:r>
              <a:rPr lang="en-US" sz="2800" dirty="0">
                <a:effectLst>
                  <a:outerShdw blurRad="38100" dist="38100" dir="2700000" algn="tl">
                    <a:srgbClr val="000000">
                      <a:alpha val="43137"/>
                    </a:srgbClr>
                  </a:outerShdw>
                </a:effectLst>
              </a:rPr>
              <a:t>. See J. F. </a:t>
            </a:r>
            <a:r>
              <a:rPr lang="en-US" sz="2800" dirty="0" err="1">
                <a:effectLst>
                  <a:outerShdw blurRad="38100" dist="38100" dir="2700000" algn="tl">
                    <a:srgbClr val="000000">
                      <a:alpha val="43137"/>
                    </a:srgbClr>
                  </a:outerShdw>
                </a:effectLst>
              </a:rPr>
              <a:t>Walvoord</a:t>
            </a:r>
            <a:r>
              <a:rPr lang="en-US" sz="2800" dirty="0">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The Blessed Hope and the Tribulation </a:t>
            </a:r>
            <a:r>
              <a:rPr lang="en-US" sz="2800" dirty="0">
                <a:effectLst>
                  <a:outerShdw blurRad="38100" dist="38100" dir="2700000" algn="tl">
                    <a:srgbClr val="000000">
                      <a:alpha val="43137"/>
                    </a:srgbClr>
                  </a:outerShdw>
                </a:effectLst>
              </a:rPr>
              <a:t>(Grand Rapids: Zondervan, 1976), 108-21.”  </a:t>
            </a:r>
            <a:r>
              <a:rPr lang="en-US" sz="2000" dirty="0" smtClean="0">
                <a:effectLst>
                  <a:outerShdw blurRad="38100" dist="38100" dir="2700000" algn="tl">
                    <a:srgbClr val="000000">
                      <a:alpha val="43137"/>
                    </a:srgbClr>
                  </a:outerShdw>
                </a:effectLst>
              </a:rPr>
              <a:t>(</a:t>
            </a:r>
            <a:r>
              <a:rPr lang="en-US" sz="2000" dirty="0" err="1" smtClean="0">
                <a:effectLst>
                  <a:outerShdw blurRad="38100" dist="38100" dir="2700000" algn="tl">
                    <a:srgbClr val="000000">
                      <a:alpha val="43137"/>
                    </a:srgbClr>
                  </a:outerShdw>
                </a:effectLst>
              </a:rPr>
              <a:t>NAC</a:t>
            </a:r>
            <a:r>
              <a:rPr lang="en-US" sz="2000" dirty="0">
                <a:effectLst>
                  <a:outerShdw blurRad="38100" dist="38100" dir="2700000" algn="tl">
                    <a:srgbClr val="000000">
                      <a:alpha val="43137"/>
                    </a:srgbClr>
                  </a:outerShdw>
                </a:effectLst>
              </a:rPr>
              <a:t>, 33:159, n. 101)</a:t>
            </a:r>
          </a:p>
        </p:txBody>
      </p:sp>
      <p:sp>
        <p:nvSpPr>
          <p:cNvPr id="4" name="Slide Number Placeholder 3"/>
          <p:cNvSpPr>
            <a:spLocks noGrp="1"/>
          </p:cNvSpPr>
          <p:nvPr>
            <p:ph type="sldNum" sz="quarter" idx="12"/>
          </p:nvPr>
        </p:nvSpPr>
        <p:spPr/>
        <p:txBody>
          <a:bodyPr/>
          <a:lstStyle/>
          <a:p>
            <a:fld id="{396A47C1-E966-4418-9AC8-95F5AD5A0C64}" type="slidenum">
              <a:rPr lang="en-US" smtClean="0">
                <a:solidFill>
                  <a:srgbClr val="FFFFFF"/>
                </a:solidFill>
              </a:rPr>
              <a:pPr/>
              <a:t>136</a:t>
            </a:fld>
            <a:endParaRPr lang="en-US">
              <a:solidFill>
                <a:srgbClr val="FFFFFF"/>
              </a:solidFill>
            </a:endParaRPr>
          </a:p>
        </p:txBody>
      </p:sp>
      <p:sp>
        <p:nvSpPr>
          <p:cNvPr id="5" name="Horizontal Scroll 4"/>
          <p:cNvSpPr/>
          <p:nvPr/>
        </p:nvSpPr>
        <p:spPr bwMode="auto">
          <a:xfrm>
            <a:off x="533400" y="3901440"/>
            <a:ext cx="7924800" cy="2209800"/>
          </a:xfrm>
          <a:prstGeom prst="horizontalScroll">
            <a:avLst/>
          </a:prstGeom>
          <a:solidFill>
            <a:schemeClr val="tx2">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FF00"/>
                </a:solidFill>
                <a:effectLst/>
                <a:latin typeface="+mj-lt"/>
              </a:rPr>
              <a:t>Then Why Pray Tell Did Paul Warn Christians To Watch And Be Sober?</a:t>
            </a:r>
          </a:p>
        </p:txBody>
      </p:sp>
      <p:sp>
        <p:nvSpPr>
          <p:cNvPr id="6" name="Footer Placeholder 5"/>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27784178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Th. 1:6-10</a:t>
            </a:r>
            <a:endParaRPr lang="en-US" dirty="0"/>
          </a:p>
        </p:txBody>
      </p:sp>
      <p:sp>
        <p:nvSpPr>
          <p:cNvPr id="3" name="Content Placeholder 2"/>
          <p:cNvSpPr>
            <a:spLocks noGrp="1"/>
          </p:cNvSpPr>
          <p:nvPr>
            <p:ph idx="1"/>
          </p:nvPr>
        </p:nvSpPr>
        <p:spPr/>
        <p:txBody>
          <a:bodyPr/>
          <a:lstStyle/>
          <a:p>
            <a:pPr marL="0" indent="457200">
              <a:buNone/>
            </a:pPr>
            <a:r>
              <a:rPr lang="en-US" sz="2400" baseline="30000" dirty="0" smtClean="0">
                <a:effectLst/>
              </a:rPr>
              <a:t>5</a:t>
            </a:r>
            <a:r>
              <a:rPr lang="en-US" sz="2400" dirty="0" smtClean="0">
                <a:effectLst/>
              </a:rPr>
              <a:t> </a:t>
            </a:r>
            <a:r>
              <a:rPr lang="en-US" sz="2400" dirty="0">
                <a:effectLst/>
              </a:rPr>
              <a:t>which is manifest evidence of the </a:t>
            </a:r>
            <a:r>
              <a:rPr lang="en-US" sz="2400" b="1" dirty="0">
                <a:solidFill>
                  <a:srgbClr val="FFFF00"/>
                </a:solidFill>
                <a:effectLst/>
              </a:rPr>
              <a:t>righteous judgment of God</a:t>
            </a:r>
            <a:r>
              <a:rPr lang="en-US" sz="2400" dirty="0">
                <a:effectLst/>
              </a:rPr>
              <a:t>, that you may be counted worthy of the kingdom of God, for which you also suffer; </a:t>
            </a:r>
            <a:r>
              <a:rPr lang="en-US" sz="2400" baseline="30000" dirty="0">
                <a:effectLst/>
              </a:rPr>
              <a:t>6</a:t>
            </a:r>
            <a:r>
              <a:rPr lang="en-US" sz="2400" dirty="0">
                <a:effectLst/>
              </a:rPr>
              <a:t> since it is a righteous thing with God to </a:t>
            </a:r>
            <a:r>
              <a:rPr lang="en-US" sz="2400" b="1" dirty="0">
                <a:solidFill>
                  <a:srgbClr val="FFFF00"/>
                </a:solidFill>
                <a:effectLst/>
              </a:rPr>
              <a:t>repay with tribulation </a:t>
            </a:r>
            <a:r>
              <a:rPr lang="en-US" sz="2400" dirty="0">
                <a:effectLst/>
              </a:rPr>
              <a:t>those who trouble you, </a:t>
            </a:r>
            <a:r>
              <a:rPr lang="en-US" sz="2400" baseline="30000" dirty="0">
                <a:effectLst/>
              </a:rPr>
              <a:t>7</a:t>
            </a:r>
            <a:r>
              <a:rPr lang="en-US" sz="2400" dirty="0">
                <a:effectLst/>
              </a:rPr>
              <a:t> and to give you who are troubled </a:t>
            </a:r>
            <a:r>
              <a:rPr lang="en-US" sz="2400" b="1" dirty="0">
                <a:solidFill>
                  <a:srgbClr val="FFFF00"/>
                </a:solidFill>
                <a:effectLst/>
              </a:rPr>
              <a:t>rest</a:t>
            </a:r>
            <a:r>
              <a:rPr lang="en-US" sz="2400" dirty="0">
                <a:effectLst/>
              </a:rPr>
              <a:t> with us when the Lord Jesus is </a:t>
            </a:r>
            <a:r>
              <a:rPr lang="en-US" sz="2400" b="1" dirty="0">
                <a:solidFill>
                  <a:srgbClr val="FFFF00"/>
                </a:solidFill>
                <a:effectLst/>
              </a:rPr>
              <a:t>revealed</a:t>
            </a:r>
            <a:r>
              <a:rPr lang="en-US" sz="2400" dirty="0">
                <a:effectLst/>
              </a:rPr>
              <a:t> from heaven with His mighty angels, </a:t>
            </a:r>
            <a:r>
              <a:rPr lang="en-US" sz="2400" baseline="30000" dirty="0">
                <a:effectLst/>
              </a:rPr>
              <a:t>8</a:t>
            </a:r>
            <a:r>
              <a:rPr lang="en-US" sz="2400" dirty="0">
                <a:effectLst/>
              </a:rPr>
              <a:t> in flaming fire taking vengeance on those who do not know God, and on those who do not obey the gospel of our Lord Jesus Christ. </a:t>
            </a:r>
            <a:r>
              <a:rPr lang="en-US" sz="2400" baseline="30000" dirty="0">
                <a:effectLst/>
              </a:rPr>
              <a:t>9</a:t>
            </a:r>
            <a:r>
              <a:rPr lang="en-US" sz="2400" dirty="0">
                <a:effectLst/>
              </a:rPr>
              <a:t> These shall be punished with everlasting destruction from the presence of the Lord and from the glory of His power, </a:t>
            </a:r>
            <a:r>
              <a:rPr lang="en-US" sz="2400" baseline="30000" dirty="0">
                <a:effectLst/>
              </a:rPr>
              <a:t>10</a:t>
            </a:r>
            <a:r>
              <a:rPr lang="en-US" sz="2400" dirty="0">
                <a:effectLst/>
              </a:rPr>
              <a:t> when He comes, in </a:t>
            </a:r>
            <a:r>
              <a:rPr lang="en-US" sz="2400" b="1" dirty="0">
                <a:solidFill>
                  <a:srgbClr val="FFFF00"/>
                </a:solidFill>
                <a:effectLst/>
              </a:rPr>
              <a:t>that Day</a:t>
            </a:r>
            <a:r>
              <a:rPr lang="en-US" sz="2400" dirty="0">
                <a:effectLst/>
              </a:rPr>
              <a:t>, to be glorified in His </a:t>
            </a:r>
            <a:r>
              <a:rPr lang="en-US" sz="2400" dirty="0" smtClean="0">
                <a:effectLst/>
              </a:rPr>
              <a:t>saints</a:t>
            </a:r>
            <a:endParaRPr lang="en-US" sz="2400" dirty="0">
              <a:effectLst/>
            </a:endParaRPr>
          </a:p>
          <a:p>
            <a:pPr marL="0" indent="457200">
              <a:buNone/>
            </a:pPr>
            <a:endParaRPr lang="en-US" sz="2400" dirty="0"/>
          </a:p>
        </p:txBody>
      </p:sp>
      <p:sp>
        <p:nvSpPr>
          <p:cNvPr id="4" name="Slide Number Placeholder 3"/>
          <p:cNvSpPr>
            <a:spLocks noGrp="1"/>
          </p:cNvSpPr>
          <p:nvPr>
            <p:ph type="sldNum" sz="quarter" idx="12"/>
          </p:nvPr>
        </p:nvSpPr>
        <p:spPr/>
        <p:txBody>
          <a:bodyPr/>
          <a:lstStyle/>
          <a:p>
            <a:fld id="{396A47C1-E966-4418-9AC8-95F5AD5A0C64}" type="slidenum">
              <a:rPr lang="en-US" smtClean="0">
                <a:solidFill>
                  <a:srgbClr val="FFFFFF"/>
                </a:solidFill>
              </a:rPr>
              <a:pPr/>
              <a:t>137</a:t>
            </a:fld>
            <a:endParaRPr lang="en-US">
              <a:solidFill>
                <a:srgbClr val="FFFFFF"/>
              </a:solidFill>
            </a:endParaRPr>
          </a:p>
        </p:txBody>
      </p:sp>
      <p:sp>
        <p:nvSpPr>
          <p:cNvPr id="5" name="Rounded Rectangular Callout 4"/>
          <p:cNvSpPr/>
          <p:nvPr/>
        </p:nvSpPr>
        <p:spPr bwMode="auto">
          <a:xfrm>
            <a:off x="838200" y="4191000"/>
            <a:ext cx="2743200" cy="533400"/>
          </a:xfrm>
          <a:prstGeom prst="wedgeRoundRectCallout">
            <a:avLst>
              <a:gd name="adj1" fmla="val -9584"/>
              <a:gd name="adj2" fmla="val -194404"/>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mj-lt"/>
              </a:rPr>
              <a:t>Revelation</a:t>
            </a:r>
          </a:p>
        </p:txBody>
      </p:sp>
      <p:sp>
        <p:nvSpPr>
          <p:cNvPr id="6" name="Rounded Rectangular Callout 5"/>
          <p:cNvSpPr/>
          <p:nvPr/>
        </p:nvSpPr>
        <p:spPr bwMode="auto">
          <a:xfrm>
            <a:off x="6396990" y="1036320"/>
            <a:ext cx="2743200" cy="533400"/>
          </a:xfrm>
          <a:prstGeom prst="wedgeRoundRectCallout">
            <a:avLst>
              <a:gd name="adj1" fmla="val 1666"/>
              <a:gd name="adj2" fmla="val 334881"/>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mj-lt"/>
              </a:rPr>
              <a:t>Rapture</a:t>
            </a:r>
          </a:p>
        </p:txBody>
      </p:sp>
      <p:sp>
        <p:nvSpPr>
          <p:cNvPr id="7" name="Footer Placeholder 6"/>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20136063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Wiersbe</a:t>
            </a:r>
            <a:r>
              <a:rPr lang="en-US" dirty="0" smtClean="0"/>
              <a:t> On 2 Th. 1:6-10</a:t>
            </a:r>
            <a:endParaRPr lang="en-US" dirty="0"/>
          </a:p>
        </p:txBody>
      </p:sp>
      <p:sp>
        <p:nvSpPr>
          <p:cNvPr id="3" name="Content Placeholder 2"/>
          <p:cNvSpPr>
            <a:spLocks noGrp="1"/>
          </p:cNvSpPr>
          <p:nvPr>
            <p:ph idx="1"/>
          </p:nvPr>
        </p:nvSpPr>
        <p:spPr/>
        <p:txBody>
          <a:bodyPr/>
          <a:lstStyle/>
          <a:p>
            <a:pPr marL="0" indent="457200">
              <a:buNone/>
            </a:pPr>
            <a:r>
              <a:rPr lang="en-US" sz="2800" dirty="0">
                <a:effectLst>
                  <a:outerShdw blurRad="38100" dist="38100" dir="2700000" algn="tl">
                    <a:srgbClr val="000000">
                      <a:alpha val="43137"/>
                    </a:srgbClr>
                  </a:outerShdw>
                </a:effectLst>
              </a:rPr>
              <a:t>“God will recompense tribulation to the lost, but rest to the saved. I believe that </a:t>
            </a:r>
            <a:r>
              <a:rPr lang="en-US" sz="2800" b="1" dirty="0">
                <a:solidFill>
                  <a:srgbClr val="FFFF00"/>
                </a:solidFill>
                <a:effectLst>
                  <a:outerShdw blurRad="38100" dist="38100" dir="2700000" algn="tl">
                    <a:srgbClr val="000000">
                      <a:alpha val="43137"/>
                    </a:srgbClr>
                  </a:outerShdw>
                </a:effectLst>
              </a:rPr>
              <a:t>the first phrase in 2 Thessalonians 1:7 should be treated as a parenthesis</a:t>
            </a:r>
            <a:r>
              <a:rPr lang="en-US" sz="28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‘to </a:t>
            </a:r>
            <a:r>
              <a:rPr lang="en-US" sz="2800" dirty="0">
                <a:effectLst>
                  <a:outerShdw blurRad="38100" dist="38100" dir="2700000" algn="tl">
                    <a:srgbClr val="000000">
                      <a:alpha val="43137"/>
                    </a:srgbClr>
                  </a:outerShdw>
                </a:effectLst>
              </a:rPr>
              <a:t>recompense tribulation to them that trouble you </a:t>
            </a:r>
            <a:r>
              <a:rPr lang="en-US" sz="2800" b="1" dirty="0">
                <a:solidFill>
                  <a:srgbClr val="FFFF00"/>
                </a:solidFill>
                <a:effectLst>
                  <a:outerShdw blurRad="38100" dist="38100" dir="2700000" algn="tl">
                    <a:srgbClr val="000000">
                      <a:alpha val="43137"/>
                    </a:srgbClr>
                  </a:outerShdw>
                </a:effectLst>
              </a:rPr>
              <a:t>(and to you who are troubled, rest with us)</a:t>
            </a:r>
            <a:r>
              <a:rPr lang="en-US" sz="2800" dirty="0">
                <a:effectLst>
                  <a:outerShdw blurRad="38100" dist="38100" dir="2700000" algn="tl">
                    <a:srgbClr val="000000">
                      <a:alpha val="43137"/>
                    </a:srgbClr>
                  </a:outerShdw>
                </a:effectLst>
              </a:rPr>
              <a:t> when the Lord Jesus shall be revealed</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The saints receive their rest when the Lord returns in the air and catches us up to be with Him.”  </a:t>
            </a:r>
            <a:r>
              <a:rPr lang="en-US" sz="2000" dirty="0">
                <a:effectLst>
                  <a:outerShdw blurRad="38100" dist="38100" dir="2700000" algn="tl">
                    <a:srgbClr val="000000">
                      <a:alpha val="43137"/>
                    </a:srgbClr>
                  </a:outerShdw>
                </a:effectLst>
              </a:rPr>
              <a:t>(</a:t>
            </a:r>
            <a:r>
              <a:rPr lang="en-US" sz="2000" dirty="0" err="1">
                <a:effectLst>
                  <a:outerShdw blurRad="38100" dist="38100" dir="2700000" algn="tl">
                    <a:srgbClr val="000000">
                      <a:alpha val="43137"/>
                    </a:srgbClr>
                  </a:outerShdw>
                </a:effectLst>
              </a:rPr>
              <a:t>Wiersbe</a:t>
            </a:r>
            <a:r>
              <a:rPr lang="en-US" sz="2000" dirty="0">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rPr>
              <a:t>“2 </a:t>
            </a:r>
            <a:r>
              <a:rPr lang="en-US" sz="2000" dirty="0">
                <a:effectLst>
                  <a:outerShdw blurRad="38100" dist="38100" dir="2700000" algn="tl">
                    <a:srgbClr val="000000">
                      <a:alpha val="43137"/>
                    </a:srgbClr>
                  </a:outerShdw>
                </a:effectLst>
              </a:rPr>
              <a:t>Thessalonians,” </a:t>
            </a:r>
            <a:r>
              <a:rPr lang="en-US" sz="2000" dirty="0" err="1">
                <a:effectLst>
                  <a:outerShdw blurRad="38100" dist="38100" dir="2700000" algn="tl">
                    <a:srgbClr val="000000">
                      <a:alpha val="43137"/>
                    </a:srgbClr>
                  </a:outerShdw>
                </a:effectLst>
              </a:rPr>
              <a:t>BEC</a:t>
            </a:r>
            <a:r>
              <a:rPr lang="en-US" sz="2000" dirty="0">
                <a:effectLst>
                  <a:outerShdw blurRad="38100" dist="38100" dir="2700000" algn="tl">
                    <a:srgbClr val="000000">
                      <a:alpha val="43137"/>
                    </a:srgbClr>
                  </a:outerShdw>
                </a:effectLst>
              </a:rPr>
              <a:t>, </a:t>
            </a:r>
            <a:r>
              <a:rPr lang="en-US" sz="2000" dirty="0" err="1">
                <a:effectLst>
                  <a:outerShdw blurRad="38100" dist="38100" dir="2700000" algn="tl">
                    <a:srgbClr val="000000">
                      <a:alpha val="43137"/>
                    </a:srgbClr>
                  </a:outerShdw>
                </a:effectLst>
              </a:rPr>
              <a:t>n.p</a:t>
            </a:r>
            <a:r>
              <a:rPr lang="en-US" sz="2000" dirty="0">
                <a:effectLst>
                  <a:outerShdw blurRad="38100" dist="38100" dir="2700000" algn="tl">
                    <a:srgbClr val="000000">
                      <a:alpha val="43137"/>
                    </a:srgbClr>
                  </a:outerShdw>
                </a:effectLst>
              </a:rPr>
              <a:t>.)</a:t>
            </a:r>
          </a:p>
        </p:txBody>
      </p:sp>
      <p:sp>
        <p:nvSpPr>
          <p:cNvPr id="4" name="Slide Number Placeholder 3"/>
          <p:cNvSpPr>
            <a:spLocks noGrp="1"/>
          </p:cNvSpPr>
          <p:nvPr>
            <p:ph type="sldNum" sz="quarter" idx="12"/>
          </p:nvPr>
        </p:nvSpPr>
        <p:spPr/>
        <p:txBody>
          <a:bodyPr/>
          <a:lstStyle/>
          <a:p>
            <a:fld id="{396A47C1-E966-4418-9AC8-95F5AD5A0C64}" type="slidenum">
              <a:rPr lang="en-US" smtClean="0">
                <a:solidFill>
                  <a:srgbClr val="FFFFFF"/>
                </a:solidFill>
              </a:rPr>
              <a:pPr/>
              <a:t>138</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6353981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Th. 2:1-8</a:t>
            </a:r>
            <a:endParaRPr lang="en-US" dirty="0"/>
          </a:p>
        </p:txBody>
      </p:sp>
      <p:sp>
        <p:nvSpPr>
          <p:cNvPr id="3" name="Content Placeholder 2"/>
          <p:cNvSpPr>
            <a:spLocks noGrp="1"/>
          </p:cNvSpPr>
          <p:nvPr>
            <p:ph idx="1"/>
          </p:nvPr>
        </p:nvSpPr>
        <p:spPr/>
        <p:txBody>
          <a:bodyPr/>
          <a:lstStyle/>
          <a:p>
            <a:pPr marL="0" indent="457200">
              <a:buNone/>
            </a:pPr>
            <a:r>
              <a:rPr lang="en-US" sz="2400" baseline="30000" dirty="0" smtClean="0">
                <a:effectLst/>
              </a:rPr>
              <a:t>1</a:t>
            </a:r>
            <a:r>
              <a:rPr lang="en-US" sz="2400" dirty="0" smtClean="0">
                <a:effectLst/>
              </a:rPr>
              <a:t> </a:t>
            </a:r>
            <a:r>
              <a:rPr lang="en-US" sz="2400" dirty="0">
                <a:effectLst/>
              </a:rPr>
              <a:t>Now, brethren, </a:t>
            </a:r>
            <a:r>
              <a:rPr lang="en-US" sz="2400" u="sng" dirty="0">
                <a:effectLst/>
              </a:rPr>
              <a:t>concerning</a:t>
            </a:r>
            <a:r>
              <a:rPr lang="en-US" sz="2400" dirty="0">
                <a:effectLst/>
              </a:rPr>
              <a:t> </a:t>
            </a:r>
            <a:r>
              <a:rPr lang="en-US" sz="2400" b="1" dirty="0">
                <a:solidFill>
                  <a:srgbClr val="FFFF00"/>
                </a:solidFill>
                <a:effectLst/>
              </a:rPr>
              <a:t>the coming </a:t>
            </a:r>
            <a:r>
              <a:rPr lang="en-US" sz="2400" dirty="0">
                <a:effectLst/>
              </a:rPr>
              <a:t>of our Lord Jesus Christ and </a:t>
            </a:r>
            <a:r>
              <a:rPr lang="en-US" sz="2400" b="1" dirty="0">
                <a:solidFill>
                  <a:srgbClr val="FFFF00"/>
                </a:solidFill>
                <a:effectLst/>
              </a:rPr>
              <a:t>our gathering together </a:t>
            </a:r>
            <a:r>
              <a:rPr lang="en-US" sz="2400" dirty="0">
                <a:effectLst/>
              </a:rPr>
              <a:t>to Him, we ask you, </a:t>
            </a:r>
            <a:r>
              <a:rPr lang="en-US" sz="2400" baseline="30000" dirty="0">
                <a:effectLst/>
              </a:rPr>
              <a:t>2</a:t>
            </a:r>
            <a:r>
              <a:rPr lang="en-US" sz="2400" dirty="0">
                <a:effectLst/>
              </a:rPr>
              <a:t> not to be soon shaken in mind or troubled, either by spirit or by word or by letter, as if from us, as though </a:t>
            </a:r>
            <a:r>
              <a:rPr lang="en-US" sz="2400" b="1" dirty="0">
                <a:solidFill>
                  <a:srgbClr val="FFFF00"/>
                </a:solidFill>
                <a:effectLst/>
              </a:rPr>
              <a:t>the day of Christ </a:t>
            </a:r>
            <a:r>
              <a:rPr lang="en-US" sz="2400" u="sng" dirty="0">
                <a:effectLst/>
              </a:rPr>
              <a:t>had come</a:t>
            </a:r>
            <a:r>
              <a:rPr lang="en-US" sz="2400" dirty="0">
                <a:effectLst/>
              </a:rPr>
              <a:t>. </a:t>
            </a:r>
            <a:r>
              <a:rPr lang="en-US" sz="2400" baseline="30000" dirty="0">
                <a:effectLst/>
              </a:rPr>
              <a:t>3</a:t>
            </a:r>
            <a:r>
              <a:rPr lang="en-US" sz="2400" dirty="0">
                <a:effectLst/>
              </a:rPr>
              <a:t> Let no one deceive you by any means; for </a:t>
            </a:r>
            <a:r>
              <a:rPr lang="en-US" sz="2400" b="1" dirty="0">
                <a:solidFill>
                  <a:srgbClr val="FFFF00"/>
                </a:solidFill>
                <a:effectLst/>
              </a:rPr>
              <a:t>that Day </a:t>
            </a:r>
            <a:r>
              <a:rPr lang="en-US" sz="2400" u="sng" dirty="0">
                <a:effectLst/>
              </a:rPr>
              <a:t>will not come </a:t>
            </a:r>
            <a:r>
              <a:rPr lang="en-US" sz="2400" dirty="0">
                <a:effectLst/>
              </a:rPr>
              <a:t>unless the falling away comes first, and the man of sin is </a:t>
            </a:r>
            <a:r>
              <a:rPr lang="en-US" sz="2400" dirty="0" smtClean="0">
                <a:effectLst/>
              </a:rPr>
              <a:t>revealed…. </a:t>
            </a:r>
            <a:r>
              <a:rPr lang="en-US" sz="2400" baseline="30000" dirty="0" smtClean="0">
                <a:effectLst/>
              </a:rPr>
              <a:t>6</a:t>
            </a:r>
            <a:r>
              <a:rPr lang="en-US" sz="2400" dirty="0" smtClean="0">
                <a:effectLst/>
              </a:rPr>
              <a:t> </a:t>
            </a:r>
            <a:r>
              <a:rPr lang="en-US" sz="2400" dirty="0">
                <a:effectLst/>
              </a:rPr>
              <a:t>And now you know what is restraining, that he may be revealed in his own time. </a:t>
            </a:r>
            <a:r>
              <a:rPr lang="en-US" sz="2400" baseline="30000" dirty="0">
                <a:effectLst/>
              </a:rPr>
              <a:t>7</a:t>
            </a:r>
            <a:r>
              <a:rPr lang="en-US" sz="2400" dirty="0">
                <a:effectLst/>
              </a:rPr>
              <a:t> For the mystery of lawlessness is already at work; only He who now restrains will do so until He is taken out of the way. </a:t>
            </a:r>
            <a:r>
              <a:rPr lang="en-US" sz="2400" baseline="30000" dirty="0">
                <a:effectLst/>
              </a:rPr>
              <a:t>8</a:t>
            </a:r>
            <a:r>
              <a:rPr lang="en-US" sz="2400" dirty="0">
                <a:effectLst/>
              </a:rPr>
              <a:t> And then the lawless one will be revealed, whom the Lord will consume with the breath of His mouth and destroy with the brightness of </a:t>
            </a:r>
            <a:r>
              <a:rPr lang="en-US" sz="2400" b="1" dirty="0">
                <a:solidFill>
                  <a:srgbClr val="FFFF00"/>
                </a:solidFill>
                <a:effectLst/>
              </a:rPr>
              <a:t>His coming</a:t>
            </a:r>
            <a:r>
              <a:rPr lang="en-US" sz="2400" dirty="0" smtClean="0">
                <a:effectLst/>
              </a:rPr>
              <a:t>.</a:t>
            </a:r>
            <a:endParaRPr lang="en-US" sz="2400" dirty="0"/>
          </a:p>
        </p:txBody>
      </p:sp>
      <p:sp>
        <p:nvSpPr>
          <p:cNvPr id="4" name="Slide Number Placeholder 3"/>
          <p:cNvSpPr>
            <a:spLocks noGrp="1"/>
          </p:cNvSpPr>
          <p:nvPr>
            <p:ph type="sldNum" sz="quarter" idx="12"/>
          </p:nvPr>
        </p:nvSpPr>
        <p:spPr/>
        <p:txBody>
          <a:bodyPr/>
          <a:lstStyle/>
          <a:p>
            <a:fld id="{396A47C1-E966-4418-9AC8-95F5AD5A0C64}" type="slidenum">
              <a:rPr lang="en-US" smtClean="0"/>
              <a:t>139</a:t>
            </a:fld>
            <a:endParaRPr lang="en-US"/>
          </a:p>
        </p:txBody>
      </p:sp>
      <p:sp>
        <p:nvSpPr>
          <p:cNvPr id="5" name="Rounded Rectangular Callout 4"/>
          <p:cNvSpPr/>
          <p:nvPr/>
        </p:nvSpPr>
        <p:spPr bwMode="auto">
          <a:xfrm>
            <a:off x="6400800" y="533400"/>
            <a:ext cx="2743200" cy="533400"/>
          </a:xfrm>
          <a:prstGeom prst="wedgeRoundRectCallout">
            <a:avLst>
              <a:gd name="adj1" fmla="val -44167"/>
              <a:gd name="adj2" fmla="val 169881"/>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mj-lt"/>
              </a:rPr>
              <a:t>Rapture</a:t>
            </a:r>
          </a:p>
        </p:txBody>
      </p:sp>
      <p:sp>
        <p:nvSpPr>
          <p:cNvPr id="6" name="Rounded Rectangular Callout 5"/>
          <p:cNvSpPr/>
          <p:nvPr/>
        </p:nvSpPr>
        <p:spPr bwMode="auto">
          <a:xfrm>
            <a:off x="990600" y="4724400"/>
            <a:ext cx="2743200" cy="533400"/>
          </a:xfrm>
          <a:prstGeom prst="wedgeRoundRectCallout">
            <a:avLst>
              <a:gd name="adj1" fmla="val -9584"/>
              <a:gd name="adj2" fmla="val -194404"/>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mj-lt"/>
              </a:rPr>
              <a:t>Revelation</a:t>
            </a:r>
          </a:p>
        </p:txBody>
      </p:sp>
      <p:sp>
        <p:nvSpPr>
          <p:cNvPr id="7" name="Rounded Rectangular Callout 6"/>
          <p:cNvSpPr/>
          <p:nvPr/>
        </p:nvSpPr>
        <p:spPr bwMode="auto">
          <a:xfrm>
            <a:off x="76200" y="533400"/>
            <a:ext cx="3886200" cy="533400"/>
          </a:xfrm>
          <a:prstGeom prst="wedgeRoundRectCallout">
            <a:avLst>
              <a:gd name="adj1" fmla="val -8660"/>
              <a:gd name="adj2" fmla="val 433748"/>
              <a:gd name="adj3" fmla="val 16667"/>
            </a:avLst>
          </a:prstGeom>
          <a:solidFill>
            <a:schemeClr val="tx2">
              <a:lumMod val="5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400" dirty="0" smtClean="0">
                <a:solidFill>
                  <a:srgbClr val="FFFFFF"/>
                </a:solidFill>
              </a:rPr>
              <a:t>NU:  “the day of the Lord”</a:t>
            </a:r>
          </a:p>
        </p:txBody>
      </p:sp>
      <p:sp>
        <p:nvSpPr>
          <p:cNvPr id="8" name="Footer Placeholder 7"/>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35245902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5334000" cy="1143000"/>
          </a:xfrm>
        </p:spPr>
        <p:txBody>
          <a:bodyPr/>
          <a:lstStyle/>
          <a:p>
            <a:pPr algn="l"/>
            <a:r>
              <a:rPr lang="en-US" dirty="0" smtClean="0"/>
              <a:t>Second Coming</a:t>
            </a:r>
            <a:endParaRPr lang="en-US" sz="3000" b="0" dirty="0"/>
          </a:p>
        </p:txBody>
      </p:sp>
      <p:sp>
        <p:nvSpPr>
          <p:cNvPr id="3" name="Content Placeholder 2"/>
          <p:cNvSpPr>
            <a:spLocks noGrp="1"/>
          </p:cNvSpPr>
          <p:nvPr>
            <p:ph idx="1"/>
          </p:nvPr>
        </p:nvSpPr>
        <p:spPr/>
        <p:txBody>
          <a:bodyPr/>
          <a:lstStyle/>
          <a:p>
            <a:pPr marL="457200" indent="-457200">
              <a:spcAft>
                <a:spcPts val="1200"/>
              </a:spcAft>
            </a:pPr>
            <a:r>
              <a:rPr lang="en-US" dirty="0" smtClean="0">
                <a:solidFill>
                  <a:srgbClr val="FFFF00"/>
                </a:solidFill>
                <a:effectLst/>
                <a:latin typeface="+mj-lt"/>
              </a:rPr>
              <a:t>Salvation</a:t>
            </a:r>
            <a:r>
              <a:rPr lang="en-US" dirty="0" smtClean="0">
                <a:effectLst/>
              </a:rPr>
              <a:t>  (1:10)</a:t>
            </a:r>
          </a:p>
          <a:p>
            <a:pPr marL="457200" indent="-457200">
              <a:spcAft>
                <a:spcPts val="1200"/>
              </a:spcAft>
            </a:pPr>
            <a:r>
              <a:rPr lang="en-US" dirty="0" smtClean="0">
                <a:solidFill>
                  <a:srgbClr val="FFFF00"/>
                </a:solidFill>
                <a:effectLst/>
                <a:latin typeface="+mj-lt"/>
              </a:rPr>
              <a:t>Celebration</a:t>
            </a:r>
            <a:r>
              <a:rPr lang="en-US" dirty="0" smtClean="0">
                <a:effectLst/>
              </a:rPr>
              <a:t>  (2:19-20)</a:t>
            </a:r>
          </a:p>
        </p:txBody>
      </p:sp>
      <p:sp>
        <p:nvSpPr>
          <p:cNvPr id="5" name="Footer Placeholder 4"/>
          <p:cNvSpPr>
            <a:spLocks noGrp="1"/>
          </p:cNvSpPr>
          <p:nvPr>
            <p:ph type="ftr" sz="quarter" idx="11"/>
          </p:nvPr>
        </p:nvSpPr>
        <p:spPr>
          <a:xfrm>
            <a:off x="2971800" y="6248400"/>
            <a:ext cx="3352800" cy="457200"/>
          </a:xfrm>
        </p:spPr>
        <p:txBody>
          <a:bodyPr/>
          <a:lstStyle/>
          <a:p>
            <a:r>
              <a:rPr lang="en-US" dirty="0" smtClean="0">
                <a:solidFill>
                  <a:srgbClr val="FFFFFF"/>
                </a:solidFill>
              </a:rPr>
              <a:t>Mark Copeland</a:t>
            </a:r>
            <a:endParaRPr lang="en-US" dirty="0">
              <a:solidFill>
                <a:srgbClr val="FFFFFF"/>
              </a:solidFill>
            </a:endParaRPr>
          </a:p>
        </p:txBody>
      </p:sp>
      <p:sp>
        <p:nvSpPr>
          <p:cNvPr id="4" name="Slide Number Placeholder 3"/>
          <p:cNvSpPr>
            <a:spLocks noGrp="1"/>
          </p:cNvSpPr>
          <p:nvPr>
            <p:ph type="sldNum" sz="quarter" idx="12"/>
          </p:nvPr>
        </p:nvSpPr>
        <p:spPr/>
        <p:txBody>
          <a:bodyPr/>
          <a:lstStyle/>
          <a:p>
            <a:fld id="{8BE7D48B-A35F-447E-B9EC-A81BCD68C5CA}" type="slidenum">
              <a:rPr lang="en-US" smtClean="0">
                <a:solidFill>
                  <a:srgbClr val="FFFFFF"/>
                </a:solidFill>
              </a:rPr>
              <a:pPr/>
              <a:t>14</a:t>
            </a:fld>
            <a:endParaRPr lang="en-US" dirty="0">
              <a:solidFill>
                <a:srgbClr val="FFFFFF"/>
              </a:solidFill>
            </a:endParaRPr>
          </a:p>
        </p:txBody>
      </p:sp>
      <p:pic>
        <p:nvPicPr>
          <p:cNvPr id="6" name="Picture 4" descr="BSNRE0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4190" y="0"/>
            <a:ext cx="2278380" cy="2876809"/>
          </a:xfrm>
          <a:prstGeom prst="rect">
            <a:avLst/>
          </a:prstGeom>
          <a:noFill/>
          <a:ln w="9525">
            <a:noFill/>
            <a:miter lim="800000"/>
            <a:headEnd/>
            <a:tailEnd/>
          </a:ln>
          <a:effectLst/>
        </p:spPr>
      </p:pic>
    </p:spTree>
    <p:extLst>
      <p:ext uri="{BB962C8B-B14F-4D97-AF65-F5344CB8AC3E}">
        <p14:creationId xmlns:p14="http://schemas.microsoft.com/office/powerpoint/2010/main" val="38873304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lstStyle/>
          <a:p>
            <a:r>
              <a:rPr lang="en-US" b="1" dirty="0"/>
              <a:t>The Day of Christ</a:t>
            </a:r>
          </a:p>
        </p:txBody>
      </p:sp>
      <p:sp>
        <p:nvSpPr>
          <p:cNvPr id="436227" name="Rectangle 3"/>
          <p:cNvSpPr>
            <a:spLocks noGrp="1" noChangeArrowheads="1"/>
          </p:cNvSpPr>
          <p:nvPr>
            <p:ph idx="1"/>
          </p:nvPr>
        </p:nvSpPr>
        <p:spPr/>
        <p:txBody>
          <a:bodyPr/>
          <a:lstStyle/>
          <a:p>
            <a:pPr marL="457200" indent="-457200">
              <a:spcBef>
                <a:spcPts val="0"/>
              </a:spcBef>
              <a:spcAft>
                <a:spcPts val="3600"/>
              </a:spcAft>
            </a:pPr>
            <a:r>
              <a:rPr lang="en-US" sz="2800" b="1" dirty="0" smtClean="0">
                <a:solidFill>
                  <a:srgbClr val="FFFF00"/>
                </a:solidFill>
              </a:rPr>
              <a:t>Day of </a:t>
            </a:r>
            <a:r>
              <a:rPr lang="en-US" sz="2800" b="1" dirty="0">
                <a:solidFill>
                  <a:srgbClr val="FFFF00"/>
                </a:solidFill>
              </a:rPr>
              <a:t>Christ</a:t>
            </a:r>
            <a:r>
              <a:rPr lang="en-US" sz="2800" dirty="0">
                <a:solidFill>
                  <a:srgbClr val="FFFF00"/>
                </a:solidFill>
              </a:rPr>
              <a:t> </a:t>
            </a:r>
            <a:r>
              <a:rPr lang="en-US" sz="2800" dirty="0"/>
              <a:t>= </a:t>
            </a:r>
            <a:r>
              <a:rPr lang="en-US" sz="2800" b="1" dirty="0">
                <a:solidFill>
                  <a:srgbClr val="FFFF00"/>
                </a:solidFill>
              </a:rPr>
              <a:t>The </a:t>
            </a:r>
            <a:r>
              <a:rPr lang="en-US" sz="2800" b="1" dirty="0" smtClean="0">
                <a:solidFill>
                  <a:srgbClr val="FFFF00"/>
                </a:solidFill>
              </a:rPr>
              <a:t>Rapture  </a:t>
            </a:r>
            <a:r>
              <a:rPr lang="en-US" sz="2800" dirty="0" smtClean="0"/>
              <a:t>(</a:t>
            </a:r>
            <a:r>
              <a:rPr lang="en-US" sz="2800" dirty="0"/>
              <a:t>Phil. 1:10; 2:16; 2 Th. </a:t>
            </a:r>
            <a:r>
              <a:rPr lang="en-US" sz="2800" dirty="0" smtClean="0"/>
              <a:t>2:2</a:t>
            </a:r>
            <a:r>
              <a:rPr lang="en-US" sz="2800" baseline="30000" dirty="0" smtClean="0"/>
              <a:t>RT</a:t>
            </a:r>
            <a:r>
              <a:rPr lang="en-US" sz="2800" dirty="0" smtClean="0"/>
              <a:t>)</a:t>
            </a:r>
            <a:endParaRPr lang="en-US" sz="2800" b="1" dirty="0"/>
          </a:p>
          <a:p>
            <a:pPr marL="457200" indent="-457200">
              <a:spcBef>
                <a:spcPts val="0"/>
              </a:spcBef>
              <a:spcAft>
                <a:spcPts val="3600"/>
              </a:spcAft>
            </a:pPr>
            <a:r>
              <a:rPr lang="en-US" sz="2800" b="1" dirty="0" smtClean="0">
                <a:solidFill>
                  <a:srgbClr val="FFFF00"/>
                </a:solidFill>
              </a:rPr>
              <a:t>Day of </a:t>
            </a:r>
            <a:r>
              <a:rPr lang="en-US" sz="2800" b="1" dirty="0">
                <a:solidFill>
                  <a:srgbClr val="FFFF00"/>
                </a:solidFill>
              </a:rPr>
              <a:t>the Lord</a:t>
            </a:r>
            <a:r>
              <a:rPr lang="en-US" sz="2800" dirty="0">
                <a:solidFill>
                  <a:srgbClr val="FFFF00"/>
                </a:solidFill>
              </a:rPr>
              <a:t> </a:t>
            </a:r>
            <a:r>
              <a:rPr lang="en-US" sz="2800" dirty="0" smtClean="0"/>
              <a:t>= </a:t>
            </a:r>
            <a:r>
              <a:rPr lang="en-US" sz="2800" b="1" dirty="0" smtClean="0">
                <a:solidFill>
                  <a:srgbClr val="FFFF00"/>
                </a:solidFill>
              </a:rPr>
              <a:t>The Revelation  </a:t>
            </a:r>
            <a:r>
              <a:rPr lang="en-US" sz="2800" dirty="0" smtClean="0"/>
              <a:t>(</a:t>
            </a:r>
            <a:r>
              <a:rPr lang="en-US" sz="2800" dirty="0"/>
              <a:t>Acts 2:20; 1 Cor. 5:5; 2 Cor. 1:14; 1 Th. 5:2; 2 Pet. 3:10</a:t>
            </a:r>
            <a:r>
              <a:rPr lang="en-US" sz="2800" dirty="0" smtClean="0"/>
              <a:t>)</a:t>
            </a:r>
          </a:p>
        </p:txBody>
      </p:sp>
      <p:sp>
        <p:nvSpPr>
          <p:cNvPr id="6" name="Slide Number Placeholder 5"/>
          <p:cNvSpPr>
            <a:spLocks noGrp="1"/>
          </p:cNvSpPr>
          <p:nvPr>
            <p:ph type="sldNum" sz="quarter" idx="12"/>
          </p:nvPr>
        </p:nvSpPr>
        <p:spPr/>
        <p:txBody>
          <a:bodyPr/>
          <a:lstStyle/>
          <a:p>
            <a:fld id="{2947463D-AFF4-498B-B2A2-280577CA22B3}" type="slidenum">
              <a:rPr lang="en-US">
                <a:solidFill>
                  <a:srgbClr val="FFFFFF"/>
                </a:solidFill>
              </a:rPr>
              <a:pPr/>
              <a:t>140</a:t>
            </a:fld>
            <a:endParaRPr lang="en-US">
              <a:solidFill>
                <a:srgbClr val="FFFFFF"/>
              </a:solidFill>
            </a:endParaRPr>
          </a:p>
        </p:txBody>
      </p:sp>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18070901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Interchangeable Terms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20508425"/>
              </p:ext>
            </p:extLst>
          </p:nvPr>
        </p:nvGraphicFramePr>
        <p:xfrm>
          <a:off x="457200" y="2057400"/>
          <a:ext cx="8229600" cy="2590800"/>
        </p:xfrm>
        <a:graphic>
          <a:graphicData uri="http://schemas.openxmlformats.org/drawingml/2006/table">
            <a:tbl>
              <a:tblPr firstRow="1" bandRow="1">
                <a:tableStyleId>{5C22544A-7EE6-4342-B048-85BDC9FD1C3A}</a:tableStyleId>
              </a:tblPr>
              <a:tblGrid>
                <a:gridCol w="1645920"/>
                <a:gridCol w="1645920"/>
                <a:gridCol w="1737360"/>
                <a:gridCol w="1554480"/>
                <a:gridCol w="1645920"/>
              </a:tblGrid>
              <a:tr h="370840">
                <a:tc>
                  <a:txBody>
                    <a:bodyPr/>
                    <a:lstStyle/>
                    <a:p>
                      <a:pPr algn="ctr"/>
                      <a:r>
                        <a:rPr lang="en-US" sz="2000" i="1" dirty="0" smtClean="0">
                          <a:solidFill>
                            <a:srgbClr val="FFFF00"/>
                          </a:solidFill>
                        </a:rPr>
                        <a:t>Parousia</a:t>
                      </a:r>
                      <a:endParaRPr lang="en-US" sz="2000" i="1" dirty="0">
                        <a:solidFill>
                          <a:srgbClr val="FFFF00"/>
                        </a:solidFill>
                      </a:endParaRPr>
                    </a:p>
                  </a:txBody>
                  <a:tcPr anchor="ctr">
                    <a:cell3D prstMaterial="dkEdge">
                      <a:bevel/>
                      <a:lightRig rig="flood" dir="t"/>
                    </a:cell3D>
                  </a:tcPr>
                </a:tc>
                <a:tc>
                  <a:txBody>
                    <a:bodyPr/>
                    <a:lstStyle/>
                    <a:p>
                      <a:pPr algn="ctr"/>
                      <a:r>
                        <a:rPr lang="en-US" sz="2000" i="1" dirty="0" err="1" smtClean="0">
                          <a:solidFill>
                            <a:srgbClr val="FFFF00"/>
                          </a:solidFill>
                        </a:rPr>
                        <a:t>Epiphaneia</a:t>
                      </a:r>
                      <a:endParaRPr lang="en-US" sz="2000" i="1" dirty="0">
                        <a:solidFill>
                          <a:srgbClr val="FFFF00"/>
                        </a:solidFill>
                      </a:endParaRPr>
                    </a:p>
                  </a:txBody>
                  <a:tcPr anchor="ctr">
                    <a:cell3D prstMaterial="dkEdge">
                      <a:bevel/>
                      <a:lightRig rig="flood" dir="t"/>
                    </a:cell3D>
                  </a:tcPr>
                </a:tc>
                <a:tc>
                  <a:txBody>
                    <a:bodyPr/>
                    <a:lstStyle/>
                    <a:p>
                      <a:pPr algn="ctr"/>
                      <a:r>
                        <a:rPr lang="en-US" sz="2000" i="1" dirty="0" err="1" smtClean="0">
                          <a:solidFill>
                            <a:srgbClr val="FFFF00"/>
                          </a:solidFill>
                        </a:rPr>
                        <a:t>Apocalupsis</a:t>
                      </a:r>
                      <a:endParaRPr lang="en-US" sz="2000" i="1" dirty="0">
                        <a:solidFill>
                          <a:srgbClr val="FFFF00"/>
                        </a:solidFill>
                      </a:endParaRPr>
                    </a:p>
                  </a:txBody>
                  <a:tcPr anchor="ctr">
                    <a:cell3D prstMaterial="dkEdge">
                      <a:bevel/>
                      <a:lightRig rig="flood" dir="t"/>
                    </a:cell3D>
                  </a:tcPr>
                </a:tc>
                <a:tc>
                  <a:txBody>
                    <a:bodyPr/>
                    <a:lstStyle/>
                    <a:p>
                      <a:pPr algn="ctr"/>
                      <a:r>
                        <a:rPr lang="en-US" sz="2000" i="1" dirty="0" err="1" smtClean="0">
                          <a:solidFill>
                            <a:srgbClr val="FFFF00"/>
                          </a:solidFill>
                        </a:rPr>
                        <a:t>Phaneroo</a:t>
                      </a:r>
                      <a:endParaRPr lang="en-US" sz="2000" i="1" dirty="0">
                        <a:solidFill>
                          <a:srgbClr val="FFFF00"/>
                        </a:solidFill>
                      </a:endParaRPr>
                    </a:p>
                  </a:txBody>
                  <a:tcPr anchor="ctr">
                    <a:cell3D prstMaterial="dkEdge">
                      <a:bevel/>
                      <a:lightRig rig="flood" dir="t"/>
                    </a:cell3D>
                  </a:tcPr>
                </a:tc>
                <a:tc>
                  <a:txBody>
                    <a:bodyPr/>
                    <a:lstStyle/>
                    <a:p>
                      <a:pPr algn="ctr"/>
                      <a:r>
                        <a:rPr lang="en-US" sz="2000" i="1" dirty="0" err="1" smtClean="0">
                          <a:solidFill>
                            <a:srgbClr val="FFFF00"/>
                          </a:solidFill>
                        </a:rPr>
                        <a:t>Erchomai</a:t>
                      </a:r>
                      <a:endParaRPr lang="en-US" sz="2000" i="1" dirty="0">
                        <a:solidFill>
                          <a:srgbClr val="FFFF00"/>
                        </a:solidFill>
                      </a:endParaRPr>
                    </a:p>
                  </a:txBody>
                  <a:tcPr anchor="ctr">
                    <a:cell3D prstMaterial="dkEdge">
                      <a:bevel/>
                      <a:lightRig rig="flood" dir="t"/>
                    </a:cell3D>
                  </a:tcPr>
                </a:tc>
              </a:tr>
              <a:tr h="370840">
                <a:tc>
                  <a:txBody>
                    <a:bodyPr/>
                    <a:lstStyle/>
                    <a:p>
                      <a:r>
                        <a:rPr lang="en-US" sz="2000" dirty="0" smtClean="0"/>
                        <a:t>2 Th. 2:1, 8</a:t>
                      </a:r>
                      <a:endParaRPr lang="en-US" sz="2000" dirty="0"/>
                    </a:p>
                  </a:txBody>
                  <a:tcPr anchor="ctr">
                    <a:cell3D prstMaterial="dkEdge">
                      <a:bevel/>
                      <a:lightRig rig="flood" dir="t"/>
                    </a:cell3D>
                  </a:tcPr>
                </a:tc>
                <a:tc>
                  <a:txBody>
                    <a:bodyPr/>
                    <a:lstStyle/>
                    <a:p>
                      <a:r>
                        <a:rPr lang="en-US" sz="2000" dirty="0" smtClean="0"/>
                        <a:t>2 Th.</a:t>
                      </a:r>
                      <a:r>
                        <a:rPr lang="en-US" sz="2000" baseline="0" dirty="0" smtClean="0"/>
                        <a:t> 2:8</a:t>
                      </a:r>
                      <a:endParaRPr lang="en-US" sz="2000" dirty="0"/>
                    </a:p>
                  </a:txBody>
                  <a:tcPr anchor="ctr">
                    <a:cell3D prstMaterial="dkEdge">
                      <a:bevel/>
                      <a:lightRig rig="flood" dir="t"/>
                    </a:cell3D>
                  </a:tcPr>
                </a:tc>
                <a:tc>
                  <a:txBody>
                    <a:bodyPr/>
                    <a:lstStyle/>
                    <a:p>
                      <a:endParaRPr lang="en-US" sz="2000"/>
                    </a:p>
                  </a:txBody>
                  <a:tcPr anchor="ctr">
                    <a:cell3D prstMaterial="dkEdge">
                      <a:bevel/>
                      <a:lightRig rig="flood" dir="t"/>
                    </a:cell3D>
                  </a:tcPr>
                </a:tc>
                <a:tc>
                  <a:txBody>
                    <a:bodyPr/>
                    <a:lstStyle/>
                    <a:p>
                      <a:endParaRPr lang="en-US" sz="2000" dirty="0"/>
                    </a:p>
                  </a:txBody>
                  <a:tcPr anchor="ctr">
                    <a:cell3D prstMaterial="dkEdge">
                      <a:bevel/>
                      <a:lightRig rig="flood" dir="t"/>
                    </a:cell3D>
                  </a:tcPr>
                </a:tc>
                <a:tc>
                  <a:txBody>
                    <a:bodyPr/>
                    <a:lstStyle/>
                    <a:p>
                      <a:endParaRPr lang="en-US" sz="2000" dirty="0"/>
                    </a:p>
                  </a:txBody>
                  <a:tcPr anchor="ctr">
                    <a:cell3D prstMaterial="dkEdge">
                      <a:bevel/>
                      <a:lightRig rig="flood" dir="t"/>
                    </a:cell3D>
                  </a:tcPr>
                </a:tc>
              </a:tr>
              <a:tr h="370840">
                <a:tc>
                  <a:txBody>
                    <a:bodyPr/>
                    <a:lstStyle/>
                    <a:p>
                      <a:r>
                        <a:rPr lang="en-US" sz="2000" dirty="0" smtClean="0"/>
                        <a:t>2 Th. 2:1</a:t>
                      </a:r>
                      <a:endParaRPr lang="en-US" sz="2000" dirty="0"/>
                    </a:p>
                  </a:txBody>
                  <a:tcPr anchor="ctr">
                    <a:cell3D prstMaterial="dkEdge">
                      <a:bevel/>
                      <a:lightRig rig="flood" dir="t"/>
                    </a:cell3D>
                  </a:tcPr>
                </a:tc>
                <a:tc>
                  <a:txBody>
                    <a:bodyPr/>
                    <a:lstStyle/>
                    <a:p>
                      <a:r>
                        <a:rPr lang="en-US" sz="2000" dirty="0" smtClean="0"/>
                        <a:t>2 Th. 1:10</a:t>
                      </a:r>
                      <a:endParaRPr lang="en-US" sz="2000" dirty="0"/>
                    </a:p>
                  </a:txBody>
                  <a:tcPr anchor="ctr">
                    <a:cell3D prstMaterial="dkEdge">
                      <a:bevel/>
                      <a:lightRig rig="flood" dir="t"/>
                    </a:cell3D>
                  </a:tcPr>
                </a:tc>
                <a:tc>
                  <a:txBody>
                    <a:bodyPr/>
                    <a:lstStyle/>
                    <a:p>
                      <a:r>
                        <a:rPr lang="en-US" sz="2000" dirty="0" smtClean="0"/>
                        <a:t>2 Th.</a:t>
                      </a:r>
                      <a:r>
                        <a:rPr lang="en-US" sz="2000" baseline="0" dirty="0" smtClean="0"/>
                        <a:t> 1:7</a:t>
                      </a:r>
                      <a:endParaRPr lang="en-US" sz="2000" dirty="0"/>
                    </a:p>
                  </a:txBody>
                  <a:tcPr anchor="ctr">
                    <a:cell3D prstMaterial="dkEdge">
                      <a:bevel/>
                      <a:lightRig rig="flood" dir="t"/>
                    </a:cell3D>
                  </a:tcPr>
                </a:tc>
                <a:tc>
                  <a:txBody>
                    <a:bodyPr/>
                    <a:lstStyle/>
                    <a:p>
                      <a:endParaRPr lang="en-US" sz="2000" dirty="0"/>
                    </a:p>
                  </a:txBody>
                  <a:tcPr anchor="ctr">
                    <a:cell3D prstMaterial="dkEdge">
                      <a:bevel/>
                      <a:lightRig rig="flood" dir="t"/>
                    </a:cell3D>
                  </a:tcPr>
                </a:tc>
                <a:tc>
                  <a:txBody>
                    <a:bodyPr/>
                    <a:lstStyle/>
                    <a:p>
                      <a:endParaRPr lang="en-US" sz="2000" dirty="0"/>
                    </a:p>
                  </a:txBody>
                  <a:tcPr anchor="ctr">
                    <a:cell3D prstMaterial="dkEdge">
                      <a:bevel/>
                      <a:lightRig rig="flood" dir="t"/>
                    </a:cell3D>
                  </a:tcPr>
                </a:tc>
              </a:tr>
              <a:tr h="370840">
                <a:tc>
                  <a:txBody>
                    <a:bodyPr/>
                    <a:lstStyle/>
                    <a:p>
                      <a:r>
                        <a:rPr lang="en-US" sz="2000" dirty="0" smtClean="0"/>
                        <a:t>1 Jn. 2:28</a:t>
                      </a:r>
                      <a:endParaRPr lang="en-US" sz="2000" dirty="0"/>
                    </a:p>
                  </a:txBody>
                  <a:tcPr anchor="ctr">
                    <a:cell3D prstMaterial="dkEdge">
                      <a:bevel/>
                      <a:lightRig rig="flood" dir="t"/>
                    </a:cell3D>
                  </a:tcPr>
                </a:tc>
                <a:tc>
                  <a:txBody>
                    <a:bodyPr/>
                    <a:lstStyle/>
                    <a:p>
                      <a:endParaRPr lang="en-US" sz="2000"/>
                    </a:p>
                  </a:txBody>
                  <a:tcPr anchor="ctr">
                    <a:cell3D prstMaterial="dkEdge">
                      <a:bevel/>
                      <a:lightRig rig="flood" dir="t"/>
                    </a:cell3D>
                  </a:tcPr>
                </a:tc>
                <a:tc>
                  <a:txBody>
                    <a:bodyPr/>
                    <a:lstStyle/>
                    <a:p>
                      <a:endParaRPr lang="en-US" sz="2000"/>
                    </a:p>
                  </a:txBody>
                  <a:tcPr anchor="ctr">
                    <a:cell3D prstMaterial="dkEdge">
                      <a:bevel/>
                      <a:lightRig rig="flood" dir="t"/>
                    </a:cell3D>
                  </a:tcPr>
                </a:tc>
                <a:tc>
                  <a:txBody>
                    <a:bodyPr/>
                    <a:lstStyle/>
                    <a:p>
                      <a:r>
                        <a:rPr lang="en-US" sz="2000" dirty="0" smtClean="0"/>
                        <a:t>1 Jn. 2:28; 3:2</a:t>
                      </a:r>
                      <a:endParaRPr lang="en-US" sz="2000" dirty="0"/>
                    </a:p>
                  </a:txBody>
                  <a:tcPr anchor="ctr">
                    <a:cell3D prstMaterial="dkEdge">
                      <a:bevel/>
                      <a:lightRig rig="flood" dir="t"/>
                    </a:cell3D>
                  </a:tcPr>
                </a:tc>
                <a:tc>
                  <a:txBody>
                    <a:bodyPr/>
                    <a:lstStyle/>
                    <a:p>
                      <a:endParaRPr lang="en-US" sz="2000" dirty="0"/>
                    </a:p>
                  </a:txBody>
                  <a:tcPr anchor="ctr">
                    <a:cell3D prstMaterial="dkEdge">
                      <a:bevel/>
                      <a:lightRig rig="flood" dir="t"/>
                    </a:cell3D>
                  </a:tcPr>
                </a:tc>
              </a:tr>
              <a:tr h="370840">
                <a:tc>
                  <a:txBody>
                    <a:bodyPr/>
                    <a:lstStyle/>
                    <a:p>
                      <a:r>
                        <a:rPr lang="en-US" sz="2000" dirty="0" smtClean="0"/>
                        <a:t>Mt. 24:37, 39</a:t>
                      </a:r>
                      <a:endParaRPr lang="en-US" sz="2000" dirty="0"/>
                    </a:p>
                  </a:txBody>
                  <a:tcPr anchor="ctr">
                    <a:cell3D prstMaterial="dkEdge">
                      <a:bevel/>
                      <a:lightRig rig="flood" dir="t"/>
                    </a:cell3D>
                  </a:tcPr>
                </a:tc>
                <a:tc>
                  <a:txBody>
                    <a:bodyPr/>
                    <a:lstStyle/>
                    <a:p>
                      <a:endParaRPr lang="en-US" sz="2000" dirty="0"/>
                    </a:p>
                  </a:txBody>
                  <a:tcPr anchor="ctr">
                    <a:cell3D prstMaterial="dkEdge">
                      <a:bevel/>
                      <a:lightRig rig="flood" dir="t"/>
                    </a:cell3D>
                  </a:tcPr>
                </a:tc>
                <a:tc>
                  <a:txBody>
                    <a:bodyPr/>
                    <a:lstStyle/>
                    <a:p>
                      <a:endParaRPr lang="en-US" sz="2000" dirty="0"/>
                    </a:p>
                  </a:txBody>
                  <a:tcPr anchor="ctr">
                    <a:cell3D prstMaterial="dkEdge">
                      <a:bevel/>
                      <a:lightRig rig="flood" dir="t"/>
                    </a:cell3D>
                  </a:tcPr>
                </a:tc>
                <a:tc>
                  <a:txBody>
                    <a:bodyPr/>
                    <a:lstStyle/>
                    <a:p>
                      <a:endParaRPr lang="en-US" sz="2000" dirty="0"/>
                    </a:p>
                  </a:txBody>
                  <a:tcPr anchor="ctr">
                    <a:cell3D prstMaterial="dkEdge">
                      <a:bevel/>
                      <a:lightRig rig="flood" dir="t"/>
                    </a:cell3D>
                  </a:tcPr>
                </a:tc>
                <a:tc>
                  <a:txBody>
                    <a:bodyPr/>
                    <a:lstStyle/>
                    <a:p>
                      <a:r>
                        <a:rPr lang="en-US" sz="2000" dirty="0" smtClean="0"/>
                        <a:t>Mt. 24:42, 44</a:t>
                      </a:r>
                      <a:endParaRPr lang="en-US" sz="2000" dirty="0"/>
                    </a:p>
                  </a:txBody>
                  <a:tcPr anchor="ctr">
                    <a:cell3D prstMaterial="dkEdge">
                      <a:bevel/>
                      <a:lightRig rig="flood" dir="t"/>
                    </a:cell3D>
                  </a:tcPr>
                </a:tc>
              </a:tr>
            </a:tbl>
          </a:graphicData>
        </a:graphic>
      </p:graphicFrame>
      <p:sp>
        <p:nvSpPr>
          <p:cNvPr id="4" name="Slide Number Placeholder 3"/>
          <p:cNvSpPr>
            <a:spLocks noGrp="1"/>
          </p:cNvSpPr>
          <p:nvPr>
            <p:ph type="sldNum" sz="quarter" idx="12"/>
          </p:nvPr>
        </p:nvSpPr>
        <p:spPr/>
        <p:txBody>
          <a:bodyPr/>
          <a:lstStyle/>
          <a:p>
            <a:fld id="{396A47C1-E966-4418-9AC8-95F5AD5A0C64}" type="slidenum">
              <a:rPr lang="en-US" smtClean="0">
                <a:solidFill>
                  <a:srgbClr val="FFFFFF"/>
                </a:solidFill>
              </a:rPr>
              <a:pPr/>
              <a:t>141</a:t>
            </a:fld>
            <a:endParaRPr lang="en-US">
              <a:solidFill>
                <a:srgbClr val="FFFFFF"/>
              </a:solidFill>
            </a:endParaRPr>
          </a:p>
        </p:txBody>
      </p:sp>
      <p:sp>
        <p:nvSpPr>
          <p:cNvPr id="3" name="Footer Placeholder 2"/>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29931940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Interchangeable Terms</a:t>
            </a:r>
            <a:br>
              <a:rPr lang="en-US" dirty="0" smtClean="0"/>
            </a:br>
            <a:r>
              <a:rPr lang="en-US" sz="3000" dirty="0" smtClean="0">
                <a:latin typeface="+mn-lt"/>
              </a:rPr>
              <a:t>(Mt. 24:37, 39, 42, 44)</a:t>
            </a:r>
            <a:endParaRPr lang="en-US" dirty="0"/>
          </a:p>
        </p:txBody>
      </p:sp>
      <p:sp>
        <p:nvSpPr>
          <p:cNvPr id="3" name="Content Placeholder 2"/>
          <p:cNvSpPr>
            <a:spLocks noGrp="1"/>
          </p:cNvSpPr>
          <p:nvPr>
            <p:ph idx="1"/>
          </p:nvPr>
        </p:nvSpPr>
        <p:spPr>
          <a:xfrm>
            <a:off x="457200" y="1981200"/>
            <a:ext cx="8229600" cy="4149725"/>
          </a:xfrm>
        </p:spPr>
        <p:txBody>
          <a:bodyPr/>
          <a:lstStyle/>
          <a:p>
            <a:pPr marL="0" indent="457200">
              <a:spcBef>
                <a:spcPts val="0"/>
              </a:spcBef>
              <a:spcAft>
                <a:spcPts val="2400"/>
              </a:spcAft>
              <a:buNone/>
            </a:pPr>
            <a:r>
              <a:rPr lang="en-US" sz="2800" baseline="30000" dirty="0" smtClean="0">
                <a:effectLst>
                  <a:outerShdw blurRad="38100" dist="38100" dir="2700000" algn="tl">
                    <a:srgbClr val="000000">
                      <a:alpha val="43137"/>
                    </a:srgbClr>
                  </a:outerShdw>
                </a:effectLst>
              </a:rPr>
              <a:t>37</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But as the days of Noah were, so also will the </a:t>
            </a:r>
            <a:r>
              <a:rPr lang="en-US" sz="2800" b="1" dirty="0">
                <a:solidFill>
                  <a:srgbClr val="FFFF00"/>
                </a:solidFill>
                <a:effectLst>
                  <a:outerShdw blurRad="38100" dist="38100" dir="2700000" algn="tl">
                    <a:srgbClr val="000000">
                      <a:alpha val="43137"/>
                    </a:srgbClr>
                  </a:outerShdw>
                </a:effectLst>
              </a:rPr>
              <a:t>coming</a:t>
            </a:r>
            <a:r>
              <a:rPr lang="en-US" sz="2800" dirty="0">
                <a:effectLst>
                  <a:outerShdw blurRad="38100" dist="38100" dir="2700000" algn="tl">
                    <a:srgbClr val="000000">
                      <a:alpha val="43137"/>
                    </a:srgbClr>
                  </a:outerShdw>
                </a:effectLst>
              </a:rPr>
              <a:t> of the Son of Man be</a:t>
            </a:r>
            <a:r>
              <a:rPr lang="en-US" sz="2800" dirty="0" smtClean="0">
                <a:effectLst>
                  <a:outerShdw blurRad="38100" dist="38100" dir="2700000" algn="tl">
                    <a:srgbClr val="000000">
                      <a:alpha val="43137"/>
                    </a:srgbClr>
                  </a:outerShdw>
                </a:effectLst>
              </a:rPr>
              <a:t>.  …. </a:t>
            </a:r>
            <a:r>
              <a:rPr lang="en-US" sz="2800" baseline="30000" dirty="0" smtClean="0">
                <a:effectLst>
                  <a:outerShdw blurRad="38100" dist="38100" dir="2700000" algn="tl">
                    <a:srgbClr val="000000">
                      <a:alpha val="43137"/>
                    </a:srgbClr>
                  </a:outerShdw>
                </a:effectLst>
              </a:rPr>
              <a:t>39</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and did not know until the flood came and took them all away, so also will the </a:t>
            </a:r>
            <a:r>
              <a:rPr lang="en-US" sz="2800" b="1" dirty="0">
                <a:solidFill>
                  <a:srgbClr val="FFFF00"/>
                </a:solidFill>
                <a:effectLst>
                  <a:outerShdw blurRad="38100" dist="38100" dir="2700000" algn="tl">
                    <a:srgbClr val="000000">
                      <a:alpha val="43137"/>
                    </a:srgbClr>
                  </a:outerShdw>
                </a:effectLst>
              </a:rPr>
              <a:t>coming</a:t>
            </a:r>
            <a:r>
              <a:rPr lang="en-US" sz="2800" dirty="0">
                <a:effectLst>
                  <a:outerShdw blurRad="38100" dist="38100" dir="2700000" algn="tl">
                    <a:srgbClr val="000000">
                      <a:alpha val="43137"/>
                    </a:srgbClr>
                  </a:outerShdw>
                </a:effectLst>
              </a:rPr>
              <a:t> of the Son of Man be</a:t>
            </a:r>
            <a:r>
              <a:rPr lang="en-US" sz="2800" dirty="0" smtClean="0">
                <a:effectLst>
                  <a:outerShdw blurRad="38100" dist="38100" dir="2700000" algn="tl">
                    <a:srgbClr val="000000">
                      <a:alpha val="43137"/>
                    </a:srgbClr>
                  </a:outerShdw>
                </a:effectLst>
              </a:rPr>
              <a:t>.  …. </a:t>
            </a:r>
            <a:r>
              <a:rPr lang="en-US" sz="2800" baseline="30000" dirty="0">
                <a:effectLst>
                  <a:outerShdw blurRad="38100" dist="38100" dir="2700000" algn="tl">
                    <a:srgbClr val="000000">
                      <a:alpha val="43137"/>
                    </a:srgbClr>
                  </a:outerShdw>
                </a:effectLst>
              </a:rPr>
              <a:t>42</a:t>
            </a:r>
            <a:r>
              <a:rPr lang="en-US" sz="2800" dirty="0">
                <a:effectLst>
                  <a:outerShdw blurRad="38100" dist="38100" dir="2700000" algn="tl">
                    <a:srgbClr val="000000">
                      <a:alpha val="43137"/>
                    </a:srgbClr>
                  </a:outerShdw>
                </a:effectLst>
              </a:rPr>
              <a:t> Watch therefore, for you do not know what hour your Lord is </a:t>
            </a:r>
            <a:r>
              <a:rPr lang="en-US" sz="2800" b="1" dirty="0">
                <a:solidFill>
                  <a:srgbClr val="FFFF00"/>
                </a:solidFill>
                <a:effectLst>
                  <a:outerShdw blurRad="38100" dist="38100" dir="2700000" algn="tl">
                    <a:srgbClr val="000000">
                      <a:alpha val="43137"/>
                    </a:srgbClr>
                  </a:outerShdw>
                </a:effectLst>
              </a:rPr>
              <a:t>coming</a:t>
            </a:r>
            <a:r>
              <a:rPr lang="en-US" sz="2800" dirty="0" smtClean="0">
                <a:effectLst>
                  <a:outerShdw blurRad="38100" dist="38100" dir="2700000" algn="tl">
                    <a:srgbClr val="000000">
                      <a:alpha val="43137"/>
                    </a:srgbClr>
                  </a:outerShdw>
                </a:effectLst>
              </a:rPr>
              <a:t>.  …. </a:t>
            </a:r>
            <a:r>
              <a:rPr lang="en-US" sz="2800" baseline="30000" dirty="0">
                <a:effectLst>
                  <a:outerShdw blurRad="38100" dist="38100" dir="2700000" algn="tl">
                    <a:srgbClr val="000000">
                      <a:alpha val="43137"/>
                    </a:srgbClr>
                  </a:outerShdw>
                </a:effectLst>
              </a:rPr>
              <a:t>44</a:t>
            </a:r>
            <a:r>
              <a:rPr lang="en-US" sz="2800" dirty="0">
                <a:effectLst>
                  <a:outerShdw blurRad="38100" dist="38100" dir="2700000" algn="tl">
                    <a:srgbClr val="000000">
                      <a:alpha val="43137"/>
                    </a:srgbClr>
                  </a:outerShdw>
                </a:effectLst>
              </a:rPr>
              <a:t> Therefore you also be ready, for the Son of Man is </a:t>
            </a:r>
            <a:r>
              <a:rPr lang="en-US" sz="2800" b="1" dirty="0">
                <a:solidFill>
                  <a:srgbClr val="FFFF00"/>
                </a:solidFill>
                <a:effectLst>
                  <a:outerShdw blurRad="38100" dist="38100" dir="2700000" algn="tl">
                    <a:srgbClr val="000000">
                      <a:alpha val="43137"/>
                    </a:srgbClr>
                  </a:outerShdw>
                </a:effectLst>
              </a:rPr>
              <a:t>coming</a:t>
            </a:r>
            <a:r>
              <a:rPr lang="en-US" sz="2800" dirty="0">
                <a:effectLst>
                  <a:outerShdw blurRad="38100" dist="38100" dir="2700000" algn="tl">
                    <a:srgbClr val="000000">
                      <a:alpha val="43137"/>
                    </a:srgbClr>
                  </a:outerShdw>
                </a:effectLst>
              </a:rPr>
              <a:t> at an hour you do not expect</a:t>
            </a:r>
            <a:r>
              <a:rPr lang="en-US" sz="2800" dirty="0" smtClean="0">
                <a:effectLst>
                  <a:outerShdw blurRad="38100" dist="38100" dir="2700000" algn="tl">
                    <a:srgbClr val="000000">
                      <a:alpha val="43137"/>
                    </a:srgbClr>
                  </a:outerShdw>
                </a:effectLst>
              </a:rPr>
              <a:t>.</a:t>
            </a:r>
            <a:endParaRPr lang="en-US" sz="2800"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396A47C1-E966-4418-9AC8-95F5AD5A0C64}" type="slidenum">
              <a:rPr lang="en-US" smtClean="0">
                <a:solidFill>
                  <a:srgbClr val="FFFFFF"/>
                </a:solidFill>
              </a:rPr>
              <a:pPr/>
              <a:t>142</a:t>
            </a:fld>
            <a:endParaRPr lang="en-US">
              <a:solidFill>
                <a:srgbClr val="FFFFFF"/>
              </a:solidFill>
            </a:endParaRPr>
          </a:p>
        </p:txBody>
      </p:sp>
      <p:sp>
        <p:nvSpPr>
          <p:cNvPr id="7" name="Rounded Rectangular Callout 6"/>
          <p:cNvSpPr/>
          <p:nvPr/>
        </p:nvSpPr>
        <p:spPr bwMode="auto">
          <a:xfrm>
            <a:off x="2667000" y="2362200"/>
            <a:ext cx="2209800" cy="381000"/>
          </a:xfrm>
          <a:prstGeom prst="wedgeRoundRectCallout">
            <a:avLst>
              <a:gd name="adj1" fmla="val -10000"/>
              <a:gd name="adj2" fmla="val 188500"/>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500" i="1" dirty="0" err="1" smtClean="0">
                <a:solidFill>
                  <a:srgbClr val="FFFFFF"/>
                </a:solidFill>
              </a:rPr>
              <a:t>parousia</a:t>
            </a:r>
            <a:endParaRPr lang="en-US" sz="2500" i="1" dirty="0" smtClean="0">
              <a:solidFill>
                <a:srgbClr val="FFFFFF"/>
              </a:solidFill>
            </a:endParaRPr>
          </a:p>
        </p:txBody>
      </p:sp>
      <p:sp>
        <p:nvSpPr>
          <p:cNvPr id="8" name="Rounded Rectangular Callout 7"/>
          <p:cNvSpPr/>
          <p:nvPr/>
        </p:nvSpPr>
        <p:spPr bwMode="auto">
          <a:xfrm>
            <a:off x="0" y="1409700"/>
            <a:ext cx="2209800" cy="381000"/>
          </a:xfrm>
          <a:prstGeom prst="wedgeRoundRectCallout">
            <a:avLst>
              <a:gd name="adj1" fmla="val -8966"/>
              <a:gd name="adj2" fmla="val 233500"/>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500" i="1" dirty="0" err="1" smtClean="0">
                <a:solidFill>
                  <a:srgbClr val="FFFFFF"/>
                </a:solidFill>
              </a:rPr>
              <a:t>parousia</a:t>
            </a:r>
            <a:endParaRPr lang="en-US" sz="2500" i="1" dirty="0" smtClean="0">
              <a:solidFill>
                <a:srgbClr val="FFFFFF"/>
              </a:solidFill>
            </a:endParaRPr>
          </a:p>
        </p:txBody>
      </p:sp>
      <p:sp>
        <p:nvSpPr>
          <p:cNvPr id="9" name="Rounded Rectangular Callout 8"/>
          <p:cNvSpPr/>
          <p:nvPr/>
        </p:nvSpPr>
        <p:spPr bwMode="auto">
          <a:xfrm>
            <a:off x="1371600" y="5257800"/>
            <a:ext cx="2209800" cy="381000"/>
          </a:xfrm>
          <a:prstGeom prst="wedgeRoundRectCallout">
            <a:avLst>
              <a:gd name="adj1" fmla="val 18966"/>
              <a:gd name="adj2" fmla="val -225500"/>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500" i="1" dirty="0" err="1" smtClean="0">
                <a:solidFill>
                  <a:srgbClr val="FFFFFF"/>
                </a:solidFill>
              </a:rPr>
              <a:t>erchomai</a:t>
            </a:r>
            <a:endParaRPr lang="en-US" sz="2500" i="1" dirty="0" smtClean="0">
              <a:solidFill>
                <a:srgbClr val="FFFFFF"/>
              </a:solidFill>
            </a:endParaRPr>
          </a:p>
        </p:txBody>
      </p:sp>
      <p:sp>
        <p:nvSpPr>
          <p:cNvPr id="10" name="Rounded Rectangular Callout 9"/>
          <p:cNvSpPr/>
          <p:nvPr/>
        </p:nvSpPr>
        <p:spPr bwMode="auto">
          <a:xfrm>
            <a:off x="4343400" y="5600700"/>
            <a:ext cx="2209800" cy="381000"/>
          </a:xfrm>
          <a:prstGeom prst="wedgeRoundRectCallout">
            <a:avLst>
              <a:gd name="adj1" fmla="val 18966"/>
              <a:gd name="adj2" fmla="val -225500"/>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500" i="1" dirty="0" err="1" smtClean="0">
                <a:solidFill>
                  <a:srgbClr val="FFFFFF"/>
                </a:solidFill>
              </a:rPr>
              <a:t>erchomai</a:t>
            </a:r>
            <a:endParaRPr lang="en-US" sz="2500" i="1" dirty="0" smtClean="0">
              <a:solidFill>
                <a:srgbClr val="FFFFFF"/>
              </a:solidFill>
            </a:endParaRPr>
          </a:p>
        </p:txBody>
      </p:sp>
      <p:sp>
        <p:nvSpPr>
          <p:cNvPr id="5" name="Footer Placeholder 4"/>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32911837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Interchangeable Terms</a:t>
            </a:r>
            <a:br>
              <a:rPr lang="en-US" dirty="0" smtClean="0"/>
            </a:br>
            <a:r>
              <a:rPr lang="en-US" sz="3000" dirty="0" smtClean="0">
                <a:latin typeface="+mn-lt"/>
              </a:rPr>
              <a:t>(2 Th. 1:7, 10; 2:1, 8)</a:t>
            </a:r>
            <a:endParaRPr lang="en-US" sz="3000" dirty="0">
              <a:latin typeface="+mn-lt"/>
            </a:endParaRPr>
          </a:p>
        </p:txBody>
      </p:sp>
      <p:sp>
        <p:nvSpPr>
          <p:cNvPr id="3" name="Content Placeholder 2"/>
          <p:cNvSpPr>
            <a:spLocks noGrp="1"/>
          </p:cNvSpPr>
          <p:nvPr>
            <p:ph idx="1"/>
          </p:nvPr>
        </p:nvSpPr>
        <p:spPr>
          <a:xfrm>
            <a:off x="457200" y="1676400"/>
            <a:ext cx="8229600" cy="4454525"/>
          </a:xfrm>
        </p:spPr>
        <p:txBody>
          <a:bodyPr/>
          <a:lstStyle/>
          <a:p>
            <a:pPr marL="0" indent="457200">
              <a:spcBef>
                <a:spcPts val="0"/>
              </a:spcBef>
              <a:spcAft>
                <a:spcPts val="2400"/>
              </a:spcAft>
              <a:buNone/>
            </a:pPr>
            <a:r>
              <a:rPr lang="en-US" sz="2800" baseline="30000" dirty="0" smtClean="0">
                <a:effectLst>
                  <a:outerShdw blurRad="38100" dist="38100" dir="2700000" algn="tl">
                    <a:srgbClr val="000000">
                      <a:alpha val="43137"/>
                    </a:srgbClr>
                  </a:outerShdw>
                </a:effectLst>
              </a:rPr>
              <a:t>7</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and to give you who are troubled rest with us when the Lord Jesus is </a:t>
            </a:r>
            <a:r>
              <a:rPr lang="en-US" sz="2800" b="1" dirty="0">
                <a:solidFill>
                  <a:srgbClr val="FFFF00"/>
                </a:solidFill>
                <a:effectLst>
                  <a:outerShdw blurRad="38100" dist="38100" dir="2700000" algn="tl">
                    <a:srgbClr val="000000">
                      <a:alpha val="43137"/>
                    </a:srgbClr>
                  </a:outerShdw>
                </a:effectLst>
              </a:rPr>
              <a:t>revealed</a:t>
            </a:r>
            <a:r>
              <a:rPr lang="en-US" sz="2800" dirty="0">
                <a:effectLst>
                  <a:outerShdw blurRad="38100" dist="38100" dir="2700000" algn="tl">
                    <a:srgbClr val="000000">
                      <a:alpha val="43137"/>
                    </a:srgbClr>
                  </a:outerShdw>
                </a:effectLst>
              </a:rPr>
              <a:t> from heaven with His mighty </a:t>
            </a:r>
            <a:r>
              <a:rPr lang="en-US" sz="2800" dirty="0" smtClean="0">
                <a:effectLst>
                  <a:outerShdw blurRad="38100" dist="38100" dir="2700000" algn="tl">
                    <a:srgbClr val="000000">
                      <a:alpha val="43137"/>
                    </a:srgbClr>
                  </a:outerShdw>
                </a:effectLst>
              </a:rPr>
              <a:t>angels…. </a:t>
            </a:r>
            <a:r>
              <a:rPr lang="en-US" sz="2800" baseline="30000" dirty="0" smtClean="0">
                <a:effectLst>
                  <a:outerShdw blurRad="38100" dist="38100" dir="2700000" algn="tl">
                    <a:srgbClr val="000000">
                      <a:alpha val="43137"/>
                    </a:srgbClr>
                  </a:outerShdw>
                </a:effectLst>
              </a:rPr>
              <a:t>10</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when He </a:t>
            </a:r>
            <a:r>
              <a:rPr lang="en-US" sz="2800" b="1" dirty="0">
                <a:solidFill>
                  <a:srgbClr val="FFFF00"/>
                </a:solidFill>
                <a:effectLst>
                  <a:outerShdw blurRad="38100" dist="38100" dir="2700000" algn="tl">
                    <a:srgbClr val="000000">
                      <a:alpha val="43137"/>
                    </a:srgbClr>
                  </a:outerShdw>
                </a:effectLst>
              </a:rPr>
              <a:t>comes</a:t>
            </a:r>
            <a:r>
              <a:rPr lang="en-US" sz="2800" dirty="0">
                <a:effectLst>
                  <a:outerShdw blurRad="38100" dist="38100" dir="2700000" algn="tl">
                    <a:srgbClr val="000000">
                      <a:alpha val="43137"/>
                    </a:srgbClr>
                  </a:outerShdw>
                </a:effectLst>
              </a:rPr>
              <a:t>, in that Day, to be glorified in His saints and to be admired among all those who </a:t>
            </a:r>
            <a:r>
              <a:rPr lang="en-US" sz="2800" dirty="0" smtClean="0">
                <a:effectLst>
                  <a:outerShdw blurRad="38100" dist="38100" dir="2700000" algn="tl">
                    <a:srgbClr val="000000">
                      <a:alpha val="43137"/>
                    </a:srgbClr>
                  </a:outerShdw>
                </a:effectLst>
              </a:rPr>
              <a:t>believe…. </a:t>
            </a:r>
            <a:r>
              <a:rPr lang="en-US" sz="2800" baseline="30000" dirty="0">
                <a:effectLst>
                  <a:outerShdw blurRad="38100" dist="38100" dir="2700000" algn="tl">
                    <a:srgbClr val="000000">
                      <a:alpha val="43137"/>
                    </a:srgbClr>
                  </a:outerShdw>
                </a:effectLst>
              </a:rPr>
              <a:t>1</a:t>
            </a:r>
            <a:r>
              <a:rPr lang="en-US" sz="2800" dirty="0">
                <a:effectLst>
                  <a:outerShdw blurRad="38100" dist="38100" dir="2700000" algn="tl">
                    <a:srgbClr val="000000">
                      <a:alpha val="43137"/>
                    </a:srgbClr>
                  </a:outerShdw>
                </a:effectLst>
              </a:rPr>
              <a:t> Now, brethren, concerning the </a:t>
            </a:r>
            <a:r>
              <a:rPr lang="en-US" sz="2800" b="1" dirty="0">
                <a:solidFill>
                  <a:srgbClr val="FFFF00"/>
                </a:solidFill>
                <a:effectLst>
                  <a:outerShdw blurRad="38100" dist="38100" dir="2700000" algn="tl">
                    <a:srgbClr val="000000">
                      <a:alpha val="43137"/>
                    </a:srgbClr>
                  </a:outerShdw>
                </a:effectLst>
              </a:rPr>
              <a:t>coming</a:t>
            </a:r>
            <a:r>
              <a:rPr lang="en-US" sz="2800" dirty="0">
                <a:effectLst>
                  <a:outerShdw blurRad="38100" dist="38100" dir="2700000" algn="tl">
                    <a:srgbClr val="000000">
                      <a:alpha val="43137"/>
                    </a:srgbClr>
                  </a:outerShdw>
                </a:effectLst>
              </a:rPr>
              <a:t> of our Lord Jesus Christ and our gathering together to Him, we ask </a:t>
            </a:r>
            <a:r>
              <a:rPr lang="en-US" sz="2800" dirty="0" smtClean="0">
                <a:effectLst>
                  <a:outerShdw blurRad="38100" dist="38100" dir="2700000" algn="tl">
                    <a:srgbClr val="000000">
                      <a:alpha val="43137"/>
                    </a:srgbClr>
                  </a:outerShdw>
                </a:effectLst>
              </a:rPr>
              <a:t>you…. </a:t>
            </a:r>
            <a:r>
              <a:rPr lang="en-US" sz="2800" baseline="30000" dirty="0">
                <a:effectLst>
                  <a:outerShdw blurRad="38100" dist="38100" dir="2700000" algn="tl">
                    <a:srgbClr val="000000">
                      <a:alpha val="43137"/>
                    </a:srgbClr>
                  </a:outerShdw>
                </a:effectLst>
              </a:rPr>
              <a:t>8</a:t>
            </a:r>
            <a:r>
              <a:rPr lang="en-US" sz="2800" dirty="0">
                <a:effectLst>
                  <a:outerShdw blurRad="38100" dist="38100" dir="2700000" algn="tl">
                    <a:srgbClr val="000000">
                      <a:alpha val="43137"/>
                    </a:srgbClr>
                  </a:outerShdw>
                </a:effectLst>
              </a:rPr>
              <a:t> And then the lawless one will be revealed, whom the Lord will consume with the breath of His mouth and destroy with the </a:t>
            </a:r>
            <a:r>
              <a:rPr lang="en-US" sz="2800" b="1" dirty="0">
                <a:solidFill>
                  <a:srgbClr val="FFFF00"/>
                </a:solidFill>
                <a:effectLst>
                  <a:outerShdw blurRad="38100" dist="38100" dir="2700000" algn="tl">
                    <a:srgbClr val="000000">
                      <a:alpha val="43137"/>
                    </a:srgbClr>
                  </a:outerShdw>
                </a:effectLst>
              </a:rPr>
              <a:t>brightness</a:t>
            </a:r>
            <a:r>
              <a:rPr lang="en-US" sz="2800" dirty="0">
                <a:effectLst>
                  <a:outerShdw blurRad="38100" dist="38100" dir="2700000" algn="tl">
                    <a:srgbClr val="000000">
                      <a:alpha val="43137"/>
                    </a:srgbClr>
                  </a:outerShdw>
                </a:effectLst>
              </a:rPr>
              <a:t> of His </a:t>
            </a:r>
            <a:r>
              <a:rPr lang="en-US" sz="2800" b="1" dirty="0">
                <a:solidFill>
                  <a:srgbClr val="FFFF00"/>
                </a:solidFill>
                <a:effectLst>
                  <a:outerShdw blurRad="38100" dist="38100" dir="2700000" algn="tl">
                    <a:srgbClr val="000000">
                      <a:alpha val="43137"/>
                    </a:srgbClr>
                  </a:outerShdw>
                </a:effectLst>
              </a:rPr>
              <a:t>coming</a:t>
            </a:r>
            <a:r>
              <a:rPr lang="en-US" sz="2800" dirty="0">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 </a:t>
            </a:r>
            <a:endParaRPr lang="en-US" sz="2800"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396A47C1-E966-4418-9AC8-95F5AD5A0C64}" type="slidenum">
              <a:rPr lang="en-US" smtClean="0">
                <a:solidFill>
                  <a:srgbClr val="FFFFFF"/>
                </a:solidFill>
              </a:rPr>
              <a:pPr/>
              <a:t>143</a:t>
            </a:fld>
            <a:endParaRPr lang="en-US">
              <a:solidFill>
                <a:srgbClr val="FFFFFF"/>
              </a:solidFill>
            </a:endParaRPr>
          </a:p>
        </p:txBody>
      </p:sp>
      <p:sp>
        <p:nvSpPr>
          <p:cNvPr id="5" name="Rounded Rectangular Callout 4"/>
          <p:cNvSpPr/>
          <p:nvPr/>
        </p:nvSpPr>
        <p:spPr bwMode="auto">
          <a:xfrm>
            <a:off x="3810000" y="1295400"/>
            <a:ext cx="2209800" cy="381000"/>
          </a:xfrm>
          <a:prstGeom prst="wedgeRoundRectCallout">
            <a:avLst>
              <a:gd name="adj1" fmla="val -10000"/>
              <a:gd name="adj2" fmla="val 188500"/>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500" i="1" dirty="0" err="1" smtClean="0">
                <a:solidFill>
                  <a:srgbClr val="FFFFFF"/>
                </a:solidFill>
              </a:rPr>
              <a:t>apocalypsis</a:t>
            </a:r>
            <a:endParaRPr lang="en-US" sz="2500" i="1" dirty="0" smtClean="0">
              <a:solidFill>
                <a:srgbClr val="FFFFFF"/>
              </a:solidFill>
            </a:endParaRPr>
          </a:p>
        </p:txBody>
      </p:sp>
      <p:sp>
        <p:nvSpPr>
          <p:cNvPr id="6" name="Rounded Rectangular Callout 5"/>
          <p:cNvSpPr/>
          <p:nvPr/>
        </p:nvSpPr>
        <p:spPr bwMode="auto">
          <a:xfrm>
            <a:off x="6629400" y="1177290"/>
            <a:ext cx="2209800" cy="381000"/>
          </a:xfrm>
          <a:prstGeom prst="wedgeRoundRectCallout">
            <a:avLst>
              <a:gd name="adj1" fmla="val -49828"/>
              <a:gd name="adj2" fmla="val 323500"/>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500" i="1" dirty="0" err="1" smtClean="0">
                <a:solidFill>
                  <a:srgbClr val="FFFFFF"/>
                </a:solidFill>
              </a:rPr>
              <a:t>erchomai</a:t>
            </a:r>
            <a:endParaRPr lang="en-US" sz="2500" i="1" dirty="0" smtClean="0">
              <a:solidFill>
                <a:srgbClr val="FFFFFF"/>
              </a:solidFill>
            </a:endParaRPr>
          </a:p>
        </p:txBody>
      </p:sp>
      <p:sp>
        <p:nvSpPr>
          <p:cNvPr id="7" name="Rounded Rectangular Callout 6"/>
          <p:cNvSpPr/>
          <p:nvPr/>
        </p:nvSpPr>
        <p:spPr bwMode="auto">
          <a:xfrm>
            <a:off x="2354580" y="2964180"/>
            <a:ext cx="2209800" cy="381000"/>
          </a:xfrm>
          <a:prstGeom prst="wedgeRoundRectCallout">
            <a:avLst>
              <a:gd name="adj1" fmla="val -10000"/>
              <a:gd name="adj2" fmla="val 188500"/>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500" i="1" dirty="0" err="1" smtClean="0">
                <a:solidFill>
                  <a:srgbClr val="FFFFFF"/>
                </a:solidFill>
              </a:rPr>
              <a:t>parousia</a:t>
            </a:r>
            <a:endParaRPr lang="en-US" sz="2500" i="1" dirty="0" smtClean="0">
              <a:solidFill>
                <a:srgbClr val="FFFFFF"/>
              </a:solidFill>
            </a:endParaRPr>
          </a:p>
        </p:txBody>
      </p:sp>
      <p:sp>
        <p:nvSpPr>
          <p:cNvPr id="8" name="Rounded Rectangular Callout 7"/>
          <p:cNvSpPr/>
          <p:nvPr/>
        </p:nvSpPr>
        <p:spPr bwMode="auto">
          <a:xfrm>
            <a:off x="3459480" y="4648200"/>
            <a:ext cx="2209800" cy="381000"/>
          </a:xfrm>
          <a:prstGeom prst="wedgeRoundRectCallout">
            <a:avLst>
              <a:gd name="adj1" fmla="val -10000"/>
              <a:gd name="adj2" fmla="val 188500"/>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500" i="1" dirty="0" err="1" smtClean="0">
                <a:solidFill>
                  <a:srgbClr val="FFFFFF"/>
                </a:solidFill>
              </a:rPr>
              <a:t>epiphaneia</a:t>
            </a:r>
            <a:endParaRPr lang="en-US" sz="2500" i="1" dirty="0" smtClean="0">
              <a:solidFill>
                <a:srgbClr val="FFFFFF"/>
              </a:solidFill>
            </a:endParaRPr>
          </a:p>
        </p:txBody>
      </p:sp>
      <p:sp>
        <p:nvSpPr>
          <p:cNvPr id="9" name="Rounded Rectangular Callout 8"/>
          <p:cNvSpPr/>
          <p:nvPr/>
        </p:nvSpPr>
        <p:spPr bwMode="auto">
          <a:xfrm>
            <a:off x="6400800" y="4648200"/>
            <a:ext cx="2209800" cy="381000"/>
          </a:xfrm>
          <a:prstGeom prst="wedgeRoundRectCallout">
            <a:avLst>
              <a:gd name="adj1" fmla="val -10000"/>
              <a:gd name="adj2" fmla="val 188500"/>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500" i="1" dirty="0" err="1" smtClean="0">
                <a:solidFill>
                  <a:srgbClr val="FFFFFF"/>
                </a:solidFill>
              </a:rPr>
              <a:t>parousia</a:t>
            </a:r>
            <a:endParaRPr lang="en-US" sz="2500" i="1" dirty="0" smtClean="0">
              <a:solidFill>
                <a:srgbClr val="FFFFFF"/>
              </a:solidFill>
            </a:endParaRPr>
          </a:p>
        </p:txBody>
      </p:sp>
      <p:sp>
        <p:nvSpPr>
          <p:cNvPr id="10" name="Footer Placeholder 9"/>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9430491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Interchangeable Terms</a:t>
            </a:r>
            <a:br>
              <a:rPr lang="en-US" dirty="0" smtClean="0"/>
            </a:br>
            <a:r>
              <a:rPr lang="en-US" sz="3000" dirty="0" smtClean="0">
                <a:latin typeface="+mn-lt"/>
              </a:rPr>
              <a:t>(1 Jn. 2:28; 3:2)</a:t>
            </a:r>
            <a:endParaRPr lang="en-US" sz="3000" dirty="0">
              <a:latin typeface="+mn-lt"/>
            </a:endParaRPr>
          </a:p>
        </p:txBody>
      </p:sp>
      <p:sp>
        <p:nvSpPr>
          <p:cNvPr id="3" name="Content Placeholder 2"/>
          <p:cNvSpPr>
            <a:spLocks noGrp="1"/>
          </p:cNvSpPr>
          <p:nvPr>
            <p:ph idx="1"/>
          </p:nvPr>
        </p:nvSpPr>
        <p:spPr>
          <a:xfrm>
            <a:off x="457200" y="1981200"/>
            <a:ext cx="8229600" cy="4149725"/>
          </a:xfrm>
        </p:spPr>
        <p:txBody>
          <a:bodyPr/>
          <a:lstStyle/>
          <a:p>
            <a:pPr marL="0" indent="457200">
              <a:spcBef>
                <a:spcPts val="0"/>
              </a:spcBef>
              <a:spcAft>
                <a:spcPts val="2400"/>
              </a:spcAft>
              <a:buNone/>
            </a:pPr>
            <a:r>
              <a:rPr lang="en-US" sz="2800" baseline="30000" dirty="0" smtClean="0">
                <a:effectLst>
                  <a:outerShdw blurRad="38100" dist="38100" dir="2700000" algn="tl">
                    <a:srgbClr val="000000">
                      <a:alpha val="43137"/>
                    </a:srgbClr>
                  </a:outerShdw>
                </a:effectLst>
              </a:rPr>
              <a:t>28</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And now, little children, abide in Him, that when He </a:t>
            </a:r>
            <a:r>
              <a:rPr lang="en-US" sz="2800" b="1" dirty="0">
                <a:solidFill>
                  <a:srgbClr val="FFFF00"/>
                </a:solidFill>
                <a:effectLst>
                  <a:outerShdw blurRad="38100" dist="38100" dir="2700000" algn="tl">
                    <a:srgbClr val="000000">
                      <a:alpha val="43137"/>
                    </a:srgbClr>
                  </a:outerShdw>
                </a:effectLst>
              </a:rPr>
              <a:t>appears</a:t>
            </a:r>
            <a:r>
              <a:rPr lang="en-US" sz="2800" dirty="0">
                <a:effectLst>
                  <a:outerShdw blurRad="38100" dist="38100" dir="2700000" algn="tl">
                    <a:srgbClr val="000000">
                      <a:alpha val="43137"/>
                    </a:srgbClr>
                  </a:outerShdw>
                </a:effectLst>
              </a:rPr>
              <a:t>, we may have confidence and not be ashamed before Him at His </a:t>
            </a:r>
            <a:r>
              <a:rPr lang="en-US" sz="2800" b="1" dirty="0">
                <a:solidFill>
                  <a:srgbClr val="FFFF00"/>
                </a:solidFill>
                <a:effectLst>
                  <a:outerShdw blurRad="38100" dist="38100" dir="2700000" algn="tl">
                    <a:srgbClr val="000000">
                      <a:alpha val="43137"/>
                    </a:srgbClr>
                  </a:outerShdw>
                </a:effectLst>
              </a:rPr>
              <a:t>coming</a:t>
            </a:r>
            <a:r>
              <a:rPr lang="en-US" sz="2800" dirty="0" smtClean="0">
                <a:effectLst>
                  <a:outerShdw blurRad="38100" dist="38100" dir="2700000" algn="tl">
                    <a:srgbClr val="000000">
                      <a:alpha val="43137"/>
                    </a:srgbClr>
                  </a:outerShdw>
                </a:effectLst>
              </a:rPr>
              <a:t>.  …. </a:t>
            </a:r>
            <a:r>
              <a:rPr lang="en-US" sz="2800" baseline="30000" dirty="0">
                <a:effectLst>
                  <a:outerShdw blurRad="38100" dist="38100" dir="2700000" algn="tl">
                    <a:srgbClr val="000000">
                      <a:alpha val="43137"/>
                    </a:srgbClr>
                  </a:outerShdw>
                </a:effectLst>
              </a:rPr>
              <a:t>2</a:t>
            </a:r>
            <a:r>
              <a:rPr lang="en-US" sz="2800" dirty="0">
                <a:effectLst>
                  <a:outerShdw blurRad="38100" dist="38100" dir="2700000" algn="tl">
                    <a:srgbClr val="000000">
                      <a:alpha val="43137"/>
                    </a:srgbClr>
                  </a:outerShdw>
                </a:effectLst>
              </a:rPr>
              <a:t> Beloved, now we are children of God; and it has not yet been revealed what we shall be, but we know that when He is </a:t>
            </a:r>
            <a:r>
              <a:rPr lang="en-US" sz="2800" b="1" dirty="0">
                <a:solidFill>
                  <a:srgbClr val="FFFF00"/>
                </a:solidFill>
                <a:effectLst>
                  <a:outerShdw blurRad="38100" dist="38100" dir="2700000" algn="tl">
                    <a:srgbClr val="000000">
                      <a:alpha val="43137"/>
                    </a:srgbClr>
                  </a:outerShdw>
                </a:effectLst>
              </a:rPr>
              <a:t>revealed</a:t>
            </a:r>
            <a:r>
              <a:rPr lang="en-US" sz="2800" dirty="0">
                <a:effectLst>
                  <a:outerShdw blurRad="38100" dist="38100" dir="2700000" algn="tl">
                    <a:srgbClr val="000000">
                      <a:alpha val="43137"/>
                    </a:srgbClr>
                  </a:outerShdw>
                </a:effectLst>
              </a:rPr>
              <a:t>, we shall be like Him, for we shall see Him as He is</a:t>
            </a:r>
            <a:r>
              <a:rPr lang="en-US" sz="2800" dirty="0" smtClean="0">
                <a:effectLst>
                  <a:outerShdw blurRad="38100" dist="38100" dir="2700000" algn="tl">
                    <a:srgbClr val="000000">
                      <a:alpha val="43137"/>
                    </a:srgbClr>
                  </a:outerShdw>
                </a:effectLst>
              </a:rPr>
              <a:t>.</a:t>
            </a:r>
            <a:endParaRPr lang="en-US" sz="2800" dirty="0">
              <a:effectLst>
                <a:outerShdw blurRad="38100" dist="38100" dir="2700000" algn="tl">
                  <a:srgbClr val="000000">
                    <a:alpha val="43137"/>
                  </a:srgbClr>
                </a:outerShdw>
              </a:effectLst>
            </a:endParaRPr>
          </a:p>
          <a:p>
            <a:pPr marL="457200" indent="-457200">
              <a:spcBef>
                <a:spcPts val="0"/>
              </a:spcBef>
              <a:spcAft>
                <a:spcPts val="2400"/>
              </a:spcAft>
            </a:pPr>
            <a:endParaRPr lang="en-US" sz="2800" dirty="0">
              <a:effectLst/>
            </a:endParaRPr>
          </a:p>
          <a:p>
            <a:pPr marL="457200" indent="-457200">
              <a:spcBef>
                <a:spcPts val="0"/>
              </a:spcBef>
              <a:spcAft>
                <a:spcPts val="2400"/>
              </a:spcAft>
            </a:pPr>
            <a:endParaRPr lang="en-US" sz="2800" dirty="0" smtClean="0">
              <a:effectLst/>
            </a:endParaRPr>
          </a:p>
          <a:p>
            <a:pPr marL="457200" indent="-457200">
              <a:spcBef>
                <a:spcPts val="0"/>
              </a:spcBef>
              <a:spcAft>
                <a:spcPts val="2400"/>
              </a:spcAft>
            </a:pPr>
            <a:endParaRPr lang="en-US" sz="2800" dirty="0">
              <a:effectLst/>
            </a:endParaRPr>
          </a:p>
          <a:p>
            <a:pPr marL="457200" indent="-457200">
              <a:spcBef>
                <a:spcPts val="0"/>
              </a:spcBef>
              <a:spcAft>
                <a:spcPts val="2400"/>
              </a:spcAft>
            </a:pPr>
            <a:endParaRPr lang="en-US" sz="2800" dirty="0">
              <a:effectLst/>
            </a:endParaRPr>
          </a:p>
          <a:p>
            <a:pPr>
              <a:spcBef>
                <a:spcPts val="0"/>
              </a:spcBef>
              <a:spcAft>
                <a:spcPts val="2400"/>
              </a:spcAft>
            </a:pPr>
            <a:endParaRPr lang="en-US" dirty="0"/>
          </a:p>
        </p:txBody>
      </p:sp>
      <p:sp>
        <p:nvSpPr>
          <p:cNvPr id="4" name="Slide Number Placeholder 3"/>
          <p:cNvSpPr>
            <a:spLocks noGrp="1"/>
          </p:cNvSpPr>
          <p:nvPr>
            <p:ph type="sldNum" sz="quarter" idx="12"/>
          </p:nvPr>
        </p:nvSpPr>
        <p:spPr/>
        <p:txBody>
          <a:bodyPr/>
          <a:lstStyle/>
          <a:p>
            <a:fld id="{396A47C1-E966-4418-9AC8-95F5AD5A0C64}" type="slidenum">
              <a:rPr lang="en-US" smtClean="0">
                <a:solidFill>
                  <a:srgbClr val="FFFFFF"/>
                </a:solidFill>
              </a:rPr>
              <a:pPr/>
              <a:t>144</a:t>
            </a:fld>
            <a:endParaRPr lang="en-US">
              <a:solidFill>
                <a:srgbClr val="FFFFFF"/>
              </a:solidFill>
            </a:endParaRPr>
          </a:p>
        </p:txBody>
      </p:sp>
      <p:sp>
        <p:nvSpPr>
          <p:cNvPr id="5" name="Rounded Rectangular Callout 4"/>
          <p:cNvSpPr/>
          <p:nvPr/>
        </p:nvSpPr>
        <p:spPr bwMode="auto">
          <a:xfrm>
            <a:off x="1143000" y="1409700"/>
            <a:ext cx="2209800" cy="381000"/>
          </a:xfrm>
          <a:prstGeom prst="wedgeRoundRectCallout">
            <a:avLst>
              <a:gd name="adj1" fmla="val -6897"/>
              <a:gd name="adj2" fmla="val 218500"/>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500" i="1" dirty="0" err="1" smtClean="0">
                <a:solidFill>
                  <a:srgbClr val="FFFFFF"/>
                </a:solidFill>
              </a:rPr>
              <a:t>phaneroo</a:t>
            </a:r>
            <a:endParaRPr lang="en-US" sz="2500" i="1" dirty="0" smtClean="0">
              <a:solidFill>
                <a:srgbClr val="FFFFFF"/>
              </a:solidFill>
            </a:endParaRPr>
          </a:p>
        </p:txBody>
      </p:sp>
      <p:sp>
        <p:nvSpPr>
          <p:cNvPr id="8" name="Rounded Rectangular Callout 7"/>
          <p:cNvSpPr/>
          <p:nvPr/>
        </p:nvSpPr>
        <p:spPr bwMode="auto">
          <a:xfrm>
            <a:off x="5867400" y="2057400"/>
            <a:ext cx="2209800" cy="381000"/>
          </a:xfrm>
          <a:prstGeom prst="wedgeRoundRectCallout">
            <a:avLst>
              <a:gd name="adj1" fmla="val -11034"/>
              <a:gd name="adj2" fmla="val 158500"/>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500" i="1" dirty="0" err="1" smtClean="0">
                <a:solidFill>
                  <a:srgbClr val="FFFFFF"/>
                </a:solidFill>
              </a:rPr>
              <a:t>parousia</a:t>
            </a:r>
            <a:endParaRPr lang="en-US" sz="2500" i="1" dirty="0" smtClean="0">
              <a:solidFill>
                <a:srgbClr val="FFFFFF"/>
              </a:solidFill>
            </a:endParaRPr>
          </a:p>
        </p:txBody>
      </p:sp>
      <p:sp>
        <p:nvSpPr>
          <p:cNvPr id="9" name="Rounded Rectangular Callout 8"/>
          <p:cNvSpPr/>
          <p:nvPr/>
        </p:nvSpPr>
        <p:spPr bwMode="auto">
          <a:xfrm>
            <a:off x="3352800" y="3352800"/>
            <a:ext cx="2209800" cy="381000"/>
          </a:xfrm>
          <a:prstGeom prst="wedgeRoundRectCallout">
            <a:avLst>
              <a:gd name="adj1" fmla="val -10000"/>
              <a:gd name="adj2" fmla="val 188500"/>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500" i="1" dirty="0" err="1" smtClean="0">
                <a:solidFill>
                  <a:srgbClr val="FFFFFF"/>
                </a:solidFill>
              </a:rPr>
              <a:t>phaneroo</a:t>
            </a:r>
            <a:endParaRPr lang="en-US" sz="2500" i="1" dirty="0" smtClean="0">
              <a:solidFill>
                <a:srgbClr val="FFFFFF"/>
              </a:solidFill>
            </a:endParaRPr>
          </a:p>
        </p:txBody>
      </p:sp>
      <p:sp>
        <p:nvSpPr>
          <p:cNvPr id="6" name="Footer Placeholder 5"/>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13429568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“Coming” &amp; “Revelation”</a:t>
            </a:r>
            <a:endParaRPr lang="en-US" dirty="0"/>
          </a:p>
        </p:txBody>
      </p:sp>
      <p:sp>
        <p:nvSpPr>
          <p:cNvPr id="6" name="Text Placeholder 5"/>
          <p:cNvSpPr>
            <a:spLocks noGrp="1"/>
          </p:cNvSpPr>
          <p:nvPr>
            <p:ph type="body" idx="1"/>
          </p:nvPr>
        </p:nvSpPr>
        <p:spPr>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dirty="0" smtClean="0"/>
              <a:t>2 Th. 2:1-2</a:t>
            </a:r>
            <a:endParaRPr lang="en-US" sz="2800" dirty="0"/>
          </a:p>
        </p:txBody>
      </p:sp>
      <p:sp>
        <p:nvSpPr>
          <p:cNvPr id="7" name="Content Placeholder 6"/>
          <p:cNvSpPr>
            <a:spLocks noGrp="1"/>
          </p:cNvSpPr>
          <p:nvPr>
            <p:ph sz="half" idx="2"/>
          </p:nvPr>
        </p:nvSpPr>
        <p:spPr>
          <a:xfrm>
            <a:off x="457200" y="2174874"/>
            <a:ext cx="4038600" cy="4149725"/>
          </a:xfrm>
        </p:spPr>
        <p:txBody>
          <a:bodyPr/>
          <a:lstStyle/>
          <a:p>
            <a:pPr marL="0" indent="457200">
              <a:buNone/>
            </a:pPr>
            <a:r>
              <a:rPr lang="en-US" baseline="30000" dirty="0">
                <a:effectLst/>
              </a:rPr>
              <a:t>1</a:t>
            </a:r>
            <a:r>
              <a:rPr lang="en-US" dirty="0">
                <a:effectLst/>
              </a:rPr>
              <a:t> Now, brethren, concerning the </a:t>
            </a:r>
            <a:r>
              <a:rPr lang="en-US" b="1" dirty="0" smtClean="0">
                <a:solidFill>
                  <a:srgbClr val="FFFF00"/>
                </a:solidFill>
                <a:effectLst/>
              </a:rPr>
              <a:t>coming</a:t>
            </a:r>
            <a:r>
              <a:rPr lang="en-US" dirty="0" smtClean="0">
                <a:effectLst/>
              </a:rPr>
              <a:t> of </a:t>
            </a:r>
            <a:r>
              <a:rPr lang="en-US" dirty="0">
                <a:effectLst/>
              </a:rPr>
              <a:t>our Lord Jesus Christ and our </a:t>
            </a:r>
            <a:r>
              <a:rPr lang="en-US" b="1" dirty="0">
                <a:solidFill>
                  <a:srgbClr val="FFFF00"/>
                </a:solidFill>
                <a:effectLst/>
              </a:rPr>
              <a:t>gathering together to Him</a:t>
            </a:r>
            <a:r>
              <a:rPr lang="en-US" dirty="0">
                <a:effectLst/>
              </a:rPr>
              <a:t>, we ask you,</a:t>
            </a:r>
            <a:br>
              <a:rPr lang="en-US" dirty="0">
                <a:effectLst/>
              </a:rPr>
            </a:br>
            <a:r>
              <a:rPr lang="en-US" baseline="30000" dirty="0">
                <a:effectLst/>
              </a:rPr>
              <a:t>2</a:t>
            </a:r>
            <a:r>
              <a:rPr lang="en-US" dirty="0">
                <a:effectLst/>
              </a:rPr>
              <a:t> not to be soon shaken in mind or troubled, either by spirit or by word or by letter, as if from us, as though </a:t>
            </a:r>
            <a:r>
              <a:rPr lang="en-US" b="1" dirty="0">
                <a:solidFill>
                  <a:srgbClr val="FFFF00"/>
                </a:solidFill>
                <a:effectLst/>
              </a:rPr>
              <a:t>the day of </a:t>
            </a:r>
            <a:r>
              <a:rPr lang="en-US" b="1" dirty="0" smtClean="0">
                <a:solidFill>
                  <a:srgbClr val="FFFF00"/>
                </a:solidFill>
                <a:effectLst/>
              </a:rPr>
              <a:t>Christ</a:t>
            </a:r>
            <a:r>
              <a:rPr lang="en-US" dirty="0">
                <a:effectLst/>
              </a:rPr>
              <a:t> </a:t>
            </a:r>
            <a:r>
              <a:rPr lang="en-US" dirty="0" smtClean="0">
                <a:effectLst/>
              </a:rPr>
              <a:t>had </a:t>
            </a:r>
            <a:r>
              <a:rPr lang="en-US" dirty="0">
                <a:effectLst/>
              </a:rPr>
              <a:t>come.</a:t>
            </a:r>
            <a:br>
              <a:rPr lang="en-US" dirty="0">
                <a:effectLst/>
              </a:rPr>
            </a:br>
            <a:endParaRPr lang="en-US" dirty="0">
              <a:effectLst/>
            </a:endParaRPr>
          </a:p>
          <a:p>
            <a:endParaRPr lang="en-US" dirty="0"/>
          </a:p>
        </p:txBody>
      </p:sp>
      <p:sp>
        <p:nvSpPr>
          <p:cNvPr id="8" name="Text Placeholder 7"/>
          <p:cNvSpPr>
            <a:spLocks noGrp="1"/>
          </p:cNvSpPr>
          <p:nvPr>
            <p:ph type="body" sz="quarter" idx="3"/>
          </p:nvPr>
        </p:nvSpPr>
        <p:spPr>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dirty="0" smtClean="0"/>
              <a:t>1 Cor. 1:7-8</a:t>
            </a:r>
            <a:endParaRPr lang="en-US" sz="2800" dirty="0"/>
          </a:p>
        </p:txBody>
      </p:sp>
      <p:sp>
        <p:nvSpPr>
          <p:cNvPr id="9" name="Content Placeholder 8"/>
          <p:cNvSpPr>
            <a:spLocks noGrp="1"/>
          </p:cNvSpPr>
          <p:nvPr>
            <p:ph sz="quarter" idx="4"/>
          </p:nvPr>
        </p:nvSpPr>
        <p:spPr/>
        <p:txBody>
          <a:bodyPr/>
          <a:lstStyle/>
          <a:p>
            <a:pPr marL="0" indent="457200">
              <a:buNone/>
            </a:pPr>
            <a:r>
              <a:rPr lang="en-US" baseline="30000" dirty="0">
                <a:effectLst/>
              </a:rPr>
              <a:t>7</a:t>
            </a:r>
            <a:r>
              <a:rPr lang="en-US" dirty="0">
                <a:effectLst/>
              </a:rPr>
              <a:t> so that you come short in no gift, eagerly waiting for the </a:t>
            </a:r>
            <a:r>
              <a:rPr lang="en-US" b="1" dirty="0">
                <a:solidFill>
                  <a:srgbClr val="FFFF00"/>
                </a:solidFill>
                <a:effectLst/>
              </a:rPr>
              <a:t>revelation</a:t>
            </a:r>
            <a:r>
              <a:rPr lang="en-US" dirty="0">
                <a:effectLst/>
              </a:rPr>
              <a:t> </a:t>
            </a:r>
            <a:r>
              <a:rPr lang="en-US" dirty="0" smtClean="0">
                <a:effectLst/>
              </a:rPr>
              <a:t>of </a:t>
            </a:r>
            <a:r>
              <a:rPr lang="en-US" dirty="0">
                <a:effectLst/>
              </a:rPr>
              <a:t>our Lord Jesus Christ, </a:t>
            </a:r>
            <a:r>
              <a:rPr lang="en-US" baseline="30000" dirty="0">
                <a:effectLst/>
              </a:rPr>
              <a:t>8</a:t>
            </a:r>
            <a:r>
              <a:rPr lang="en-US" dirty="0">
                <a:effectLst/>
              </a:rPr>
              <a:t> who will also confirm you to the end, </a:t>
            </a:r>
            <a:r>
              <a:rPr lang="en-US" i="1" dirty="0">
                <a:effectLst/>
              </a:rPr>
              <a:t>that you may be</a:t>
            </a:r>
            <a:r>
              <a:rPr lang="en-US" dirty="0">
                <a:effectLst/>
              </a:rPr>
              <a:t> blameless in </a:t>
            </a:r>
            <a:r>
              <a:rPr lang="en-US" b="1" dirty="0">
                <a:solidFill>
                  <a:srgbClr val="FFFF00"/>
                </a:solidFill>
                <a:effectLst/>
              </a:rPr>
              <a:t>the day of our Lord Jesus Christ</a:t>
            </a:r>
            <a:r>
              <a:rPr lang="en-US" dirty="0">
                <a:effectLst/>
              </a:rPr>
              <a:t>.</a:t>
            </a:r>
            <a:endParaRPr lang="en-US" dirty="0"/>
          </a:p>
          <a:p>
            <a:endParaRPr lang="en-US" dirty="0"/>
          </a:p>
        </p:txBody>
      </p:sp>
      <p:sp>
        <p:nvSpPr>
          <p:cNvPr id="4" name="Slide Number Placeholder 3"/>
          <p:cNvSpPr>
            <a:spLocks noGrp="1"/>
          </p:cNvSpPr>
          <p:nvPr>
            <p:ph type="sldNum" sz="quarter" idx="12"/>
          </p:nvPr>
        </p:nvSpPr>
        <p:spPr/>
        <p:txBody>
          <a:bodyPr/>
          <a:lstStyle/>
          <a:p>
            <a:fld id="{396A47C1-E966-4418-9AC8-95F5AD5A0C64}" type="slidenum">
              <a:rPr lang="en-US" smtClean="0">
                <a:solidFill>
                  <a:srgbClr val="FFFFFF"/>
                </a:solidFill>
              </a:rPr>
              <a:pPr/>
              <a:t>145</a:t>
            </a:fld>
            <a:endParaRPr lang="en-US">
              <a:solidFill>
                <a:srgbClr val="FFFFFF"/>
              </a:solidFill>
            </a:endParaRPr>
          </a:p>
        </p:txBody>
      </p:sp>
      <p:sp>
        <p:nvSpPr>
          <p:cNvPr id="10" name="Rounded Rectangular Callout 9"/>
          <p:cNvSpPr/>
          <p:nvPr/>
        </p:nvSpPr>
        <p:spPr bwMode="auto">
          <a:xfrm>
            <a:off x="2453640" y="3695700"/>
            <a:ext cx="1798320" cy="533400"/>
          </a:xfrm>
          <a:prstGeom prst="wedgeRoundRectCallout">
            <a:avLst>
              <a:gd name="adj1" fmla="val 5458"/>
              <a:gd name="adj2" fmla="val -198394"/>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400" i="1" dirty="0" smtClean="0">
                <a:solidFill>
                  <a:srgbClr val="FFFFFF"/>
                </a:solidFill>
              </a:rPr>
              <a:t>Parousia</a:t>
            </a:r>
          </a:p>
        </p:txBody>
      </p:sp>
      <p:sp>
        <p:nvSpPr>
          <p:cNvPr id="11" name="Rounded Rectangular Callout 10"/>
          <p:cNvSpPr/>
          <p:nvPr/>
        </p:nvSpPr>
        <p:spPr bwMode="auto">
          <a:xfrm>
            <a:off x="6553200" y="3695700"/>
            <a:ext cx="1981200" cy="533400"/>
          </a:xfrm>
          <a:prstGeom prst="wedgeRoundRectCallout">
            <a:avLst>
              <a:gd name="adj1" fmla="val -40236"/>
              <a:gd name="adj2" fmla="val -125537"/>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400" i="1" dirty="0" err="1" smtClean="0">
                <a:solidFill>
                  <a:srgbClr val="FFFFFF"/>
                </a:solidFill>
              </a:rPr>
              <a:t>Apocalupsis</a:t>
            </a:r>
            <a:endParaRPr lang="en-US" sz="2400" i="1" dirty="0" smtClean="0">
              <a:solidFill>
                <a:srgbClr val="FFFFFF"/>
              </a:solidFill>
            </a:endParaRPr>
          </a:p>
        </p:txBody>
      </p:sp>
      <p:sp>
        <p:nvSpPr>
          <p:cNvPr id="12" name="Rounded Rectangular Callout 11"/>
          <p:cNvSpPr/>
          <p:nvPr/>
        </p:nvSpPr>
        <p:spPr bwMode="auto">
          <a:xfrm>
            <a:off x="7620" y="4484370"/>
            <a:ext cx="3886200" cy="533400"/>
          </a:xfrm>
          <a:prstGeom prst="wedgeRoundRectCallout">
            <a:avLst>
              <a:gd name="adj1" fmla="val -16895"/>
              <a:gd name="adj2" fmla="val 142320"/>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400" dirty="0" smtClean="0">
                <a:solidFill>
                  <a:srgbClr val="FFFFFF"/>
                </a:solidFill>
              </a:rPr>
              <a:t>NU:  “the day of the Lord”</a:t>
            </a:r>
          </a:p>
        </p:txBody>
      </p:sp>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22931903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Boasting When???</a:t>
            </a:r>
            <a:endParaRPr lang="en-US" dirty="0"/>
          </a:p>
        </p:txBody>
      </p:sp>
      <p:sp>
        <p:nvSpPr>
          <p:cNvPr id="6" name="Text Placeholder 5"/>
          <p:cNvSpPr>
            <a:spLocks noGrp="1"/>
          </p:cNvSpPr>
          <p:nvPr>
            <p:ph type="body" idx="1"/>
          </p:nvPr>
        </p:nvSpPr>
        <p:spPr>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dirty="0" smtClean="0"/>
              <a:t>2 Cor. 1:14</a:t>
            </a:r>
            <a:endParaRPr lang="en-US" sz="2800" dirty="0"/>
          </a:p>
        </p:txBody>
      </p:sp>
      <p:sp>
        <p:nvSpPr>
          <p:cNvPr id="7" name="Content Placeholder 6"/>
          <p:cNvSpPr>
            <a:spLocks noGrp="1"/>
          </p:cNvSpPr>
          <p:nvPr>
            <p:ph sz="half" idx="2"/>
          </p:nvPr>
        </p:nvSpPr>
        <p:spPr/>
        <p:txBody>
          <a:bodyPr/>
          <a:lstStyle/>
          <a:p>
            <a:pPr marL="0" indent="457200">
              <a:buNone/>
            </a:pPr>
            <a:r>
              <a:rPr lang="en-US" sz="2800" baseline="30000" dirty="0" smtClean="0">
                <a:effectLst>
                  <a:outerShdw blurRad="38100" dist="38100" dir="2700000" algn="tl">
                    <a:srgbClr val="000000">
                      <a:alpha val="43137"/>
                    </a:srgbClr>
                  </a:outerShdw>
                </a:effectLst>
              </a:rPr>
              <a:t>14 </a:t>
            </a:r>
            <a:r>
              <a:rPr lang="en-US" sz="2800" dirty="0" smtClean="0">
                <a:effectLst>
                  <a:outerShdw blurRad="38100" dist="38100" dir="2700000" algn="tl">
                    <a:srgbClr val="000000">
                      <a:alpha val="43137"/>
                    </a:srgbClr>
                  </a:outerShdw>
                </a:effectLst>
              </a:rPr>
              <a:t>(as </a:t>
            </a:r>
            <a:r>
              <a:rPr lang="en-US" sz="2800" dirty="0">
                <a:effectLst>
                  <a:outerShdw blurRad="38100" dist="38100" dir="2700000" algn="tl">
                    <a:srgbClr val="000000">
                      <a:alpha val="43137"/>
                    </a:srgbClr>
                  </a:outerShdw>
                </a:effectLst>
              </a:rPr>
              <a:t>also you have understood us in part), that we are your </a:t>
            </a:r>
            <a:r>
              <a:rPr lang="en-US" sz="2800" b="1" dirty="0">
                <a:solidFill>
                  <a:srgbClr val="00B0F0"/>
                </a:solidFill>
                <a:effectLst>
                  <a:outerShdw blurRad="38100" dist="38100" dir="2700000" algn="tl">
                    <a:srgbClr val="000000">
                      <a:alpha val="43137"/>
                    </a:srgbClr>
                  </a:outerShdw>
                </a:effectLst>
              </a:rPr>
              <a:t>boast</a:t>
            </a:r>
            <a:r>
              <a:rPr lang="en-US" sz="2800" dirty="0">
                <a:solidFill>
                  <a:srgbClr val="00B0F0"/>
                </a:solidFill>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as you also </a:t>
            </a:r>
            <a:r>
              <a:rPr lang="en-US" sz="2800" i="1" dirty="0">
                <a:effectLst>
                  <a:outerShdw blurRad="38100" dist="38100" dir="2700000" algn="tl">
                    <a:srgbClr val="000000">
                      <a:alpha val="43137"/>
                    </a:srgbClr>
                  </a:outerShdw>
                </a:effectLst>
              </a:rPr>
              <a:t>are</a:t>
            </a:r>
            <a:r>
              <a:rPr lang="en-US" sz="2800" dirty="0">
                <a:effectLst>
                  <a:outerShdw blurRad="38100" dist="38100" dir="2700000" algn="tl">
                    <a:srgbClr val="000000">
                      <a:alpha val="43137"/>
                    </a:srgbClr>
                  </a:outerShdw>
                </a:effectLst>
              </a:rPr>
              <a:t> ours, in </a:t>
            </a:r>
            <a:r>
              <a:rPr lang="en-US" sz="2800" b="1" dirty="0">
                <a:solidFill>
                  <a:srgbClr val="FFFF00"/>
                </a:solidFill>
                <a:effectLst>
                  <a:outerShdw blurRad="38100" dist="38100" dir="2700000" algn="tl">
                    <a:srgbClr val="000000">
                      <a:alpha val="43137"/>
                    </a:srgbClr>
                  </a:outerShdw>
                </a:effectLst>
              </a:rPr>
              <a:t>the day of the Lord Jesus</a:t>
            </a:r>
            <a:r>
              <a:rPr lang="en-US" sz="2800" dirty="0" smtClean="0">
                <a:effectLst>
                  <a:outerShdw blurRad="38100" dist="38100" dir="2700000" algn="tl">
                    <a:srgbClr val="000000">
                      <a:alpha val="43137"/>
                    </a:srgbClr>
                  </a:outerShdw>
                </a:effectLst>
              </a:rPr>
              <a:t>.</a:t>
            </a:r>
            <a:endParaRPr lang="en-US" sz="2800" dirty="0">
              <a:effectLst>
                <a:outerShdw blurRad="38100" dist="38100" dir="2700000" algn="tl">
                  <a:srgbClr val="000000">
                    <a:alpha val="43137"/>
                  </a:srgbClr>
                </a:outerShdw>
              </a:effectLst>
            </a:endParaRPr>
          </a:p>
        </p:txBody>
      </p:sp>
      <p:sp>
        <p:nvSpPr>
          <p:cNvPr id="8" name="Text Placeholder 7"/>
          <p:cNvSpPr>
            <a:spLocks noGrp="1"/>
          </p:cNvSpPr>
          <p:nvPr>
            <p:ph type="body" sz="quarter" idx="3"/>
          </p:nvPr>
        </p:nvSpPr>
        <p:spPr>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dirty="0" smtClean="0"/>
              <a:t>Phil. 2:16</a:t>
            </a:r>
            <a:endParaRPr lang="en-US" sz="2800" dirty="0"/>
          </a:p>
        </p:txBody>
      </p:sp>
      <p:sp>
        <p:nvSpPr>
          <p:cNvPr id="9" name="Content Placeholder 8"/>
          <p:cNvSpPr>
            <a:spLocks noGrp="1"/>
          </p:cNvSpPr>
          <p:nvPr>
            <p:ph sz="quarter" idx="4"/>
          </p:nvPr>
        </p:nvSpPr>
        <p:spPr/>
        <p:txBody>
          <a:bodyPr/>
          <a:lstStyle/>
          <a:p>
            <a:pPr marL="0" indent="457200">
              <a:buNone/>
            </a:pPr>
            <a:r>
              <a:rPr lang="en-US" sz="2800" baseline="30000" dirty="0" smtClean="0">
                <a:effectLst>
                  <a:outerShdw blurRad="38100" dist="38100" dir="2700000" algn="tl">
                    <a:srgbClr val="000000">
                      <a:alpha val="43137"/>
                    </a:srgbClr>
                  </a:outerShdw>
                </a:effectLst>
              </a:rPr>
              <a:t>16 </a:t>
            </a:r>
            <a:r>
              <a:rPr lang="en-US" sz="2800" dirty="0" smtClean="0">
                <a:effectLst>
                  <a:outerShdw blurRad="38100" dist="38100" dir="2700000" algn="tl">
                    <a:srgbClr val="000000">
                      <a:alpha val="43137"/>
                    </a:srgbClr>
                  </a:outerShdw>
                </a:effectLst>
              </a:rPr>
              <a:t>holding </a:t>
            </a:r>
            <a:r>
              <a:rPr lang="en-US" sz="2800" dirty="0">
                <a:effectLst>
                  <a:outerShdw blurRad="38100" dist="38100" dir="2700000" algn="tl">
                    <a:srgbClr val="000000">
                      <a:alpha val="43137"/>
                    </a:srgbClr>
                  </a:outerShdw>
                </a:effectLst>
              </a:rPr>
              <a:t>fast the word of life, so that I may </a:t>
            </a:r>
            <a:r>
              <a:rPr lang="en-US" sz="2800" b="1" dirty="0">
                <a:solidFill>
                  <a:srgbClr val="00B0F0"/>
                </a:solidFill>
                <a:effectLst>
                  <a:outerShdw blurRad="38100" dist="38100" dir="2700000" algn="tl">
                    <a:srgbClr val="000000">
                      <a:alpha val="43137"/>
                    </a:srgbClr>
                  </a:outerShdw>
                </a:effectLst>
              </a:rPr>
              <a:t>rejoice</a:t>
            </a:r>
            <a:r>
              <a:rPr lang="en-US" sz="2800" dirty="0">
                <a:effectLst>
                  <a:outerShdw blurRad="38100" dist="38100" dir="2700000" algn="tl">
                    <a:srgbClr val="000000">
                      <a:alpha val="43137"/>
                    </a:srgbClr>
                  </a:outerShdw>
                </a:effectLst>
              </a:rPr>
              <a:t> in </a:t>
            </a:r>
            <a:r>
              <a:rPr lang="en-US" sz="2800" b="1" dirty="0">
                <a:solidFill>
                  <a:srgbClr val="FFFF00"/>
                </a:solidFill>
                <a:effectLst>
                  <a:outerShdw blurRad="38100" dist="38100" dir="2700000" algn="tl">
                    <a:srgbClr val="000000">
                      <a:alpha val="43137"/>
                    </a:srgbClr>
                  </a:outerShdw>
                </a:effectLst>
              </a:rPr>
              <a:t>the day of Christ</a:t>
            </a:r>
            <a:r>
              <a:rPr lang="en-US" sz="2800" dirty="0">
                <a:effectLst>
                  <a:outerShdw blurRad="38100" dist="38100" dir="2700000" algn="tl">
                    <a:srgbClr val="000000">
                      <a:alpha val="43137"/>
                    </a:srgbClr>
                  </a:outerShdw>
                </a:effectLst>
              </a:rPr>
              <a:t> that I have not run in vain or labored in vain.</a:t>
            </a:r>
          </a:p>
          <a:p>
            <a:endParaRPr lang="en-US" dirty="0"/>
          </a:p>
        </p:txBody>
      </p:sp>
      <p:sp>
        <p:nvSpPr>
          <p:cNvPr id="4" name="Slide Number Placeholder 3"/>
          <p:cNvSpPr>
            <a:spLocks noGrp="1"/>
          </p:cNvSpPr>
          <p:nvPr>
            <p:ph type="sldNum" sz="quarter" idx="12"/>
          </p:nvPr>
        </p:nvSpPr>
        <p:spPr/>
        <p:txBody>
          <a:bodyPr/>
          <a:lstStyle/>
          <a:p>
            <a:fld id="{396A47C1-E966-4418-9AC8-95F5AD5A0C64}" type="slidenum">
              <a:rPr lang="en-US" smtClean="0">
                <a:solidFill>
                  <a:srgbClr val="FFFFFF"/>
                </a:solidFill>
              </a:rPr>
              <a:pPr/>
              <a:t>146</a:t>
            </a:fld>
            <a:endParaRPr lang="en-US">
              <a:solidFill>
                <a:srgbClr val="FFFFFF"/>
              </a:solidFill>
            </a:endParaRPr>
          </a:p>
        </p:txBody>
      </p:sp>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40219033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Premillennial “Gaps”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16591077"/>
              </p:ext>
            </p:extLst>
          </p:nvPr>
        </p:nvGraphicFramePr>
        <p:xfrm>
          <a:off x="457200" y="1447800"/>
          <a:ext cx="8229600" cy="4754880"/>
        </p:xfrm>
        <a:graphic>
          <a:graphicData uri="http://schemas.openxmlformats.org/drawingml/2006/table">
            <a:tbl>
              <a:tblPr bandCol="1">
                <a:tableStyleId>{5C22544A-7EE6-4342-B048-85BDC9FD1C3A}</a:tableStyleId>
              </a:tblPr>
              <a:tblGrid>
                <a:gridCol w="2743200"/>
                <a:gridCol w="2743200"/>
                <a:gridCol w="2743200"/>
              </a:tblGrid>
              <a:tr h="370840">
                <a:tc>
                  <a:txBody>
                    <a:bodyPr/>
                    <a:lstStyle/>
                    <a:p>
                      <a:pPr algn="ctr"/>
                      <a:r>
                        <a:rPr lang="en-US" sz="2000" dirty="0" smtClean="0"/>
                        <a:t>Jn. 5:29a</a:t>
                      </a:r>
                      <a:endParaRPr lang="en-US" sz="2000" dirty="0"/>
                    </a:p>
                  </a:txBody>
                  <a:tcPr anchor="ctr">
                    <a:cell3D prstMaterial="dkEdge">
                      <a:bevel/>
                      <a:lightRig rig="flood" dir="t"/>
                    </a:cell3D>
                  </a:tcPr>
                </a:tc>
                <a:tc>
                  <a:txBody>
                    <a:bodyPr/>
                    <a:lstStyle/>
                    <a:p>
                      <a:pPr algn="ctr"/>
                      <a:r>
                        <a:rPr lang="en-US" sz="2000" dirty="0" smtClean="0">
                          <a:latin typeface="+mj-lt"/>
                        </a:rPr>
                        <a:t>1,007 years</a:t>
                      </a:r>
                      <a:endParaRPr lang="en-US" sz="2000" dirty="0">
                        <a:latin typeface="+mj-lt"/>
                      </a:endParaRPr>
                    </a:p>
                  </a:txBody>
                  <a:tcPr anchor="ctr">
                    <a:cell3D prstMaterial="dkEdge">
                      <a:bevel/>
                      <a:lightRig rig="flood" dir="t"/>
                    </a:cell3D>
                  </a:tcPr>
                </a:tc>
                <a:tc>
                  <a:txBody>
                    <a:bodyPr/>
                    <a:lstStyle/>
                    <a:p>
                      <a:pPr algn="ctr"/>
                      <a:r>
                        <a:rPr lang="en-US" sz="2000" dirty="0" smtClean="0"/>
                        <a:t>Jn. 5:29b</a:t>
                      </a:r>
                      <a:endParaRPr lang="en-US" sz="2000" dirty="0"/>
                    </a:p>
                  </a:txBody>
                  <a:tcPr anchor="ctr">
                    <a:cell3D prstMaterial="dkEdge">
                      <a:bevel/>
                      <a:lightRig rig="flood" dir="t"/>
                    </a:cell3D>
                  </a:tcPr>
                </a:tc>
              </a:tr>
              <a:tr h="370840">
                <a:tc>
                  <a:txBody>
                    <a:bodyPr/>
                    <a:lstStyle/>
                    <a:p>
                      <a:pPr algn="ctr"/>
                      <a:r>
                        <a:rPr lang="en-US" sz="2000" dirty="0" smtClean="0"/>
                        <a:t>Psa. 110:1</a:t>
                      </a:r>
                      <a:endParaRPr lang="en-US" sz="2000" dirty="0"/>
                    </a:p>
                  </a:txBody>
                  <a:tcPr anchor="ctr">
                    <a:cell3D prstMaterial="dkEdge">
                      <a:bevel/>
                      <a:lightRig rig="flood" dir="t"/>
                    </a:cell3D>
                  </a:tcPr>
                </a:tc>
                <a:tc>
                  <a:txBody>
                    <a:bodyPr/>
                    <a:lstStyle/>
                    <a:p>
                      <a:pPr algn="ctr"/>
                      <a:r>
                        <a:rPr lang="en-US" sz="2000" dirty="0" smtClean="0">
                          <a:latin typeface="+mj-lt"/>
                        </a:rPr>
                        <a:t>1,947</a:t>
                      </a:r>
                      <a:r>
                        <a:rPr lang="en-US" sz="2000" baseline="0" dirty="0" smtClean="0">
                          <a:latin typeface="+mj-lt"/>
                        </a:rPr>
                        <a:t> years</a:t>
                      </a:r>
                      <a:endParaRPr lang="en-US" sz="2000" dirty="0">
                        <a:latin typeface="+mj-lt"/>
                      </a:endParaRPr>
                    </a:p>
                  </a:txBody>
                  <a:tcPr anchor="ctr">
                    <a:cell3D prstMaterial="dkEdge">
                      <a:bevel/>
                      <a:lightRig rig="flood" dir="t"/>
                    </a:cell3D>
                  </a:tcPr>
                </a:tc>
                <a:tc>
                  <a:txBody>
                    <a:bodyPr/>
                    <a:lstStyle/>
                    <a:p>
                      <a:pPr algn="ctr"/>
                      <a:r>
                        <a:rPr lang="en-US" sz="2000" dirty="0" smtClean="0"/>
                        <a:t>Psa. 110:2-3</a:t>
                      </a:r>
                      <a:endParaRPr lang="en-US" sz="2000" dirty="0"/>
                    </a:p>
                  </a:txBody>
                  <a:tcPr anchor="ctr">
                    <a:cell3D prstMaterial="dkEdge">
                      <a:bevel/>
                      <a:lightRig rig="flood" dir="t"/>
                    </a:cell3D>
                  </a:tcPr>
                </a:tc>
              </a:tr>
              <a:tr h="370840">
                <a:tc>
                  <a:txBody>
                    <a:bodyPr/>
                    <a:lstStyle/>
                    <a:p>
                      <a:pPr algn="ctr"/>
                      <a:r>
                        <a:rPr lang="en-US" sz="2000" dirty="0" smtClean="0"/>
                        <a:t>Psa. 110:4</a:t>
                      </a:r>
                      <a:endParaRPr lang="en-US" sz="2000" dirty="0"/>
                    </a:p>
                  </a:txBody>
                  <a:tcPr anchor="ctr">
                    <a:cell3D prstMaterial="dkEdge">
                      <a:bevel/>
                      <a:lightRig rig="flood" dir="t"/>
                    </a:cell3D>
                  </a:tcPr>
                </a:tc>
                <a:tc>
                  <a:txBody>
                    <a:bodyPr/>
                    <a:lstStyle/>
                    <a:p>
                      <a:pPr algn="ctr"/>
                      <a:r>
                        <a:rPr lang="en-US" sz="2000" dirty="0" smtClean="0">
                          <a:latin typeface="+mj-lt"/>
                        </a:rPr>
                        <a:t>1,947</a:t>
                      </a:r>
                      <a:r>
                        <a:rPr lang="en-US" sz="2000" baseline="0" dirty="0" smtClean="0">
                          <a:latin typeface="+mj-lt"/>
                        </a:rPr>
                        <a:t> years</a:t>
                      </a:r>
                      <a:endParaRPr lang="en-US" sz="2000" dirty="0">
                        <a:latin typeface="+mj-lt"/>
                      </a:endParaRPr>
                    </a:p>
                  </a:txBody>
                  <a:tcPr anchor="ctr">
                    <a:cell3D prstMaterial="dkEdge">
                      <a:bevel/>
                      <a:lightRig rig="flood" dir="t"/>
                    </a:cell3D>
                  </a:tcPr>
                </a:tc>
                <a:tc>
                  <a:txBody>
                    <a:bodyPr/>
                    <a:lstStyle/>
                    <a:p>
                      <a:pPr algn="ctr"/>
                      <a:r>
                        <a:rPr lang="en-US" sz="2000" dirty="0" smtClean="0"/>
                        <a:t>Psa. </a:t>
                      </a:r>
                      <a:r>
                        <a:rPr lang="en-US" sz="2000" smtClean="0"/>
                        <a:t>110:5-7</a:t>
                      </a:r>
                      <a:endParaRPr lang="en-US" sz="2000" dirty="0"/>
                    </a:p>
                  </a:txBody>
                  <a:tcPr anchor="ctr">
                    <a:cell3D prstMaterial="dkEdge">
                      <a:bevel/>
                      <a:lightRig rig="flood" dir="t"/>
                    </a:cell3D>
                  </a:tcPr>
                </a:tc>
              </a:tr>
              <a:tr h="370840">
                <a:tc>
                  <a:txBody>
                    <a:bodyPr/>
                    <a:lstStyle/>
                    <a:p>
                      <a:pPr algn="ctr"/>
                      <a:r>
                        <a:rPr lang="en-US" sz="2000" dirty="0" smtClean="0"/>
                        <a:t>Dan. 9:27</a:t>
                      </a:r>
                      <a:endParaRPr lang="en-US" sz="2000" dirty="0"/>
                    </a:p>
                  </a:txBody>
                  <a:tcPr anchor="ctr">
                    <a:cell3D prstMaterial="dkEdge">
                      <a:bevel/>
                      <a:lightRig rig="flood" dir="t"/>
                    </a:cell3D>
                  </a:tcPr>
                </a:tc>
                <a:tc>
                  <a:txBody>
                    <a:bodyPr/>
                    <a:lstStyle/>
                    <a:p>
                      <a:pPr algn="ctr"/>
                      <a:r>
                        <a:rPr lang="en-US" sz="2000" dirty="0" smtClean="0">
                          <a:latin typeface="+mj-lt"/>
                        </a:rPr>
                        <a:t>1,900</a:t>
                      </a:r>
                      <a:r>
                        <a:rPr lang="en-US" sz="2000" baseline="0" dirty="0" smtClean="0">
                          <a:latin typeface="+mj-lt"/>
                        </a:rPr>
                        <a:t>+ years</a:t>
                      </a:r>
                      <a:endParaRPr lang="en-US" sz="2000" dirty="0">
                        <a:latin typeface="+mj-lt"/>
                      </a:endParaRPr>
                    </a:p>
                  </a:txBody>
                  <a:tcPr anchor="ctr">
                    <a:cell3D prstMaterial="dkEdge">
                      <a:bevel/>
                      <a:lightRig rig="flood" dir="t"/>
                    </a:cell3D>
                  </a:tcPr>
                </a:tc>
                <a:tc>
                  <a:txBody>
                    <a:bodyPr/>
                    <a:lstStyle/>
                    <a:p>
                      <a:pPr algn="ctr"/>
                      <a:r>
                        <a:rPr lang="en-US" sz="2000" dirty="0" smtClean="0"/>
                        <a:t>Dan. 9:28</a:t>
                      </a:r>
                      <a:endParaRPr lang="en-US" sz="2000" dirty="0"/>
                    </a:p>
                  </a:txBody>
                  <a:tcPr anchor="ctr">
                    <a:cell3D prstMaterial="dkEdge">
                      <a:bevel/>
                      <a:lightRig rig="flood" dir="t"/>
                    </a:cell3D>
                  </a:tcPr>
                </a:tc>
              </a:tr>
              <a:tr h="370840">
                <a:tc>
                  <a:txBody>
                    <a:bodyPr/>
                    <a:lstStyle/>
                    <a:p>
                      <a:pPr algn="ctr"/>
                      <a:r>
                        <a:rPr lang="en-US" sz="2000" dirty="0" smtClean="0"/>
                        <a:t>Psa. 2:1-8</a:t>
                      </a:r>
                      <a:endParaRPr lang="en-US" sz="2000" dirty="0"/>
                    </a:p>
                  </a:txBody>
                  <a:tcPr anchor="ctr">
                    <a:cell3D prstMaterial="dkEdge">
                      <a:bevel/>
                      <a:lightRig rig="flood" dir="t"/>
                    </a:cell3D>
                  </a:tcPr>
                </a:tc>
                <a:tc>
                  <a:txBody>
                    <a:bodyPr/>
                    <a:lstStyle/>
                    <a:p>
                      <a:pPr algn="ctr"/>
                      <a:r>
                        <a:rPr lang="en-US" sz="2000" dirty="0" smtClean="0">
                          <a:latin typeface="+mj-lt"/>
                        </a:rPr>
                        <a:t>1,900+ years</a:t>
                      </a:r>
                      <a:endParaRPr lang="en-US" sz="2000" dirty="0">
                        <a:latin typeface="+mj-lt"/>
                      </a:endParaRPr>
                    </a:p>
                  </a:txBody>
                  <a:tcPr anchor="ctr">
                    <a:cell3D prstMaterial="dkEdge">
                      <a:bevel/>
                      <a:lightRig rig="flood" dir="t"/>
                    </a:cell3D>
                  </a:tcPr>
                </a:tc>
                <a:tc>
                  <a:txBody>
                    <a:bodyPr/>
                    <a:lstStyle/>
                    <a:p>
                      <a:pPr algn="ctr"/>
                      <a:r>
                        <a:rPr lang="en-US" sz="2000" dirty="0" smtClean="0"/>
                        <a:t>Psa. 2:9-12</a:t>
                      </a:r>
                      <a:endParaRPr lang="en-US" sz="2000" dirty="0"/>
                    </a:p>
                  </a:txBody>
                  <a:tcPr anchor="ctr">
                    <a:cell3D prstMaterial="dkEdge">
                      <a:bevel/>
                      <a:lightRig rig="flood" dir="t"/>
                    </a:cell3D>
                  </a:tcPr>
                </a:tc>
              </a:tr>
              <a:tr h="370840">
                <a:tc>
                  <a:txBody>
                    <a:bodyPr/>
                    <a:lstStyle/>
                    <a:p>
                      <a:pPr algn="ctr"/>
                      <a:r>
                        <a:rPr lang="en-US" sz="2000" dirty="0" smtClean="0"/>
                        <a:t>Amos 9:11a</a:t>
                      </a:r>
                      <a:endParaRPr lang="en-US" sz="2000" dirty="0"/>
                    </a:p>
                  </a:txBody>
                  <a:tcPr anchor="ctr">
                    <a:cell3D prstMaterial="dkEdge">
                      <a:bevel/>
                      <a:lightRig rig="flood" dir="t"/>
                    </a:cell3D>
                  </a:tcPr>
                </a:tc>
                <a:tc>
                  <a:txBody>
                    <a:bodyPr/>
                    <a:lstStyle/>
                    <a:p>
                      <a:pPr algn="ctr"/>
                      <a:r>
                        <a:rPr lang="en-US" sz="2000" dirty="0" smtClean="0">
                          <a:latin typeface="+mj-lt"/>
                        </a:rPr>
                        <a:t>1,900+ years</a:t>
                      </a:r>
                      <a:endParaRPr lang="en-US" sz="2000" dirty="0">
                        <a:latin typeface="+mj-lt"/>
                      </a:endParaRPr>
                    </a:p>
                  </a:txBody>
                  <a:tcPr anchor="ctr">
                    <a:cell3D prstMaterial="dkEdge">
                      <a:bevel/>
                      <a:lightRig rig="flood" dir="t"/>
                    </a:cell3D>
                  </a:tcPr>
                </a:tc>
                <a:tc>
                  <a:txBody>
                    <a:bodyPr/>
                    <a:lstStyle/>
                    <a:p>
                      <a:pPr algn="ctr"/>
                      <a:r>
                        <a:rPr lang="en-US" sz="2000" dirty="0" smtClean="0"/>
                        <a:t>Amos 9:11b-12</a:t>
                      </a:r>
                      <a:endParaRPr lang="en-US" sz="2000" dirty="0"/>
                    </a:p>
                  </a:txBody>
                  <a:tcPr anchor="ctr">
                    <a:cell3D prstMaterial="dkEdge">
                      <a:bevel/>
                      <a:lightRig rig="flood" dir="t"/>
                    </a:cell3D>
                  </a:tcPr>
                </a:tc>
              </a:tr>
              <a:tr h="370840">
                <a:tc>
                  <a:txBody>
                    <a:bodyPr/>
                    <a:lstStyle/>
                    <a:p>
                      <a:pPr algn="ctr"/>
                      <a:r>
                        <a:rPr lang="en-US" sz="2000" dirty="0" smtClean="0"/>
                        <a:t>Jn. 5:29a</a:t>
                      </a:r>
                      <a:endParaRPr lang="en-US" sz="2000" dirty="0"/>
                    </a:p>
                  </a:txBody>
                  <a:tcPr anchor="ctr">
                    <a:cell3D prstMaterial="dkEdge">
                      <a:bevel/>
                      <a:lightRig rig="flood" dir="t"/>
                    </a:cell3D>
                  </a:tcPr>
                </a:tc>
                <a:tc>
                  <a:txBody>
                    <a:bodyPr/>
                    <a:lstStyle/>
                    <a:p>
                      <a:pPr algn="ctr"/>
                      <a:r>
                        <a:rPr lang="en-US" sz="2000" dirty="0" smtClean="0">
                          <a:latin typeface="+mj-lt"/>
                        </a:rPr>
                        <a:t>7 years</a:t>
                      </a:r>
                      <a:endParaRPr lang="en-US" sz="2000" dirty="0">
                        <a:latin typeface="+mj-lt"/>
                      </a:endParaRPr>
                    </a:p>
                  </a:txBody>
                  <a:tcPr anchor="ctr">
                    <a:cell3D prstMaterial="dkEdge">
                      <a:bevel/>
                      <a:lightRig rig="flood" dir="t"/>
                    </a:cell3D>
                  </a:tcPr>
                </a:tc>
                <a:tc>
                  <a:txBody>
                    <a:bodyPr/>
                    <a:lstStyle/>
                    <a:p>
                      <a:pPr algn="ctr"/>
                      <a:r>
                        <a:rPr lang="en-US" sz="2000" dirty="0" smtClean="0"/>
                        <a:t>Jn. 5:29a</a:t>
                      </a:r>
                      <a:endParaRPr lang="en-US" sz="2000" dirty="0"/>
                    </a:p>
                  </a:txBody>
                  <a:tcPr anchor="ctr">
                    <a:cell3D prstMaterial="dkEdge">
                      <a:bevel/>
                      <a:lightRig rig="flood" dir="t"/>
                    </a:cell3D>
                  </a:tcPr>
                </a:tc>
              </a:tr>
              <a:tr h="370840">
                <a:tc>
                  <a:txBody>
                    <a:bodyPr/>
                    <a:lstStyle/>
                    <a:p>
                      <a:pPr algn="ctr"/>
                      <a:r>
                        <a:rPr lang="en-US" sz="2000" dirty="0" smtClean="0"/>
                        <a:t>2 Pet. 3:10a</a:t>
                      </a:r>
                      <a:endParaRPr lang="en-US" sz="2000" dirty="0"/>
                    </a:p>
                  </a:txBody>
                  <a:tcPr anchor="ctr">
                    <a:cell3D prstMaterial="dkEdge">
                      <a:bevel/>
                      <a:lightRig rig="flood" dir="t"/>
                    </a:cell3D>
                  </a:tcPr>
                </a:tc>
                <a:tc>
                  <a:txBody>
                    <a:bodyPr/>
                    <a:lstStyle/>
                    <a:p>
                      <a:pPr algn="ctr"/>
                      <a:r>
                        <a:rPr lang="en-US" sz="2000" dirty="0" smtClean="0">
                          <a:latin typeface="+mj-lt"/>
                        </a:rPr>
                        <a:t>1,007 years</a:t>
                      </a:r>
                      <a:endParaRPr lang="en-US" sz="2000" dirty="0">
                        <a:latin typeface="+mj-lt"/>
                      </a:endParaRPr>
                    </a:p>
                  </a:txBody>
                  <a:tcPr anchor="ctr">
                    <a:cell3D prstMaterial="dkEdge">
                      <a:bevel/>
                      <a:lightRig rig="flood" dir="t"/>
                    </a:cell3D>
                  </a:tcPr>
                </a:tc>
                <a:tc>
                  <a:txBody>
                    <a:bodyPr/>
                    <a:lstStyle/>
                    <a:p>
                      <a:pPr algn="ctr"/>
                      <a:r>
                        <a:rPr lang="en-US" sz="2000" dirty="0" smtClean="0"/>
                        <a:t>2 Pet. 3:10b</a:t>
                      </a:r>
                      <a:endParaRPr lang="en-US" sz="2000" dirty="0"/>
                    </a:p>
                  </a:txBody>
                  <a:tcPr anchor="ctr">
                    <a:cell3D prstMaterial="dkEdge">
                      <a:bevel/>
                      <a:lightRig rig="flood" dir="t"/>
                    </a:cell3D>
                  </a:tcPr>
                </a:tc>
              </a:tr>
              <a:tr h="370840">
                <a:tc>
                  <a:txBody>
                    <a:bodyPr/>
                    <a:lstStyle/>
                    <a:p>
                      <a:pPr algn="ctr"/>
                      <a:r>
                        <a:rPr lang="en-US" sz="2000" dirty="0" smtClean="0"/>
                        <a:t>Acts 24:15b</a:t>
                      </a:r>
                      <a:endParaRPr lang="en-US" sz="2000" dirty="0"/>
                    </a:p>
                  </a:txBody>
                  <a:tcPr anchor="ctr">
                    <a:cell3D prstMaterial="dkEdge">
                      <a:bevel/>
                      <a:lightRig rig="flood" dir="t"/>
                    </a:cell3D>
                  </a:tcPr>
                </a:tc>
                <a:tc>
                  <a:txBody>
                    <a:bodyPr/>
                    <a:lstStyle/>
                    <a:p>
                      <a:pPr algn="ctr"/>
                      <a:r>
                        <a:rPr lang="en-US" sz="2000" dirty="0" smtClean="0">
                          <a:latin typeface="+mj-lt"/>
                        </a:rPr>
                        <a:t>1,000+ years</a:t>
                      </a:r>
                      <a:endParaRPr lang="en-US" sz="2000" dirty="0">
                        <a:latin typeface="+mj-lt"/>
                      </a:endParaRPr>
                    </a:p>
                  </a:txBody>
                  <a:tcPr anchor="ctr">
                    <a:cell3D prstMaterial="dkEdge">
                      <a:bevel/>
                      <a:lightRig rig="flood" dir="t"/>
                    </a:cell3D>
                  </a:tcPr>
                </a:tc>
                <a:tc>
                  <a:txBody>
                    <a:bodyPr/>
                    <a:lstStyle/>
                    <a:p>
                      <a:pPr algn="ctr"/>
                      <a:r>
                        <a:rPr lang="en-US" sz="2000" dirty="0" smtClean="0"/>
                        <a:t>Acts 24:15b</a:t>
                      </a:r>
                      <a:endParaRPr lang="en-US" sz="2000" dirty="0"/>
                    </a:p>
                  </a:txBody>
                  <a:tcPr anchor="ctr">
                    <a:cell3D prstMaterial="dkEdge">
                      <a:bevel/>
                      <a:lightRig rig="flood" dir="t"/>
                    </a:cell3D>
                  </a:tcPr>
                </a:tc>
              </a:tr>
              <a:tr h="370840">
                <a:tc>
                  <a:txBody>
                    <a:bodyPr/>
                    <a:lstStyle/>
                    <a:p>
                      <a:pPr algn="ctr"/>
                      <a:r>
                        <a:rPr lang="en-US" sz="2000" dirty="0" smtClean="0"/>
                        <a:t>1 Cor. 15:50-53</a:t>
                      </a:r>
                      <a:endParaRPr lang="en-US" sz="2000" dirty="0"/>
                    </a:p>
                  </a:txBody>
                  <a:tcPr anchor="ctr">
                    <a:cell3D prstMaterial="dkEdge">
                      <a:bevel/>
                      <a:lightRig rig="flood" dir="t"/>
                    </a:cell3D>
                  </a:tcPr>
                </a:tc>
                <a:tc>
                  <a:txBody>
                    <a:bodyPr/>
                    <a:lstStyle/>
                    <a:p>
                      <a:pPr algn="ctr"/>
                      <a:r>
                        <a:rPr lang="en-US" sz="2000" dirty="0" smtClean="0">
                          <a:latin typeface="+mj-lt"/>
                        </a:rPr>
                        <a:t>1,007</a:t>
                      </a:r>
                      <a:r>
                        <a:rPr lang="en-US" sz="2000" baseline="0" dirty="0" smtClean="0">
                          <a:latin typeface="+mj-lt"/>
                        </a:rPr>
                        <a:t> years</a:t>
                      </a:r>
                      <a:endParaRPr lang="en-US" sz="2000" dirty="0">
                        <a:latin typeface="+mj-lt"/>
                      </a:endParaRPr>
                    </a:p>
                  </a:txBody>
                  <a:tcPr anchor="ctr">
                    <a:cell3D prstMaterial="dkEdge">
                      <a:bevel/>
                      <a:lightRig rig="flood" dir="t"/>
                    </a:cell3D>
                  </a:tcPr>
                </a:tc>
                <a:tc>
                  <a:txBody>
                    <a:bodyPr/>
                    <a:lstStyle/>
                    <a:p>
                      <a:pPr algn="ctr"/>
                      <a:r>
                        <a:rPr lang="en-US" sz="2000" dirty="0" smtClean="0"/>
                        <a:t>1 Cor. 15:54-57</a:t>
                      </a:r>
                      <a:endParaRPr lang="en-US" sz="2000" dirty="0"/>
                    </a:p>
                  </a:txBody>
                  <a:tcPr anchor="ctr">
                    <a:cell3D prstMaterial="dkEdge">
                      <a:bevel/>
                      <a:lightRig rig="flood" dir="t"/>
                    </a:cell3D>
                  </a:tcPr>
                </a:tc>
              </a:tr>
              <a:tr h="370840">
                <a:tc>
                  <a:txBody>
                    <a:bodyPr/>
                    <a:lstStyle/>
                    <a:p>
                      <a:pPr algn="ctr"/>
                      <a:r>
                        <a:rPr lang="en-US" sz="2000" dirty="0" smtClean="0"/>
                        <a:t>1 Th. 5:2-3</a:t>
                      </a:r>
                      <a:endParaRPr lang="en-US" sz="2000" dirty="0"/>
                    </a:p>
                  </a:txBody>
                  <a:tcPr anchor="ctr">
                    <a:cell3D prstMaterial="dkEdge">
                      <a:bevel/>
                      <a:lightRig rig="flood" dir="t"/>
                    </a:cell3D>
                  </a:tcPr>
                </a:tc>
                <a:tc>
                  <a:txBody>
                    <a:bodyPr/>
                    <a:lstStyle/>
                    <a:p>
                      <a:pPr algn="ctr"/>
                      <a:r>
                        <a:rPr lang="en-US" sz="2000" dirty="0" smtClean="0">
                          <a:latin typeface="+mj-lt"/>
                        </a:rPr>
                        <a:t>7 years</a:t>
                      </a:r>
                      <a:endParaRPr lang="en-US" sz="2000" dirty="0">
                        <a:latin typeface="+mj-lt"/>
                      </a:endParaRPr>
                    </a:p>
                  </a:txBody>
                  <a:tcPr anchor="ctr">
                    <a:cell3D prstMaterial="dkEdge">
                      <a:bevel/>
                      <a:lightRig rig="flood" dir="t"/>
                    </a:cell3D>
                  </a:tcPr>
                </a:tc>
                <a:tc>
                  <a:txBody>
                    <a:bodyPr/>
                    <a:lstStyle/>
                    <a:p>
                      <a:pPr algn="ctr"/>
                      <a:r>
                        <a:rPr lang="en-US" sz="2000" dirty="0" smtClean="0"/>
                        <a:t>1 Th. 5:4-9</a:t>
                      </a:r>
                      <a:endParaRPr lang="en-US" sz="2000" dirty="0"/>
                    </a:p>
                  </a:txBody>
                  <a:tcPr anchor="ctr">
                    <a:cell3D prstMaterial="dkEdge">
                      <a:bevel/>
                      <a:lightRig rig="flood" dir="t"/>
                    </a:cell3D>
                  </a:tcPr>
                </a:tc>
              </a:tr>
              <a:tr h="370840">
                <a:tc>
                  <a:txBody>
                    <a:bodyPr/>
                    <a:lstStyle/>
                    <a:p>
                      <a:pPr algn="ctr"/>
                      <a:r>
                        <a:rPr lang="en-US" sz="2000" dirty="0" smtClean="0"/>
                        <a:t>2 Th. 2:1</a:t>
                      </a:r>
                      <a:endParaRPr lang="en-US" sz="2000" dirty="0"/>
                    </a:p>
                  </a:txBody>
                  <a:tcPr anchor="ctr">
                    <a:cell3D prstMaterial="dkEdge">
                      <a:bevel/>
                      <a:lightRig rig="flood" dir="t"/>
                    </a:cell3D>
                  </a:tcPr>
                </a:tc>
                <a:tc>
                  <a:txBody>
                    <a:bodyPr/>
                    <a:lstStyle/>
                    <a:p>
                      <a:pPr algn="ctr"/>
                      <a:r>
                        <a:rPr lang="en-US" sz="2000" dirty="0" smtClean="0">
                          <a:latin typeface="+mj-lt"/>
                        </a:rPr>
                        <a:t>7 years</a:t>
                      </a:r>
                      <a:endParaRPr lang="en-US" sz="2000" dirty="0">
                        <a:latin typeface="+mj-lt"/>
                      </a:endParaRPr>
                    </a:p>
                  </a:txBody>
                  <a:tcPr anchor="ctr">
                    <a:cell3D prstMaterial="dkEdge">
                      <a:bevel/>
                      <a:lightRig rig="flood" dir="t"/>
                    </a:cell3D>
                  </a:tcPr>
                </a:tc>
                <a:tc>
                  <a:txBody>
                    <a:bodyPr/>
                    <a:lstStyle/>
                    <a:p>
                      <a:pPr algn="ctr"/>
                      <a:r>
                        <a:rPr lang="en-US" sz="2000" dirty="0" smtClean="0"/>
                        <a:t>2 Th. 2:2</a:t>
                      </a:r>
                      <a:endParaRPr lang="en-US" sz="2000" dirty="0"/>
                    </a:p>
                  </a:txBody>
                  <a:tcPr anchor="ctr">
                    <a:cell3D prstMaterial="dkEdge">
                      <a:bevel/>
                      <a:lightRig rig="flood" dir="t"/>
                    </a:cell3D>
                  </a:tcPr>
                </a:tc>
              </a:tr>
            </a:tbl>
          </a:graphicData>
        </a:graphic>
      </p:graphicFrame>
      <p:sp>
        <p:nvSpPr>
          <p:cNvPr id="6" name="Footer Placeholder 5"/>
          <p:cNvSpPr>
            <a:spLocks noGrp="1"/>
          </p:cNvSpPr>
          <p:nvPr>
            <p:ph type="ftr" sz="quarter" idx="11"/>
          </p:nvPr>
        </p:nvSpPr>
        <p:spPr/>
        <p:txBody>
          <a:bodyPr/>
          <a:lstStyle/>
          <a:p>
            <a:r>
              <a:rPr lang="en-US" smtClean="0"/>
              <a:t>McGuiggan, KGPE, 154-158</a:t>
            </a:r>
            <a:endParaRPr lang="en-US" dirty="0"/>
          </a:p>
        </p:txBody>
      </p:sp>
      <p:sp>
        <p:nvSpPr>
          <p:cNvPr id="4" name="Slide Number Placeholder 3"/>
          <p:cNvSpPr>
            <a:spLocks noGrp="1"/>
          </p:cNvSpPr>
          <p:nvPr>
            <p:ph type="sldNum" sz="quarter" idx="12"/>
          </p:nvPr>
        </p:nvSpPr>
        <p:spPr/>
        <p:txBody>
          <a:bodyPr/>
          <a:lstStyle/>
          <a:p>
            <a:fld id="{396A47C1-E966-4418-9AC8-95F5AD5A0C64}" type="slidenum">
              <a:rPr lang="en-US" smtClean="0"/>
              <a:t>147</a:t>
            </a:fld>
            <a:endParaRPr lang="en-US"/>
          </a:p>
        </p:txBody>
      </p:sp>
    </p:spTree>
    <p:extLst>
      <p:ext uri="{BB962C8B-B14F-4D97-AF65-F5344CB8AC3E}">
        <p14:creationId xmlns:p14="http://schemas.microsoft.com/office/powerpoint/2010/main" val="20647304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Summary</a:t>
            </a:r>
            <a:endParaRPr lang="en-US" dirty="0"/>
          </a:p>
        </p:txBody>
      </p:sp>
      <p:sp>
        <p:nvSpPr>
          <p:cNvPr id="5" name="Content Placeholder 4"/>
          <p:cNvSpPr>
            <a:spLocks noGrp="1"/>
          </p:cNvSpPr>
          <p:nvPr>
            <p:ph idx="1"/>
          </p:nvPr>
        </p:nvSpPr>
        <p:spPr/>
        <p:txBody>
          <a:bodyPr/>
          <a:lstStyle/>
          <a:p>
            <a:pPr marL="457200" indent="-457200">
              <a:spcBef>
                <a:spcPts val="0"/>
              </a:spcBef>
              <a:spcAft>
                <a:spcPts val="3600"/>
              </a:spcAft>
            </a:pPr>
            <a:r>
              <a:rPr lang="en-US" sz="2800" dirty="0" smtClean="0"/>
              <a:t>Paul’s “Rapture” is </a:t>
            </a:r>
            <a:r>
              <a:rPr lang="en-US" sz="2800" b="1" dirty="0" smtClean="0">
                <a:solidFill>
                  <a:srgbClr val="FFFF00"/>
                </a:solidFill>
              </a:rPr>
              <a:t>very different </a:t>
            </a:r>
            <a:r>
              <a:rPr lang="en-US" sz="2800" dirty="0" smtClean="0"/>
              <a:t>from </a:t>
            </a:r>
            <a:r>
              <a:rPr lang="en-US" sz="2800" dirty="0" err="1" smtClean="0"/>
              <a:t>Premillenialism’s</a:t>
            </a:r>
            <a:r>
              <a:rPr lang="en-US" sz="2800" dirty="0" smtClean="0"/>
              <a:t> “Rapture”</a:t>
            </a:r>
          </a:p>
          <a:p>
            <a:pPr marL="457200" indent="-457200">
              <a:spcBef>
                <a:spcPts val="0"/>
              </a:spcBef>
              <a:spcAft>
                <a:spcPts val="3600"/>
              </a:spcAft>
            </a:pPr>
            <a:r>
              <a:rPr lang="en-US" sz="2800" dirty="0" err="1" smtClean="0"/>
              <a:t>Premillenialism’s</a:t>
            </a:r>
            <a:r>
              <a:rPr lang="en-US" sz="2800" dirty="0" smtClean="0"/>
              <a:t> </a:t>
            </a:r>
            <a:r>
              <a:rPr lang="en-US" sz="2800" b="1" dirty="0">
                <a:solidFill>
                  <a:srgbClr val="FFFF00"/>
                </a:solidFill>
              </a:rPr>
              <a:t>distinction</a:t>
            </a:r>
            <a:r>
              <a:rPr lang="en-US" sz="2800" dirty="0" smtClean="0"/>
              <a:t> between the “Rapture” and the “Revelation” is </a:t>
            </a:r>
            <a:r>
              <a:rPr lang="en-US" sz="2800" b="1" dirty="0" smtClean="0">
                <a:solidFill>
                  <a:srgbClr val="FFFF00"/>
                </a:solidFill>
              </a:rPr>
              <a:t>unwarranted</a:t>
            </a:r>
          </a:p>
          <a:p>
            <a:pPr marL="457200" indent="-457200">
              <a:spcBef>
                <a:spcPts val="0"/>
              </a:spcBef>
              <a:spcAft>
                <a:spcPts val="3600"/>
              </a:spcAft>
            </a:pPr>
            <a:r>
              <a:rPr lang="en-US" sz="2800" dirty="0" smtClean="0"/>
              <a:t>Premillenialism must postulate </a:t>
            </a:r>
            <a:r>
              <a:rPr lang="en-US" sz="2800" b="1" dirty="0" smtClean="0">
                <a:solidFill>
                  <a:srgbClr val="FFFF00"/>
                </a:solidFill>
              </a:rPr>
              <a:t>“gaps” </a:t>
            </a:r>
            <a:r>
              <a:rPr lang="en-US" sz="2800" dirty="0" smtClean="0"/>
              <a:t>in many passages without any contextual indication</a:t>
            </a:r>
            <a:endParaRPr lang="en-US" sz="2800" dirty="0"/>
          </a:p>
        </p:txBody>
      </p:sp>
      <p:sp>
        <p:nvSpPr>
          <p:cNvPr id="3" name="Slide Number Placeholder 2"/>
          <p:cNvSpPr>
            <a:spLocks noGrp="1"/>
          </p:cNvSpPr>
          <p:nvPr>
            <p:ph type="sldNum" sz="quarter" idx="12"/>
          </p:nvPr>
        </p:nvSpPr>
        <p:spPr/>
        <p:txBody>
          <a:bodyPr/>
          <a:lstStyle/>
          <a:p>
            <a:pPr>
              <a:defRPr/>
            </a:pPr>
            <a:fld id="{A42CC230-33AD-4C24-B468-A5F073B1BDA8}" type="slidenum">
              <a:rPr lang="en-US" smtClean="0">
                <a:solidFill>
                  <a:prstClr val="white"/>
                </a:solidFill>
              </a:rPr>
              <a:pPr>
                <a:defRPr/>
              </a:pPr>
              <a:t>148</a:t>
            </a:fld>
            <a:endParaRPr lang="en-US">
              <a:solidFill>
                <a:prstClr val="white"/>
              </a:solidFill>
            </a:endParaRPr>
          </a:p>
        </p:txBody>
      </p:sp>
    </p:spTree>
    <p:extLst>
      <p:ext uri="{BB962C8B-B14F-4D97-AF65-F5344CB8AC3E}">
        <p14:creationId xmlns:p14="http://schemas.microsoft.com/office/powerpoint/2010/main" val="30218877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5000" r="-15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solidFill>
            <a:srgbClr val="C00000"/>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r>
              <a:rPr lang="en-US" dirty="0" smtClean="0"/>
              <a:t>Realized Eschatology</a:t>
            </a:r>
            <a:endParaRPr lang="en-US" dirty="0"/>
          </a:p>
        </p:txBody>
      </p:sp>
      <p:sp>
        <p:nvSpPr>
          <p:cNvPr id="2051" name="Rectangle 3"/>
          <p:cNvSpPr>
            <a:spLocks noGrp="1" noChangeArrowheads="1"/>
          </p:cNvSpPr>
          <p:nvPr>
            <p:ph type="subTitle" sz="quarter" idx="1"/>
          </p:nvPr>
        </p:nvSpPr>
        <p:spPr/>
        <p:txBody>
          <a:bodyPr/>
          <a:lstStyle/>
          <a:p>
            <a:pPr>
              <a:defRPr/>
            </a:pPr>
            <a:r>
              <a:rPr lang="en-US" dirty="0" smtClean="0">
                <a:latin typeface="+mj-lt"/>
              </a:rPr>
              <a:t>The Second Coming</a:t>
            </a:r>
            <a:br>
              <a:rPr lang="en-US" dirty="0" smtClean="0">
                <a:latin typeface="+mj-lt"/>
              </a:rPr>
            </a:br>
            <a:r>
              <a:rPr lang="en-US" dirty="0" smtClean="0">
                <a:latin typeface="+mj-lt"/>
              </a:rPr>
              <a:t>Occurred In AD 70</a:t>
            </a:r>
            <a:endParaRPr lang="en-US" dirty="0">
              <a:latin typeface="+mj-lt"/>
            </a:endParaRPr>
          </a:p>
        </p:txBody>
      </p:sp>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
        <p:nvSpPr>
          <p:cNvPr id="4" name="Slide Number Placeholder 3"/>
          <p:cNvSpPr>
            <a:spLocks noGrp="1"/>
          </p:cNvSpPr>
          <p:nvPr>
            <p:ph type="sldNum" sz="quarter" idx="12"/>
          </p:nvPr>
        </p:nvSpPr>
        <p:spPr/>
        <p:txBody>
          <a:bodyPr/>
          <a:lstStyle/>
          <a:p>
            <a:pPr>
              <a:defRPr/>
            </a:pPr>
            <a:fld id="{0AE8891F-BA15-4357-BE57-F3982DF0755B}" type="slidenum">
              <a:rPr lang="en-US">
                <a:solidFill>
                  <a:prstClr val="white"/>
                </a:solidFill>
              </a:rPr>
              <a:pPr>
                <a:defRPr/>
              </a:pPr>
              <a:t>149</a:t>
            </a:fld>
            <a:endParaRPr lang="en-US">
              <a:solidFill>
                <a:prstClr val="white"/>
              </a:solidFill>
            </a:endParaRPr>
          </a:p>
        </p:txBody>
      </p:sp>
    </p:spTree>
    <p:extLst>
      <p:ext uri="{BB962C8B-B14F-4D97-AF65-F5344CB8AC3E}">
        <p14:creationId xmlns:p14="http://schemas.microsoft.com/office/powerpoint/2010/main" val="38435496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bwMode="auto">
          <a:xfrm>
            <a:off x="3581400" y="1905000"/>
            <a:ext cx="685800"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Oval 6"/>
          <p:cNvSpPr/>
          <p:nvPr/>
        </p:nvSpPr>
        <p:spPr bwMode="auto">
          <a:xfrm>
            <a:off x="4953000" y="1866900"/>
            <a:ext cx="1219200" cy="4191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Oval 7"/>
          <p:cNvSpPr/>
          <p:nvPr/>
        </p:nvSpPr>
        <p:spPr bwMode="auto">
          <a:xfrm>
            <a:off x="3124200" y="2286000"/>
            <a:ext cx="800100" cy="46482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4038600" y="2369820"/>
            <a:ext cx="914400"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Oval 9"/>
          <p:cNvSpPr/>
          <p:nvPr/>
        </p:nvSpPr>
        <p:spPr bwMode="auto">
          <a:xfrm>
            <a:off x="4953000" y="2286000"/>
            <a:ext cx="1219200" cy="46482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Oval 10"/>
          <p:cNvSpPr/>
          <p:nvPr/>
        </p:nvSpPr>
        <p:spPr bwMode="auto">
          <a:xfrm>
            <a:off x="457200" y="2750820"/>
            <a:ext cx="990600"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1" name="Oval 20"/>
          <p:cNvSpPr/>
          <p:nvPr/>
        </p:nvSpPr>
        <p:spPr bwMode="auto">
          <a:xfrm>
            <a:off x="2895600" y="3131820"/>
            <a:ext cx="1447800" cy="52578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6" name="Oval 25"/>
          <p:cNvSpPr/>
          <p:nvPr/>
        </p:nvSpPr>
        <p:spPr bwMode="auto">
          <a:xfrm>
            <a:off x="5105400" y="3166110"/>
            <a:ext cx="12954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5" name="Oval 24"/>
          <p:cNvSpPr/>
          <p:nvPr/>
        </p:nvSpPr>
        <p:spPr bwMode="auto">
          <a:xfrm>
            <a:off x="6739890" y="3166110"/>
            <a:ext cx="7620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7" name="Oval 26"/>
          <p:cNvSpPr/>
          <p:nvPr/>
        </p:nvSpPr>
        <p:spPr bwMode="auto">
          <a:xfrm>
            <a:off x="5105400" y="3962400"/>
            <a:ext cx="1905000" cy="533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9" name="Oval 28"/>
          <p:cNvSpPr/>
          <p:nvPr/>
        </p:nvSpPr>
        <p:spPr bwMode="auto">
          <a:xfrm>
            <a:off x="304800" y="4457700"/>
            <a:ext cx="1676400" cy="4191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8" name="Oval 27"/>
          <p:cNvSpPr/>
          <p:nvPr/>
        </p:nvSpPr>
        <p:spPr bwMode="auto">
          <a:xfrm>
            <a:off x="6438900" y="4846320"/>
            <a:ext cx="1143000" cy="533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 name="Content Placeholder 2"/>
          <p:cNvSpPr>
            <a:spLocks noGrp="1"/>
          </p:cNvSpPr>
          <p:nvPr>
            <p:ph idx="1"/>
          </p:nvPr>
        </p:nvSpPr>
        <p:spPr>
          <a:xfrm>
            <a:off x="457200" y="1828800"/>
            <a:ext cx="8229600" cy="4302125"/>
          </a:xfrm>
        </p:spPr>
        <p:txBody>
          <a:bodyPr/>
          <a:lstStyle/>
          <a:p>
            <a:pPr marL="0" indent="457200">
              <a:buNone/>
            </a:pPr>
            <a:r>
              <a:rPr lang="en-US" sz="2800" baseline="30000" dirty="0"/>
              <a:t>11</a:t>
            </a:r>
            <a:r>
              <a:rPr lang="en-US" sz="2800" dirty="0"/>
              <a:t> Now may our God and </a:t>
            </a:r>
            <a:r>
              <a:rPr lang="en-US" sz="2800" dirty="0" smtClean="0"/>
              <a:t>Father</a:t>
            </a:r>
            <a:br>
              <a:rPr lang="en-US" sz="2800" dirty="0" smtClean="0"/>
            </a:br>
            <a:r>
              <a:rPr lang="en-US" sz="2800" dirty="0" smtClean="0"/>
              <a:t>Himself</a:t>
            </a:r>
            <a:r>
              <a:rPr lang="en-US" sz="2800" dirty="0"/>
              <a:t>, and our Lord Jesus Christ</a:t>
            </a:r>
            <a:r>
              <a:rPr lang="en-US" sz="2800" dirty="0" smtClean="0"/>
              <a:t>,</a:t>
            </a:r>
            <a:br>
              <a:rPr lang="en-US" sz="2800" dirty="0" smtClean="0"/>
            </a:br>
            <a:r>
              <a:rPr lang="en-US" sz="2800" dirty="0" smtClean="0"/>
              <a:t>direct </a:t>
            </a:r>
            <a:r>
              <a:rPr lang="en-US" sz="2800" dirty="0"/>
              <a:t>our way to you. </a:t>
            </a:r>
            <a:r>
              <a:rPr lang="en-US" sz="2800" baseline="30000" dirty="0"/>
              <a:t>12</a:t>
            </a:r>
            <a:r>
              <a:rPr lang="en-US" sz="2800" dirty="0"/>
              <a:t> And may </a:t>
            </a:r>
            <a:r>
              <a:rPr lang="en-US" sz="2800" dirty="0" smtClean="0"/>
              <a:t>the</a:t>
            </a:r>
            <a:br>
              <a:rPr lang="en-US" sz="2800" dirty="0" smtClean="0"/>
            </a:br>
            <a:r>
              <a:rPr lang="en-US" sz="2800" dirty="0" smtClean="0"/>
              <a:t>Lord </a:t>
            </a:r>
            <a:r>
              <a:rPr lang="en-US" sz="2800" dirty="0"/>
              <a:t>make you increase and abound in love to one another and to all, just as we do to you, </a:t>
            </a:r>
            <a:r>
              <a:rPr lang="en-US" sz="2800" baseline="30000" dirty="0"/>
              <a:t>13</a:t>
            </a:r>
            <a:r>
              <a:rPr lang="en-US" sz="2800" dirty="0"/>
              <a:t> so that He may establish your hearts blameless in holiness before our God and Father </a:t>
            </a:r>
            <a:r>
              <a:rPr lang="en-US" sz="2800" b="1" dirty="0">
                <a:solidFill>
                  <a:srgbClr val="FFFF00"/>
                </a:solidFill>
              </a:rPr>
              <a:t>at the coming of our Lord Jesus Christ</a:t>
            </a:r>
            <a:r>
              <a:rPr lang="en-US" sz="2800" dirty="0"/>
              <a:t> with all His saints.</a:t>
            </a:r>
          </a:p>
        </p:txBody>
      </p:sp>
      <p:sp>
        <p:nvSpPr>
          <p:cNvPr id="2" name="Title 1"/>
          <p:cNvSpPr>
            <a:spLocks noGrp="1"/>
          </p:cNvSpPr>
          <p:nvPr>
            <p:ph type="title"/>
          </p:nvPr>
        </p:nvSpPr>
        <p:spPr/>
        <p:txBody>
          <a:bodyPr/>
          <a:lstStyle/>
          <a:p>
            <a:pPr algn="l"/>
            <a:r>
              <a:rPr lang="en-US" dirty="0" smtClean="0"/>
              <a:t>1 Thess. 3:11-13</a:t>
            </a:r>
            <a:endParaRPr lang="en-US" dirty="0"/>
          </a:p>
        </p:txBody>
      </p:sp>
      <p:sp>
        <p:nvSpPr>
          <p:cNvPr id="4" name="Slide Number Placeholder 3"/>
          <p:cNvSpPr>
            <a:spLocks noGrp="1"/>
          </p:cNvSpPr>
          <p:nvPr>
            <p:ph type="sldNum" sz="quarter" idx="12"/>
          </p:nvPr>
        </p:nvSpPr>
        <p:spPr/>
        <p:txBody>
          <a:bodyPr/>
          <a:lstStyle/>
          <a:p>
            <a:fld id="{396A47C1-E966-4418-9AC8-95F5AD5A0C64}" type="slidenum">
              <a:rPr lang="en-US" smtClean="0">
                <a:solidFill>
                  <a:srgbClr val="FFFFFF"/>
                </a:solidFill>
              </a:rPr>
              <a:pPr/>
              <a:t>15</a:t>
            </a:fld>
            <a:endParaRPr lang="en-US">
              <a:solidFill>
                <a:srgbClr val="FFFFFF"/>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9110" y="26670"/>
            <a:ext cx="2279650" cy="287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Footer Placeholder 29"/>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31339060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11"/>
                                        </p:tgtEl>
                                        <p:attrNameLst>
                                          <p:attrName>style.visibility</p:attrName>
                                        </p:attrNameLst>
                                      </p:cBhvr>
                                      <p:to>
                                        <p:strVal val="hidden"/>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21"/>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26"/>
                                        </p:tgtEl>
                                        <p:attrNameLst>
                                          <p:attrName>style.visibility</p:attrName>
                                        </p:attrNameLst>
                                      </p:cBhvr>
                                      <p:to>
                                        <p:strVal val="hidden"/>
                                      </p:to>
                                    </p:set>
                                  </p:childTnLst>
                                </p:cTn>
                              </p:par>
                            </p:childTnLst>
                          </p:cTn>
                        </p:par>
                        <p:par>
                          <p:cTn id="46" fill="hold">
                            <p:stCondLst>
                              <p:cond delay="0"/>
                            </p:stCondLst>
                            <p:childTnLst>
                              <p:par>
                                <p:cTn id="47" presetID="1"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25"/>
                                        </p:tgtEl>
                                        <p:attrNameLst>
                                          <p:attrName>style.visibility</p:attrName>
                                        </p:attrNameLst>
                                      </p:cBhvr>
                                      <p:to>
                                        <p:strVal val="hidden"/>
                                      </p:to>
                                    </p:set>
                                  </p:childTnLst>
                                </p:cTn>
                              </p:par>
                            </p:childTnLst>
                          </p:cTn>
                        </p:par>
                        <p:par>
                          <p:cTn id="53" fill="hold">
                            <p:stCondLst>
                              <p:cond delay="0"/>
                            </p:stCondLst>
                            <p:childTnLst>
                              <p:par>
                                <p:cTn id="54" presetID="1"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27"/>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29"/>
                                        </p:tgtEl>
                                        <p:attrNameLst>
                                          <p:attrName>style.visibility</p:attrName>
                                        </p:attrNameLst>
                                      </p:cBhvr>
                                      <p:to>
                                        <p:strVal val="hidden"/>
                                      </p:to>
                                    </p:set>
                                  </p:childTnLst>
                                </p:cTn>
                              </p:par>
                            </p:childTnLst>
                          </p:cTn>
                        </p:par>
                        <p:par>
                          <p:cTn id="65" fill="hold">
                            <p:stCondLst>
                              <p:cond delay="0"/>
                            </p:stCondLst>
                            <p:childTnLst>
                              <p:par>
                                <p:cTn id="66" presetID="1" presetClass="entr" presetSubtype="0"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21" grpId="0" animBg="1"/>
      <p:bldP spid="21" grpId="1" animBg="1"/>
      <p:bldP spid="26" grpId="0" animBg="1"/>
      <p:bldP spid="26" grpId="1" animBg="1"/>
      <p:bldP spid="25" grpId="0" animBg="1"/>
      <p:bldP spid="25" grpId="1" animBg="1"/>
      <p:bldP spid="27" grpId="0" animBg="1"/>
      <p:bldP spid="27" grpId="1" animBg="1"/>
      <p:bldP spid="29" grpId="0" animBg="1"/>
      <p:bldP spid="29" grpId="1" animBg="1"/>
      <p:bldP spid="28"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solidFill>
                  <a:schemeClr val="tx1"/>
                </a:solidFill>
                <a:effectLst/>
              </a:rPr>
              <a:t>Realized Eschatology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24363419"/>
              </p:ext>
            </p:extLst>
          </p:nvPr>
        </p:nvGraphicFramePr>
        <p:xfrm>
          <a:off x="457200" y="1600200"/>
          <a:ext cx="8229600"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pPr>
              <a:defRPr/>
            </a:pPr>
            <a:r>
              <a:rPr lang="en-US" smtClean="0">
                <a:solidFill>
                  <a:srgbClr val="FFFFFF"/>
                </a:solidFill>
              </a:rPr>
              <a:t>Kevin Kay</a:t>
            </a: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A4F3638C-56A7-4D86-A7E5-624150A63992}" type="slidenum">
              <a:rPr lang="en-US" smtClean="0">
                <a:solidFill>
                  <a:srgbClr val="FFFFFF"/>
                </a:solidFill>
              </a:rPr>
              <a:pPr>
                <a:defRPr/>
              </a:pPr>
              <a:t>150</a:t>
            </a:fld>
            <a:endParaRPr lang="en-US">
              <a:solidFill>
                <a:srgbClr val="FFFFFF"/>
              </a:solidFill>
            </a:endParaRPr>
          </a:p>
        </p:txBody>
      </p:sp>
    </p:spTree>
    <p:extLst>
      <p:ext uri="{BB962C8B-B14F-4D97-AF65-F5344CB8AC3E}">
        <p14:creationId xmlns:p14="http://schemas.microsoft.com/office/powerpoint/2010/main" val="802366462"/>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graphicEl>
                                              <a:dgm id="{E4E08FF0-0055-45B8-80A1-23FDA855D06F}"/>
                                            </p:graphicEl>
                                          </p:spTgt>
                                        </p:tgtEl>
                                        <p:attrNameLst>
                                          <p:attrName>style.visibility</p:attrName>
                                        </p:attrNameLst>
                                      </p:cBhvr>
                                      <p:to>
                                        <p:strVal val="visible"/>
                                      </p:to>
                                    </p:set>
                                    <p:anim calcmode="lin" valueType="num">
                                      <p:cBhvr>
                                        <p:cTn id="7" dur="500" fill="hold"/>
                                        <p:tgtEl>
                                          <p:spTgt spid="6">
                                            <p:graphicEl>
                                              <a:dgm id="{E4E08FF0-0055-45B8-80A1-23FDA855D06F}"/>
                                            </p:graphicEl>
                                          </p:spTgt>
                                        </p:tgtEl>
                                        <p:attrNameLst>
                                          <p:attrName>ppt_w</p:attrName>
                                        </p:attrNameLst>
                                      </p:cBhvr>
                                      <p:tavLst>
                                        <p:tav tm="0">
                                          <p:val>
                                            <p:fltVal val="0"/>
                                          </p:val>
                                        </p:tav>
                                        <p:tav tm="100000">
                                          <p:val>
                                            <p:strVal val="#ppt_w"/>
                                          </p:val>
                                        </p:tav>
                                      </p:tavLst>
                                    </p:anim>
                                    <p:anim calcmode="lin" valueType="num">
                                      <p:cBhvr>
                                        <p:cTn id="8" dur="500" fill="hold"/>
                                        <p:tgtEl>
                                          <p:spTgt spid="6">
                                            <p:graphicEl>
                                              <a:dgm id="{E4E08FF0-0055-45B8-80A1-23FDA855D06F}"/>
                                            </p:graphicEl>
                                          </p:spTgt>
                                        </p:tgtEl>
                                        <p:attrNameLst>
                                          <p:attrName>ppt_h</p:attrName>
                                        </p:attrNameLst>
                                      </p:cBhvr>
                                      <p:tavLst>
                                        <p:tav tm="0">
                                          <p:val>
                                            <p:fltVal val="0"/>
                                          </p:val>
                                        </p:tav>
                                        <p:tav tm="100000">
                                          <p:val>
                                            <p:strVal val="#ppt_h"/>
                                          </p:val>
                                        </p:tav>
                                      </p:tavLst>
                                    </p:anim>
                                    <p:animEffect transition="in" filter="fade">
                                      <p:cBhvr>
                                        <p:cTn id="9" dur="500"/>
                                        <p:tgtEl>
                                          <p:spTgt spid="6">
                                            <p:graphicEl>
                                              <a:dgm id="{E4E08FF0-0055-45B8-80A1-23FDA855D06F}"/>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graphicEl>
                                              <a:dgm id="{E82AD27F-B170-4210-9B93-1E19F7B24E86}"/>
                                            </p:graphicEl>
                                          </p:spTgt>
                                        </p:tgtEl>
                                        <p:attrNameLst>
                                          <p:attrName>style.visibility</p:attrName>
                                        </p:attrNameLst>
                                      </p:cBhvr>
                                      <p:to>
                                        <p:strVal val="visible"/>
                                      </p:to>
                                    </p:set>
                                    <p:anim calcmode="lin" valueType="num">
                                      <p:cBhvr>
                                        <p:cTn id="14" dur="500" fill="hold"/>
                                        <p:tgtEl>
                                          <p:spTgt spid="6">
                                            <p:graphicEl>
                                              <a:dgm id="{E82AD27F-B170-4210-9B93-1E19F7B24E86}"/>
                                            </p:graphicEl>
                                          </p:spTgt>
                                        </p:tgtEl>
                                        <p:attrNameLst>
                                          <p:attrName>ppt_w</p:attrName>
                                        </p:attrNameLst>
                                      </p:cBhvr>
                                      <p:tavLst>
                                        <p:tav tm="0">
                                          <p:val>
                                            <p:fltVal val="0"/>
                                          </p:val>
                                        </p:tav>
                                        <p:tav tm="100000">
                                          <p:val>
                                            <p:strVal val="#ppt_w"/>
                                          </p:val>
                                        </p:tav>
                                      </p:tavLst>
                                    </p:anim>
                                    <p:anim calcmode="lin" valueType="num">
                                      <p:cBhvr>
                                        <p:cTn id="15" dur="500" fill="hold"/>
                                        <p:tgtEl>
                                          <p:spTgt spid="6">
                                            <p:graphicEl>
                                              <a:dgm id="{E82AD27F-B170-4210-9B93-1E19F7B24E86}"/>
                                            </p:graphicEl>
                                          </p:spTgt>
                                        </p:tgtEl>
                                        <p:attrNameLst>
                                          <p:attrName>ppt_h</p:attrName>
                                        </p:attrNameLst>
                                      </p:cBhvr>
                                      <p:tavLst>
                                        <p:tav tm="0">
                                          <p:val>
                                            <p:fltVal val="0"/>
                                          </p:val>
                                        </p:tav>
                                        <p:tav tm="100000">
                                          <p:val>
                                            <p:strVal val="#ppt_h"/>
                                          </p:val>
                                        </p:tav>
                                      </p:tavLst>
                                    </p:anim>
                                    <p:animEffect transition="in" filter="fade">
                                      <p:cBhvr>
                                        <p:cTn id="16" dur="500"/>
                                        <p:tgtEl>
                                          <p:spTgt spid="6">
                                            <p:graphicEl>
                                              <a:dgm id="{E82AD27F-B170-4210-9B93-1E19F7B24E86}"/>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graphicEl>
                                              <a:dgm id="{41B64C59-24F7-4DDB-8F41-CA601E3A0FEC}"/>
                                            </p:graphicEl>
                                          </p:spTgt>
                                        </p:tgtEl>
                                        <p:attrNameLst>
                                          <p:attrName>style.visibility</p:attrName>
                                        </p:attrNameLst>
                                      </p:cBhvr>
                                      <p:to>
                                        <p:strVal val="visible"/>
                                      </p:to>
                                    </p:set>
                                    <p:anim calcmode="lin" valueType="num">
                                      <p:cBhvr>
                                        <p:cTn id="21" dur="500" fill="hold"/>
                                        <p:tgtEl>
                                          <p:spTgt spid="6">
                                            <p:graphicEl>
                                              <a:dgm id="{41B64C59-24F7-4DDB-8F41-CA601E3A0FEC}"/>
                                            </p:graphicEl>
                                          </p:spTgt>
                                        </p:tgtEl>
                                        <p:attrNameLst>
                                          <p:attrName>ppt_w</p:attrName>
                                        </p:attrNameLst>
                                      </p:cBhvr>
                                      <p:tavLst>
                                        <p:tav tm="0">
                                          <p:val>
                                            <p:fltVal val="0"/>
                                          </p:val>
                                        </p:tav>
                                        <p:tav tm="100000">
                                          <p:val>
                                            <p:strVal val="#ppt_w"/>
                                          </p:val>
                                        </p:tav>
                                      </p:tavLst>
                                    </p:anim>
                                    <p:anim calcmode="lin" valueType="num">
                                      <p:cBhvr>
                                        <p:cTn id="22" dur="500" fill="hold"/>
                                        <p:tgtEl>
                                          <p:spTgt spid="6">
                                            <p:graphicEl>
                                              <a:dgm id="{41B64C59-24F7-4DDB-8F41-CA601E3A0FEC}"/>
                                            </p:graphicEl>
                                          </p:spTgt>
                                        </p:tgtEl>
                                        <p:attrNameLst>
                                          <p:attrName>ppt_h</p:attrName>
                                        </p:attrNameLst>
                                      </p:cBhvr>
                                      <p:tavLst>
                                        <p:tav tm="0">
                                          <p:val>
                                            <p:fltVal val="0"/>
                                          </p:val>
                                        </p:tav>
                                        <p:tav tm="100000">
                                          <p:val>
                                            <p:strVal val="#ppt_h"/>
                                          </p:val>
                                        </p:tav>
                                      </p:tavLst>
                                    </p:anim>
                                    <p:animEffect transition="in" filter="fade">
                                      <p:cBhvr>
                                        <p:cTn id="23" dur="500"/>
                                        <p:tgtEl>
                                          <p:spTgt spid="6">
                                            <p:graphicEl>
                                              <a:dgm id="{41B64C59-24F7-4DDB-8F41-CA601E3A0FEC}"/>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graphicEl>
                                              <a:dgm id="{34E84B2F-FF9A-4105-9E48-F94F77446EBB}"/>
                                            </p:graphicEl>
                                          </p:spTgt>
                                        </p:tgtEl>
                                        <p:attrNameLst>
                                          <p:attrName>style.visibility</p:attrName>
                                        </p:attrNameLst>
                                      </p:cBhvr>
                                      <p:to>
                                        <p:strVal val="visible"/>
                                      </p:to>
                                    </p:set>
                                    <p:anim calcmode="lin" valueType="num">
                                      <p:cBhvr>
                                        <p:cTn id="28" dur="500" fill="hold"/>
                                        <p:tgtEl>
                                          <p:spTgt spid="6">
                                            <p:graphicEl>
                                              <a:dgm id="{34E84B2F-FF9A-4105-9E48-F94F77446EBB}"/>
                                            </p:graphicEl>
                                          </p:spTgt>
                                        </p:tgtEl>
                                        <p:attrNameLst>
                                          <p:attrName>ppt_w</p:attrName>
                                        </p:attrNameLst>
                                      </p:cBhvr>
                                      <p:tavLst>
                                        <p:tav tm="0">
                                          <p:val>
                                            <p:fltVal val="0"/>
                                          </p:val>
                                        </p:tav>
                                        <p:tav tm="100000">
                                          <p:val>
                                            <p:strVal val="#ppt_w"/>
                                          </p:val>
                                        </p:tav>
                                      </p:tavLst>
                                    </p:anim>
                                    <p:anim calcmode="lin" valueType="num">
                                      <p:cBhvr>
                                        <p:cTn id="29" dur="500" fill="hold"/>
                                        <p:tgtEl>
                                          <p:spTgt spid="6">
                                            <p:graphicEl>
                                              <a:dgm id="{34E84B2F-FF9A-4105-9E48-F94F77446EBB}"/>
                                            </p:graphicEl>
                                          </p:spTgt>
                                        </p:tgtEl>
                                        <p:attrNameLst>
                                          <p:attrName>ppt_h</p:attrName>
                                        </p:attrNameLst>
                                      </p:cBhvr>
                                      <p:tavLst>
                                        <p:tav tm="0">
                                          <p:val>
                                            <p:fltVal val="0"/>
                                          </p:val>
                                        </p:tav>
                                        <p:tav tm="100000">
                                          <p:val>
                                            <p:strVal val="#ppt_h"/>
                                          </p:val>
                                        </p:tav>
                                      </p:tavLst>
                                    </p:anim>
                                    <p:animEffect transition="in" filter="fade">
                                      <p:cBhvr>
                                        <p:cTn id="30" dur="500"/>
                                        <p:tgtEl>
                                          <p:spTgt spid="6">
                                            <p:graphicEl>
                                              <a:dgm id="{34E84B2F-FF9A-4105-9E48-F94F77446EBB}"/>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
                                            <p:graphicEl>
                                              <a:dgm id="{DEF9A3F3-3C0D-4E0D-BEC4-AC203156F191}"/>
                                            </p:graphicEl>
                                          </p:spTgt>
                                        </p:tgtEl>
                                        <p:attrNameLst>
                                          <p:attrName>style.visibility</p:attrName>
                                        </p:attrNameLst>
                                      </p:cBhvr>
                                      <p:to>
                                        <p:strVal val="visible"/>
                                      </p:to>
                                    </p:set>
                                    <p:anim calcmode="lin" valueType="num">
                                      <p:cBhvr>
                                        <p:cTn id="35" dur="500" fill="hold"/>
                                        <p:tgtEl>
                                          <p:spTgt spid="6">
                                            <p:graphicEl>
                                              <a:dgm id="{DEF9A3F3-3C0D-4E0D-BEC4-AC203156F191}"/>
                                            </p:graphicEl>
                                          </p:spTgt>
                                        </p:tgtEl>
                                        <p:attrNameLst>
                                          <p:attrName>ppt_w</p:attrName>
                                        </p:attrNameLst>
                                      </p:cBhvr>
                                      <p:tavLst>
                                        <p:tav tm="0">
                                          <p:val>
                                            <p:fltVal val="0"/>
                                          </p:val>
                                        </p:tav>
                                        <p:tav tm="100000">
                                          <p:val>
                                            <p:strVal val="#ppt_w"/>
                                          </p:val>
                                        </p:tav>
                                      </p:tavLst>
                                    </p:anim>
                                    <p:anim calcmode="lin" valueType="num">
                                      <p:cBhvr>
                                        <p:cTn id="36" dur="500" fill="hold"/>
                                        <p:tgtEl>
                                          <p:spTgt spid="6">
                                            <p:graphicEl>
                                              <a:dgm id="{DEF9A3F3-3C0D-4E0D-BEC4-AC203156F191}"/>
                                            </p:graphicEl>
                                          </p:spTgt>
                                        </p:tgtEl>
                                        <p:attrNameLst>
                                          <p:attrName>ppt_h</p:attrName>
                                        </p:attrNameLst>
                                      </p:cBhvr>
                                      <p:tavLst>
                                        <p:tav tm="0">
                                          <p:val>
                                            <p:fltVal val="0"/>
                                          </p:val>
                                        </p:tav>
                                        <p:tav tm="100000">
                                          <p:val>
                                            <p:strVal val="#ppt_h"/>
                                          </p:val>
                                        </p:tav>
                                      </p:tavLst>
                                    </p:anim>
                                    <p:animEffect transition="in" filter="fade">
                                      <p:cBhvr>
                                        <p:cTn id="37" dur="500"/>
                                        <p:tgtEl>
                                          <p:spTgt spid="6">
                                            <p:graphicEl>
                                              <a:dgm id="{DEF9A3F3-3C0D-4E0D-BEC4-AC203156F191}"/>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6">
                                            <p:graphicEl>
                                              <a:dgm id="{EB889F2C-45AC-4AB3-BFEB-77794AC02FFE}"/>
                                            </p:graphicEl>
                                          </p:spTgt>
                                        </p:tgtEl>
                                        <p:attrNameLst>
                                          <p:attrName>style.visibility</p:attrName>
                                        </p:attrNameLst>
                                      </p:cBhvr>
                                      <p:to>
                                        <p:strVal val="visible"/>
                                      </p:to>
                                    </p:set>
                                    <p:anim calcmode="lin" valueType="num">
                                      <p:cBhvr>
                                        <p:cTn id="42" dur="500" fill="hold"/>
                                        <p:tgtEl>
                                          <p:spTgt spid="6">
                                            <p:graphicEl>
                                              <a:dgm id="{EB889F2C-45AC-4AB3-BFEB-77794AC02FFE}"/>
                                            </p:graphicEl>
                                          </p:spTgt>
                                        </p:tgtEl>
                                        <p:attrNameLst>
                                          <p:attrName>ppt_w</p:attrName>
                                        </p:attrNameLst>
                                      </p:cBhvr>
                                      <p:tavLst>
                                        <p:tav tm="0">
                                          <p:val>
                                            <p:fltVal val="0"/>
                                          </p:val>
                                        </p:tav>
                                        <p:tav tm="100000">
                                          <p:val>
                                            <p:strVal val="#ppt_w"/>
                                          </p:val>
                                        </p:tav>
                                      </p:tavLst>
                                    </p:anim>
                                    <p:anim calcmode="lin" valueType="num">
                                      <p:cBhvr>
                                        <p:cTn id="43" dur="500" fill="hold"/>
                                        <p:tgtEl>
                                          <p:spTgt spid="6">
                                            <p:graphicEl>
                                              <a:dgm id="{EB889F2C-45AC-4AB3-BFEB-77794AC02FFE}"/>
                                            </p:graphicEl>
                                          </p:spTgt>
                                        </p:tgtEl>
                                        <p:attrNameLst>
                                          <p:attrName>ppt_h</p:attrName>
                                        </p:attrNameLst>
                                      </p:cBhvr>
                                      <p:tavLst>
                                        <p:tav tm="0">
                                          <p:val>
                                            <p:fltVal val="0"/>
                                          </p:val>
                                        </p:tav>
                                        <p:tav tm="100000">
                                          <p:val>
                                            <p:strVal val="#ppt_h"/>
                                          </p:val>
                                        </p:tav>
                                      </p:tavLst>
                                    </p:anim>
                                    <p:animEffect transition="in" filter="fade">
                                      <p:cBhvr>
                                        <p:cTn id="44" dur="500"/>
                                        <p:tgtEl>
                                          <p:spTgt spid="6">
                                            <p:graphicEl>
                                              <a:dgm id="{EB889F2C-45AC-4AB3-BFEB-77794AC02FF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
        <p:nvSpPr>
          <p:cNvPr id="2" name="Slide Number Placeholder 1"/>
          <p:cNvSpPr>
            <a:spLocks noGrp="1"/>
          </p:cNvSpPr>
          <p:nvPr>
            <p:ph type="sldNum" sz="quarter" idx="12"/>
          </p:nvPr>
        </p:nvSpPr>
        <p:spPr/>
        <p:txBody>
          <a:bodyPr/>
          <a:lstStyle/>
          <a:p>
            <a:pPr>
              <a:defRPr/>
            </a:pPr>
            <a:fld id="{173BDC2F-BEBB-4C06-BC3A-2391A22A4D3E}" type="slidenum">
              <a:rPr lang="en-US">
                <a:solidFill>
                  <a:prstClr val="white"/>
                </a:solidFill>
              </a:rPr>
              <a:pPr>
                <a:defRPr/>
              </a:pPr>
              <a:t>151</a:t>
            </a:fld>
            <a:endParaRPr lang="en-US">
              <a:solidFill>
                <a:prstClr val="white"/>
              </a:solidFill>
            </a:endParaRPr>
          </a:p>
        </p:txBody>
      </p:sp>
      <p:cxnSp>
        <p:nvCxnSpPr>
          <p:cNvPr id="25603" name="Straight Arrow Connector 3"/>
          <p:cNvCxnSpPr>
            <a:cxnSpLocks noChangeShapeType="1"/>
          </p:cNvCxnSpPr>
          <p:nvPr/>
        </p:nvCxnSpPr>
        <p:spPr bwMode="auto">
          <a:xfrm>
            <a:off x="381000" y="2971800"/>
            <a:ext cx="8077200" cy="1588"/>
          </a:xfrm>
          <a:prstGeom prst="straightConnector1">
            <a:avLst/>
          </a:prstGeom>
          <a:noFill/>
          <a:ln w="76200" algn="ctr">
            <a:solidFill>
              <a:schemeClr val="tx1"/>
            </a:solidFill>
            <a:round/>
            <a:headEnd/>
            <a:tailEnd type="arrow" w="med" len="med"/>
          </a:ln>
        </p:spPr>
      </p:cxnSp>
      <p:pic>
        <p:nvPicPr>
          <p:cNvPr id="25604" name="Picture 2" descr="C:\Users\Kevin\Pictures\Microsoft Clip Organizer\MCBD07701_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752600"/>
            <a:ext cx="67151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5"/>
          <p:cNvSpPr txBox="1">
            <a:spLocks noChangeArrowheads="1"/>
          </p:cNvSpPr>
          <p:nvPr/>
        </p:nvSpPr>
        <p:spPr bwMode="auto">
          <a:xfrm>
            <a:off x="533400" y="3124200"/>
            <a:ext cx="6858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sz="2500">
                <a:solidFill>
                  <a:prstClr val="white"/>
                </a:solidFill>
                <a:cs typeface="Arial" pitchFamily="34" charset="0"/>
              </a:rPr>
              <a:t>AD 30</a:t>
            </a:r>
          </a:p>
        </p:txBody>
      </p:sp>
      <p:sp>
        <p:nvSpPr>
          <p:cNvPr id="25606" name="TextBox 6"/>
          <p:cNvSpPr txBox="1">
            <a:spLocks noChangeArrowheads="1"/>
          </p:cNvSpPr>
          <p:nvPr/>
        </p:nvSpPr>
        <p:spPr bwMode="auto">
          <a:xfrm>
            <a:off x="3459321" y="3087053"/>
            <a:ext cx="6858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sz="2500" dirty="0">
                <a:solidFill>
                  <a:prstClr val="white"/>
                </a:solidFill>
                <a:cs typeface="Arial" pitchFamily="34" charset="0"/>
              </a:rPr>
              <a:t>AD 70</a:t>
            </a:r>
          </a:p>
        </p:txBody>
      </p:sp>
      <p:sp>
        <p:nvSpPr>
          <p:cNvPr id="8" name="Left-Right Arrow 7"/>
          <p:cNvSpPr/>
          <p:nvPr/>
        </p:nvSpPr>
        <p:spPr bwMode="auto">
          <a:xfrm>
            <a:off x="1371600" y="2209800"/>
            <a:ext cx="1752600" cy="609600"/>
          </a:xfrm>
          <a:prstGeom prst="leftRightArrow">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0" fontAlgn="base" hangingPunct="0">
              <a:spcBef>
                <a:spcPct val="0"/>
              </a:spcBef>
              <a:spcAft>
                <a:spcPct val="0"/>
              </a:spcAft>
              <a:defRPr/>
            </a:pPr>
            <a:r>
              <a:rPr lang="en-US" sz="2000" b="1" dirty="0" err="1">
                <a:solidFill>
                  <a:prstClr val="white"/>
                </a:solidFill>
                <a:cs typeface="Arial" pitchFamily="34" charset="0"/>
              </a:rPr>
              <a:t>Eschaton</a:t>
            </a:r>
            <a:endParaRPr lang="en-US" sz="2000" b="1" dirty="0">
              <a:solidFill>
                <a:prstClr val="white"/>
              </a:solidFill>
              <a:cs typeface="Arial" pitchFamily="34" charset="0"/>
            </a:endParaRPr>
          </a:p>
        </p:txBody>
      </p:sp>
      <p:pic>
        <p:nvPicPr>
          <p:cNvPr id="25610" name="Picture 16" descr="jerusalem_destruction_70a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29940" y="1981200"/>
            <a:ext cx="9445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ular Callout 20"/>
          <p:cNvSpPr/>
          <p:nvPr/>
        </p:nvSpPr>
        <p:spPr bwMode="auto">
          <a:xfrm>
            <a:off x="457200" y="4648200"/>
            <a:ext cx="3276600" cy="1143000"/>
          </a:xfrm>
          <a:prstGeom prst="wedgeRectCallout">
            <a:avLst>
              <a:gd name="adj1" fmla="val 4766"/>
              <a:gd name="adj2" fmla="val -178931"/>
            </a:avLst>
          </a:prstGeom>
          <a:solidFill>
            <a:schemeClr val="bg2">
              <a:lumMod val="60000"/>
              <a:lumOff val="4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lstStyle/>
          <a:p>
            <a:pPr marL="457200" indent="-342900" eaLnBrk="0" fontAlgn="base" hangingPunct="0">
              <a:spcBef>
                <a:spcPct val="0"/>
              </a:spcBef>
              <a:spcAft>
                <a:spcPct val="0"/>
              </a:spcAft>
              <a:buFont typeface="Wingdings" pitchFamily="2" charset="2"/>
              <a:buChar char="Ø"/>
              <a:defRPr/>
            </a:pPr>
            <a:r>
              <a:rPr lang="en-US" sz="2000" dirty="0">
                <a:solidFill>
                  <a:prstClr val="white"/>
                </a:solidFill>
                <a:cs typeface="Arial" pitchFamily="34" charset="0"/>
              </a:rPr>
              <a:t>Messianic Reign</a:t>
            </a:r>
          </a:p>
          <a:p>
            <a:pPr marL="457200" indent="-342900" eaLnBrk="0" fontAlgn="base" hangingPunct="0">
              <a:spcBef>
                <a:spcPct val="0"/>
              </a:spcBef>
              <a:spcAft>
                <a:spcPct val="0"/>
              </a:spcAft>
              <a:buFont typeface="Wingdings" pitchFamily="2" charset="2"/>
              <a:buChar char="Ø"/>
              <a:defRPr/>
            </a:pPr>
            <a:r>
              <a:rPr lang="en-US" sz="2000" dirty="0">
                <a:solidFill>
                  <a:prstClr val="white"/>
                </a:solidFill>
                <a:cs typeface="Arial" pitchFamily="34" charset="0"/>
              </a:rPr>
              <a:t>“Kingdom of Christ”</a:t>
            </a:r>
          </a:p>
          <a:p>
            <a:pPr marL="457200" indent="-342900" eaLnBrk="0" fontAlgn="base" hangingPunct="0">
              <a:spcBef>
                <a:spcPct val="0"/>
              </a:spcBef>
              <a:spcAft>
                <a:spcPct val="0"/>
              </a:spcAft>
              <a:buFont typeface="Wingdings" pitchFamily="2" charset="2"/>
              <a:buChar char="Ø"/>
              <a:defRPr/>
            </a:pPr>
            <a:r>
              <a:rPr lang="en-US" sz="2000" dirty="0">
                <a:solidFill>
                  <a:prstClr val="white"/>
                </a:solidFill>
                <a:cs typeface="Arial" pitchFamily="34" charset="0"/>
              </a:rPr>
              <a:t>Old &amp; New Covenants</a:t>
            </a:r>
          </a:p>
          <a:p>
            <a:pPr algn="ctr" eaLnBrk="0" fontAlgn="base" hangingPunct="0">
              <a:spcBef>
                <a:spcPct val="0"/>
              </a:spcBef>
              <a:spcAft>
                <a:spcPct val="0"/>
              </a:spcAft>
              <a:defRPr/>
            </a:pPr>
            <a:endParaRPr lang="en-US" dirty="0">
              <a:solidFill>
                <a:prstClr val="white"/>
              </a:solidFill>
              <a:cs typeface="Arial" pitchFamily="34" charset="0"/>
            </a:endParaRPr>
          </a:p>
        </p:txBody>
      </p:sp>
      <p:sp>
        <p:nvSpPr>
          <p:cNvPr id="22" name="Rectangular Callout 21"/>
          <p:cNvSpPr/>
          <p:nvPr/>
        </p:nvSpPr>
        <p:spPr bwMode="auto">
          <a:xfrm>
            <a:off x="5200650" y="2424430"/>
            <a:ext cx="3886200" cy="3909060"/>
          </a:xfrm>
          <a:prstGeom prst="wedgeRectCallout">
            <a:avLst>
              <a:gd name="adj1" fmla="val -70965"/>
              <a:gd name="adj2" fmla="val -37865"/>
            </a:avLst>
          </a:prstGeom>
          <a:solidFill>
            <a:schemeClr val="bg2">
              <a:lumMod val="60000"/>
              <a:lumOff val="4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457200" indent="-342900" eaLnBrk="0" fontAlgn="base" hangingPunct="0">
              <a:spcBef>
                <a:spcPct val="0"/>
              </a:spcBef>
              <a:spcAft>
                <a:spcPct val="0"/>
              </a:spcAft>
              <a:buFont typeface="Wingdings" pitchFamily="2" charset="2"/>
              <a:buChar char="Ø"/>
              <a:defRPr/>
            </a:pPr>
            <a:r>
              <a:rPr lang="en-US" sz="2000" dirty="0">
                <a:solidFill>
                  <a:prstClr val="white"/>
                </a:solidFill>
                <a:cs typeface="Arial" pitchFamily="34" charset="0"/>
              </a:rPr>
              <a:t>End of Law</a:t>
            </a:r>
          </a:p>
          <a:p>
            <a:pPr marL="457200" indent="-342900" eaLnBrk="0" fontAlgn="base" hangingPunct="0">
              <a:spcBef>
                <a:spcPct val="0"/>
              </a:spcBef>
              <a:spcAft>
                <a:spcPct val="0"/>
              </a:spcAft>
              <a:buFont typeface="Wingdings" pitchFamily="2" charset="2"/>
              <a:buChar char="Ø"/>
              <a:defRPr/>
            </a:pPr>
            <a:r>
              <a:rPr lang="en-US" sz="2000" dirty="0">
                <a:solidFill>
                  <a:prstClr val="white"/>
                </a:solidFill>
                <a:cs typeface="Arial" pitchFamily="34" charset="0"/>
              </a:rPr>
              <a:t>End of “Last Days”</a:t>
            </a:r>
          </a:p>
          <a:p>
            <a:pPr marL="457200" indent="-342900" eaLnBrk="0" fontAlgn="base" hangingPunct="0">
              <a:spcBef>
                <a:spcPct val="0"/>
              </a:spcBef>
              <a:spcAft>
                <a:spcPct val="0"/>
              </a:spcAft>
              <a:buFont typeface="Wingdings" pitchFamily="2" charset="2"/>
              <a:buChar char="Ø"/>
              <a:defRPr/>
            </a:pPr>
            <a:r>
              <a:rPr lang="en-US" sz="2000" dirty="0">
                <a:solidFill>
                  <a:prstClr val="white"/>
                </a:solidFill>
                <a:cs typeface="Arial" pitchFamily="34" charset="0"/>
              </a:rPr>
              <a:t>Second Coming</a:t>
            </a:r>
          </a:p>
          <a:p>
            <a:pPr marL="457200" indent="-342900" eaLnBrk="0" fontAlgn="base" hangingPunct="0">
              <a:spcBef>
                <a:spcPct val="0"/>
              </a:spcBef>
              <a:spcAft>
                <a:spcPct val="0"/>
              </a:spcAft>
              <a:buFont typeface="Wingdings" pitchFamily="2" charset="2"/>
              <a:buChar char="Ø"/>
              <a:defRPr/>
            </a:pPr>
            <a:r>
              <a:rPr lang="en-US" sz="2000" dirty="0">
                <a:solidFill>
                  <a:prstClr val="white"/>
                </a:solidFill>
                <a:cs typeface="Arial" pitchFamily="34" charset="0"/>
              </a:rPr>
              <a:t>Kingdom in Power &amp; Glory</a:t>
            </a:r>
          </a:p>
          <a:p>
            <a:pPr marL="457200" indent="-342900" eaLnBrk="0" fontAlgn="base" hangingPunct="0">
              <a:spcBef>
                <a:spcPct val="0"/>
              </a:spcBef>
              <a:spcAft>
                <a:spcPct val="0"/>
              </a:spcAft>
              <a:buFont typeface="Wingdings" pitchFamily="2" charset="2"/>
              <a:buChar char="Ø"/>
              <a:defRPr/>
            </a:pPr>
            <a:r>
              <a:rPr lang="en-US" sz="2000" dirty="0">
                <a:solidFill>
                  <a:prstClr val="white"/>
                </a:solidFill>
                <a:cs typeface="Arial" pitchFamily="34" charset="0"/>
              </a:rPr>
              <a:t>“Kingdom of God”</a:t>
            </a:r>
          </a:p>
          <a:p>
            <a:pPr marL="457200" indent="-342900" eaLnBrk="0" fontAlgn="base" hangingPunct="0">
              <a:spcBef>
                <a:spcPct val="0"/>
              </a:spcBef>
              <a:spcAft>
                <a:spcPct val="0"/>
              </a:spcAft>
              <a:buFont typeface="Wingdings" pitchFamily="2" charset="2"/>
              <a:buChar char="Ø"/>
              <a:defRPr/>
            </a:pPr>
            <a:r>
              <a:rPr lang="en-US" sz="2000" dirty="0">
                <a:solidFill>
                  <a:prstClr val="white"/>
                </a:solidFill>
                <a:cs typeface="Arial" pitchFamily="34" charset="0"/>
              </a:rPr>
              <a:t>Eternal Kingdom</a:t>
            </a:r>
          </a:p>
          <a:p>
            <a:pPr marL="457200" indent="-342900" eaLnBrk="0" fontAlgn="base" hangingPunct="0">
              <a:spcBef>
                <a:spcPct val="0"/>
              </a:spcBef>
              <a:spcAft>
                <a:spcPct val="0"/>
              </a:spcAft>
              <a:buFont typeface="Wingdings" pitchFamily="2" charset="2"/>
              <a:buChar char="Ø"/>
              <a:defRPr/>
            </a:pPr>
            <a:r>
              <a:rPr lang="en-US" sz="2000" dirty="0">
                <a:solidFill>
                  <a:prstClr val="white"/>
                </a:solidFill>
                <a:cs typeface="Arial" pitchFamily="34" charset="0"/>
              </a:rPr>
              <a:t>Resurrection of Dead</a:t>
            </a:r>
          </a:p>
          <a:p>
            <a:pPr marL="457200" indent="-342900" eaLnBrk="0" fontAlgn="base" hangingPunct="0">
              <a:spcBef>
                <a:spcPct val="0"/>
              </a:spcBef>
              <a:spcAft>
                <a:spcPct val="0"/>
              </a:spcAft>
              <a:buFont typeface="Wingdings" pitchFamily="2" charset="2"/>
              <a:buChar char="Ø"/>
              <a:defRPr/>
            </a:pPr>
            <a:r>
              <a:rPr lang="en-US" sz="2000" dirty="0">
                <a:solidFill>
                  <a:prstClr val="white"/>
                </a:solidFill>
                <a:cs typeface="Arial" pitchFamily="34" charset="0"/>
              </a:rPr>
              <a:t>Redemption of Body</a:t>
            </a:r>
          </a:p>
          <a:p>
            <a:pPr marL="457200" indent="-342900" eaLnBrk="0" fontAlgn="base" hangingPunct="0">
              <a:spcBef>
                <a:spcPct val="0"/>
              </a:spcBef>
              <a:spcAft>
                <a:spcPct val="0"/>
              </a:spcAft>
              <a:buFont typeface="Wingdings" pitchFamily="2" charset="2"/>
              <a:buChar char="Ø"/>
              <a:defRPr/>
            </a:pPr>
            <a:r>
              <a:rPr lang="en-US" sz="2000" dirty="0">
                <a:solidFill>
                  <a:prstClr val="white"/>
                </a:solidFill>
                <a:cs typeface="Arial" pitchFamily="34" charset="0"/>
              </a:rPr>
              <a:t>Perfection of Saints</a:t>
            </a:r>
          </a:p>
          <a:p>
            <a:pPr marL="457200" indent="-342900" eaLnBrk="0" fontAlgn="base" hangingPunct="0">
              <a:spcBef>
                <a:spcPct val="0"/>
              </a:spcBef>
              <a:spcAft>
                <a:spcPct val="0"/>
              </a:spcAft>
              <a:buFont typeface="Wingdings" pitchFamily="2" charset="2"/>
              <a:buChar char="Ø"/>
              <a:defRPr/>
            </a:pPr>
            <a:r>
              <a:rPr lang="en-US" sz="2000" dirty="0">
                <a:solidFill>
                  <a:prstClr val="white"/>
                </a:solidFill>
                <a:cs typeface="Arial" pitchFamily="34" charset="0"/>
              </a:rPr>
              <a:t>Final Judgment</a:t>
            </a:r>
          </a:p>
          <a:p>
            <a:pPr marL="457200" indent="-342900" eaLnBrk="0" fontAlgn="base" hangingPunct="0">
              <a:spcBef>
                <a:spcPct val="0"/>
              </a:spcBef>
              <a:spcAft>
                <a:spcPct val="0"/>
              </a:spcAft>
              <a:buFont typeface="Wingdings" pitchFamily="2" charset="2"/>
              <a:buChar char="Ø"/>
              <a:defRPr/>
            </a:pPr>
            <a:r>
              <a:rPr lang="en-US" sz="2000" dirty="0">
                <a:solidFill>
                  <a:prstClr val="white"/>
                </a:solidFill>
                <a:cs typeface="Arial" pitchFamily="34" charset="0"/>
              </a:rPr>
              <a:t>End Of World (Age)</a:t>
            </a:r>
          </a:p>
          <a:p>
            <a:pPr marL="457200" indent="-342900" eaLnBrk="0" fontAlgn="base" hangingPunct="0">
              <a:spcBef>
                <a:spcPct val="0"/>
              </a:spcBef>
              <a:spcAft>
                <a:spcPct val="0"/>
              </a:spcAft>
              <a:buFont typeface="Wingdings" pitchFamily="2" charset="2"/>
              <a:buChar char="Ø"/>
              <a:defRPr/>
            </a:pPr>
            <a:r>
              <a:rPr lang="en-US" sz="2000" dirty="0">
                <a:solidFill>
                  <a:prstClr val="white"/>
                </a:solidFill>
                <a:cs typeface="Arial" pitchFamily="34" charset="0"/>
              </a:rPr>
              <a:t>New Heavens &amp; Earth</a:t>
            </a:r>
          </a:p>
        </p:txBody>
      </p:sp>
      <p:sp>
        <p:nvSpPr>
          <p:cNvPr id="25617" name="TextBox 22"/>
          <p:cNvSpPr txBox="1">
            <a:spLocks noChangeArrowheads="1"/>
          </p:cNvSpPr>
          <p:nvPr/>
        </p:nvSpPr>
        <p:spPr bwMode="auto">
          <a:xfrm>
            <a:off x="1234440" y="1731178"/>
            <a:ext cx="21336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sz="2500" b="1" dirty="0" smtClean="0">
                <a:solidFill>
                  <a:prstClr val="white"/>
                </a:solidFill>
                <a:cs typeface="Arial" pitchFamily="34" charset="0"/>
              </a:rPr>
              <a:t>“Last Days”</a:t>
            </a:r>
            <a:endParaRPr lang="en-US" sz="2500" b="1" dirty="0">
              <a:solidFill>
                <a:prstClr val="white"/>
              </a:solidFill>
              <a:cs typeface="Arial" pitchFamily="34" charset="0"/>
            </a:endParaRPr>
          </a:p>
        </p:txBody>
      </p:sp>
      <p:sp>
        <p:nvSpPr>
          <p:cNvPr id="25618" name="TextBox 23"/>
          <p:cNvSpPr txBox="1">
            <a:spLocks noChangeArrowheads="1"/>
          </p:cNvSpPr>
          <p:nvPr/>
        </p:nvSpPr>
        <p:spPr bwMode="auto">
          <a:xfrm>
            <a:off x="5577840" y="1731178"/>
            <a:ext cx="26670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sz="2500" b="1" dirty="0" smtClean="0">
                <a:solidFill>
                  <a:prstClr val="white"/>
                </a:solidFill>
                <a:cs typeface="Arial" pitchFamily="34" charset="0"/>
              </a:rPr>
              <a:t>“Eternal Days”</a:t>
            </a:r>
            <a:endParaRPr lang="en-US" sz="2500" b="1" dirty="0">
              <a:solidFill>
                <a:prstClr val="white"/>
              </a:solidFill>
              <a:cs typeface="Arial" pitchFamily="34" charset="0"/>
            </a:endParaRPr>
          </a:p>
        </p:txBody>
      </p:sp>
      <p:sp>
        <p:nvSpPr>
          <p:cNvPr id="25" name="Right Arrow 24"/>
          <p:cNvSpPr/>
          <p:nvPr/>
        </p:nvSpPr>
        <p:spPr bwMode="auto">
          <a:xfrm>
            <a:off x="0" y="457200"/>
            <a:ext cx="3733800" cy="685800"/>
          </a:xfrm>
          <a:prstGeom prst="rightArrow">
            <a:avLst/>
          </a:prstGeom>
          <a:solidFill>
            <a:schemeClr val="bg2">
              <a:lumMod val="60000"/>
              <a:lumOff val="4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0" fontAlgn="base" hangingPunct="0">
              <a:spcBef>
                <a:spcPct val="0"/>
              </a:spcBef>
              <a:spcAft>
                <a:spcPct val="0"/>
              </a:spcAft>
              <a:defRPr/>
            </a:pPr>
            <a:r>
              <a:rPr lang="en-US" sz="2500" b="1" dirty="0">
                <a:solidFill>
                  <a:prstClr val="white"/>
                </a:solidFill>
                <a:cs typeface="Arial" pitchFamily="34" charset="0"/>
              </a:rPr>
              <a:t>Mosaic Dispensation</a:t>
            </a:r>
          </a:p>
        </p:txBody>
      </p:sp>
      <p:sp>
        <p:nvSpPr>
          <p:cNvPr id="14" name="Right Arrow 13"/>
          <p:cNvSpPr/>
          <p:nvPr/>
        </p:nvSpPr>
        <p:spPr bwMode="auto">
          <a:xfrm>
            <a:off x="3733800" y="457200"/>
            <a:ext cx="4114800" cy="685800"/>
          </a:xfrm>
          <a:prstGeom prst="rightArrow">
            <a:avLst/>
          </a:prstGeom>
          <a:solidFill>
            <a:schemeClr val="bg2">
              <a:lumMod val="60000"/>
              <a:lumOff val="4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0" fontAlgn="base" hangingPunct="0">
              <a:spcBef>
                <a:spcPct val="0"/>
              </a:spcBef>
              <a:spcAft>
                <a:spcPct val="0"/>
              </a:spcAft>
              <a:defRPr/>
            </a:pPr>
            <a:r>
              <a:rPr lang="en-US" sz="2500" b="1" dirty="0">
                <a:solidFill>
                  <a:prstClr val="white"/>
                </a:solidFill>
                <a:cs typeface="Arial" pitchFamily="34" charset="0"/>
              </a:rPr>
              <a:t>Christian Dispensation</a:t>
            </a:r>
          </a:p>
        </p:txBody>
      </p:sp>
      <p:sp>
        <p:nvSpPr>
          <p:cNvPr id="3" name="Rectangular Callout 2"/>
          <p:cNvSpPr/>
          <p:nvPr/>
        </p:nvSpPr>
        <p:spPr bwMode="auto">
          <a:xfrm>
            <a:off x="3962400" y="1158081"/>
            <a:ext cx="2667000" cy="355600"/>
          </a:xfrm>
          <a:prstGeom prst="wedgeRectCallout">
            <a:avLst>
              <a:gd name="adj1" fmla="val -39176"/>
              <a:gd name="adj2" fmla="val 181429"/>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dirty="0">
                <a:solidFill>
                  <a:prstClr val="white"/>
                </a:solidFill>
                <a:cs typeface="Arial" pitchFamily="34" charset="0"/>
              </a:rPr>
              <a:t>All Prophecy Fulfilled</a:t>
            </a:r>
          </a:p>
        </p:txBody>
      </p:sp>
    </p:spTree>
    <p:extLst>
      <p:ext uri="{BB962C8B-B14F-4D97-AF65-F5344CB8AC3E}">
        <p14:creationId xmlns:p14="http://schemas.microsoft.com/office/powerpoint/2010/main" val="37516069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FF0000"/>
                </a:solidFill>
              </a:rPr>
              <a:t>Second Coming In AD 70</a:t>
            </a:r>
          </a:p>
        </p:txBody>
      </p:sp>
      <p:sp>
        <p:nvSpPr>
          <p:cNvPr id="3" name="Content Placeholder 2"/>
          <p:cNvSpPr>
            <a:spLocks noGrp="1"/>
          </p:cNvSpPr>
          <p:nvPr>
            <p:ph idx="1"/>
          </p:nvPr>
        </p:nvSpPr>
        <p:spPr/>
        <p:txBody>
          <a:bodyPr/>
          <a:lstStyle/>
          <a:p>
            <a:pPr marL="463550" indent="-463550">
              <a:spcBef>
                <a:spcPts val="0"/>
              </a:spcBef>
              <a:spcAft>
                <a:spcPts val="2400"/>
              </a:spcAft>
              <a:defRPr/>
            </a:pPr>
            <a:r>
              <a:rPr lang="en-US" b="1" i="1" dirty="0"/>
              <a:t>Max King</a:t>
            </a:r>
            <a:r>
              <a:rPr lang="en-US" b="1" dirty="0"/>
              <a:t>:  </a:t>
            </a:r>
            <a:r>
              <a:rPr lang="en-US" dirty="0" smtClean="0"/>
              <a:t>“The </a:t>
            </a:r>
            <a:r>
              <a:rPr lang="en-US" b="1" dirty="0">
                <a:solidFill>
                  <a:srgbClr val="FFFF00"/>
                </a:solidFill>
              </a:rPr>
              <a:t>end of the Jewish world </a:t>
            </a:r>
            <a:r>
              <a:rPr lang="en-US" dirty="0"/>
              <a:t>was the </a:t>
            </a:r>
            <a:r>
              <a:rPr lang="en-US" b="1" dirty="0">
                <a:solidFill>
                  <a:srgbClr val="FFFF00"/>
                </a:solidFill>
              </a:rPr>
              <a:t>second coming of Christ</a:t>
            </a:r>
            <a:r>
              <a:rPr lang="en-US" dirty="0" smtClean="0"/>
              <a:t>.”  </a:t>
            </a:r>
            <a:r>
              <a:rPr lang="en-US" sz="2000" dirty="0" smtClean="0"/>
              <a:t>(Bold emphasis added, </a:t>
            </a:r>
            <a:r>
              <a:rPr lang="en-US" sz="2000" i="1" dirty="0" smtClean="0"/>
              <a:t>The </a:t>
            </a:r>
            <a:r>
              <a:rPr lang="en-US" sz="2000" i="1" dirty="0"/>
              <a:t>Spirit Of Prophecy</a:t>
            </a:r>
            <a:r>
              <a:rPr lang="en-US" sz="2000" dirty="0"/>
              <a:t>, </a:t>
            </a:r>
            <a:r>
              <a:rPr lang="en-US" sz="2000" dirty="0" smtClean="0"/>
              <a:t>2002, 137)</a:t>
            </a:r>
            <a:endParaRPr lang="en-US" sz="2000" dirty="0"/>
          </a:p>
          <a:p>
            <a:pPr marL="463550" indent="-463550">
              <a:spcBef>
                <a:spcPts val="0"/>
              </a:spcBef>
              <a:spcAft>
                <a:spcPts val="2400"/>
              </a:spcAft>
              <a:defRPr/>
            </a:pPr>
            <a:r>
              <a:rPr lang="en-US" b="1" i="1" dirty="0"/>
              <a:t>Max King</a:t>
            </a:r>
            <a:r>
              <a:rPr lang="en-US" b="1" dirty="0"/>
              <a:t>:  </a:t>
            </a:r>
            <a:r>
              <a:rPr lang="en-US" dirty="0" smtClean="0"/>
              <a:t>“The </a:t>
            </a:r>
            <a:r>
              <a:rPr lang="en-US" b="1" dirty="0">
                <a:solidFill>
                  <a:srgbClr val="FFFF00"/>
                </a:solidFill>
              </a:rPr>
              <a:t>fall of Jerusalem </a:t>
            </a:r>
            <a:r>
              <a:rPr lang="en-US" dirty="0"/>
              <a:t>was the </a:t>
            </a:r>
            <a:r>
              <a:rPr lang="en-US" b="1" dirty="0">
                <a:solidFill>
                  <a:srgbClr val="FFFF00"/>
                </a:solidFill>
              </a:rPr>
              <a:t>last</a:t>
            </a:r>
            <a:r>
              <a:rPr lang="en-US" dirty="0">
                <a:solidFill>
                  <a:srgbClr val="FFFF00"/>
                </a:solidFill>
              </a:rPr>
              <a:t> </a:t>
            </a:r>
            <a:r>
              <a:rPr lang="en-US" b="1" dirty="0">
                <a:solidFill>
                  <a:srgbClr val="FFFF00"/>
                </a:solidFill>
              </a:rPr>
              <a:t>day</a:t>
            </a:r>
            <a:r>
              <a:rPr lang="en-US" dirty="0"/>
              <a:t>, and therefore the </a:t>
            </a:r>
            <a:r>
              <a:rPr lang="en-US" b="1" dirty="0">
                <a:solidFill>
                  <a:srgbClr val="FFFF00"/>
                </a:solidFill>
              </a:rPr>
              <a:t>second coming of Christ</a:t>
            </a:r>
            <a:r>
              <a:rPr lang="en-US" dirty="0" smtClean="0"/>
              <a:t>.” </a:t>
            </a:r>
            <a:r>
              <a:rPr lang="en-US" sz="2000" dirty="0"/>
              <a:t>(Bold emphasis added, </a:t>
            </a:r>
            <a:r>
              <a:rPr lang="en-US" sz="2000" i="1" dirty="0"/>
              <a:t>The Spirit Of Prophecy</a:t>
            </a:r>
            <a:r>
              <a:rPr lang="en-US" sz="2000" dirty="0"/>
              <a:t>, 2002, </a:t>
            </a:r>
            <a:r>
              <a:rPr lang="en-US" sz="2000" dirty="0" smtClean="0"/>
              <a:t>243)</a:t>
            </a:r>
            <a:endParaRPr lang="en-US" sz="2000" dirty="0"/>
          </a:p>
          <a:p>
            <a:pPr marL="463550" indent="-463550">
              <a:spcBef>
                <a:spcPts val="0"/>
              </a:spcBef>
              <a:spcAft>
                <a:spcPts val="2400"/>
              </a:spcAft>
              <a:defRPr/>
            </a:pPr>
            <a:endParaRPr lang="en-US" sz="2000" dirty="0"/>
          </a:p>
        </p:txBody>
      </p:sp>
      <p:sp>
        <p:nvSpPr>
          <p:cNvPr id="5" name="Footer Placeholder 4"/>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
        <p:nvSpPr>
          <p:cNvPr id="4" name="Slide Number Placeholder 3"/>
          <p:cNvSpPr>
            <a:spLocks noGrp="1"/>
          </p:cNvSpPr>
          <p:nvPr>
            <p:ph type="sldNum" sz="quarter" idx="12"/>
          </p:nvPr>
        </p:nvSpPr>
        <p:spPr/>
        <p:txBody>
          <a:bodyPr/>
          <a:lstStyle/>
          <a:p>
            <a:pPr>
              <a:defRPr/>
            </a:pPr>
            <a:fld id="{38BBBA23-5A86-4B77-A551-FE3DAAE94AF7}" type="slidenum">
              <a:rPr lang="en-US">
                <a:solidFill>
                  <a:prstClr val="white"/>
                </a:solidFill>
              </a:rPr>
              <a:pPr>
                <a:defRPr/>
              </a:pPr>
              <a:t>152</a:t>
            </a:fld>
            <a:endParaRPr lang="en-US">
              <a:solidFill>
                <a:prstClr val="white"/>
              </a:solidFill>
            </a:endParaRPr>
          </a:p>
        </p:txBody>
      </p:sp>
    </p:spTree>
    <p:extLst>
      <p:ext uri="{BB962C8B-B14F-4D97-AF65-F5344CB8AC3E}">
        <p14:creationId xmlns:p14="http://schemas.microsoft.com/office/powerpoint/2010/main" val="33329846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FF0000"/>
                </a:solidFill>
              </a:rPr>
              <a:t>Spiritual Second Coming</a:t>
            </a:r>
          </a:p>
        </p:txBody>
      </p:sp>
      <p:sp>
        <p:nvSpPr>
          <p:cNvPr id="3" name="Content Placeholder 2"/>
          <p:cNvSpPr>
            <a:spLocks noGrp="1"/>
          </p:cNvSpPr>
          <p:nvPr>
            <p:ph idx="1"/>
          </p:nvPr>
        </p:nvSpPr>
        <p:spPr/>
        <p:txBody>
          <a:bodyPr/>
          <a:lstStyle/>
          <a:p>
            <a:pPr marL="457200" indent="-457200">
              <a:defRPr/>
            </a:pPr>
            <a:r>
              <a:rPr lang="en-US" b="1" i="1" dirty="0" smtClean="0"/>
              <a:t>Ed Stevens</a:t>
            </a:r>
            <a:r>
              <a:rPr lang="en-US" dirty="0" smtClean="0"/>
              <a:t>:  “What we traditionally call </a:t>
            </a:r>
            <a:r>
              <a:rPr lang="en-US" b="1" dirty="0" smtClean="0">
                <a:solidFill>
                  <a:srgbClr val="FFFF00"/>
                </a:solidFill>
              </a:rPr>
              <a:t>‘the second coming’ </a:t>
            </a:r>
            <a:r>
              <a:rPr lang="en-US" dirty="0" smtClean="0"/>
              <a:t>of Christ happened </a:t>
            </a:r>
            <a:r>
              <a:rPr lang="en-US" b="1" i="1" dirty="0" smtClean="0">
                <a:solidFill>
                  <a:srgbClr val="FFFF00"/>
                </a:solidFill>
              </a:rPr>
              <a:t>in that generation</a:t>
            </a:r>
            <a:r>
              <a:rPr lang="en-US" b="1" dirty="0" smtClean="0"/>
              <a:t> </a:t>
            </a:r>
            <a:r>
              <a:rPr lang="en-US" dirty="0" smtClean="0"/>
              <a:t>when Jerusalem was destroyed.”  </a:t>
            </a:r>
            <a:r>
              <a:rPr lang="en-US" sz="2000" dirty="0" smtClean="0"/>
              <a:t>(</a:t>
            </a:r>
            <a:r>
              <a:rPr lang="en-US" sz="2000" i="1" dirty="0" smtClean="0"/>
              <a:t>What Happened in 70 A.D., </a:t>
            </a:r>
            <a:r>
              <a:rPr lang="en-US" sz="2000" dirty="0" smtClean="0"/>
              <a:t>quoted in Varner, 38)</a:t>
            </a:r>
            <a:endParaRPr lang="en-US" sz="2000" dirty="0"/>
          </a:p>
        </p:txBody>
      </p:sp>
      <p:sp>
        <p:nvSpPr>
          <p:cNvPr id="5" name="Footer Placeholder 4"/>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
        <p:nvSpPr>
          <p:cNvPr id="4" name="Slide Number Placeholder 3"/>
          <p:cNvSpPr>
            <a:spLocks noGrp="1"/>
          </p:cNvSpPr>
          <p:nvPr>
            <p:ph type="sldNum" sz="quarter" idx="12"/>
          </p:nvPr>
        </p:nvSpPr>
        <p:spPr/>
        <p:txBody>
          <a:bodyPr/>
          <a:lstStyle/>
          <a:p>
            <a:pPr>
              <a:defRPr/>
            </a:pPr>
            <a:fld id="{AFF26223-B29F-4955-B993-A1DBDBA39DA4}" type="slidenum">
              <a:rPr lang="en-US">
                <a:solidFill>
                  <a:prstClr val="white"/>
                </a:solidFill>
              </a:rPr>
              <a:pPr>
                <a:defRPr/>
              </a:pPr>
              <a:t>153</a:t>
            </a:fld>
            <a:endParaRPr lang="en-US">
              <a:solidFill>
                <a:prstClr val="white"/>
              </a:solidFill>
            </a:endParaRPr>
          </a:p>
        </p:txBody>
      </p:sp>
    </p:spTree>
    <p:extLst>
      <p:ext uri="{BB962C8B-B14F-4D97-AF65-F5344CB8AC3E}">
        <p14:creationId xmlns:p14="http://schemas.microsoft.com/office/powerpoint/2010/main" val="40483966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FF0000"/>
                </a:solidFill>
              </a:rPr>
              <a:t>Second Coming In AD 70</a:t>
            </a:r>
          </a:p>
        </p:txBody>
      </p:sp>
      <p:sp>
        <p:nvSpPr>
          <p:cNvPr id="3" name="Content Placeholder 2"/>
          <p:cNvSpPr>
            <a:spLocks noGrp="1"/>
          </p:cNvSpPr>
          <p:nvPr>
            <p:ph idx="1"/>
          </p:nvPr>
        </p:nvSpPr>
        <p:spPr/>
        <p:txBody>
          <a:bodyPr/>
          <a:lstStyle/>
          <a:p>
            <a:pPr marL="463550" indent="-463550">
              <a:spcBef>
                <a:spcPts val="0"/>
              </a:spcBef>
              <a:spcAft>
                <a:spcPts val="2400"/>
              </a:spcAft>
              <a:defRPr/>
            </a:pPr>
            <a:r>
              <a:rPr lang="en-US" sz="2800" b="1" i="1" dirty="0">
                <a:effectLst>
                  <a:outerShdw blurRad="38100" dist="38100" dir="2700000" algn="tl">
                    <a:srgbClr val="000000">
                      <a:alpha val="43137"/>
                    </a:srgbClr>
                  </a:outerShdw>
                </a:effectLst>
              </a:rPr>
              <a:t>Max King</a:t>
            </a:r>
            <a:r>
              <a:rPr lang="en-US" sz="2800" b="1" dirty="0" smtClean="0">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  “</a:t>
            </a:r>
            <a:r>
              <a:rPr lang="en-US" sz="2800" b="1" dirty="0" smtClean="0">
                <a:solidFill>
                  <a:srgbClr val="FFFF00"/>
                </a:solidFill>
                <a:effectLst>
                  <a:outerShdw blurRad="38100" dist="38100" dir="2700000" algn="tl">
                    <a:srgbClr val="000000">
                      <a:alpha val="43137"/>
                    </a:srgbClr>
                  </a:outerShdw>
                </a:effectLst>
              </a:rPr>
              <a:t>Jesus Christ came in the fall of Jerusalem</a:t>
            </a:r>
            <a:r>
              <a:rPr lang="en-US" sz="2800" dirty="0" smtClean="0">
                <a:effectLst>
                  <a:outerShdw blurRad="38100" dist="38100" dir="2700000" algn="tl">
                    <a:srgbClr val="000000">
                      <a:alpha val="43137"/>
                    </a:srgbClr>
                  </a:outerShdw>
                </a:effectLst>
              </a:rPr>
              <a:t> in 70 A.D., and </a:t>
            </a:r>
            <a:r>
              <a:rPr lang="en-US" sz="2800" b="1" dirty="0" smtClean="0">
                <a:solidFill>
                  <a:srgbClr val="FFFF00"/>
                </a:solidFill>
                <a:effectLst>
                  <a:outerShdw blurRad="38100" dist="38100" dir="2700000" algn="tl">
                    <a:srgbClr val="000000">
                      <a:alpha val="43137"/>
                    </a:srgbClr>
                  </a:outerShdw>
                </a:effectLst>
              </a:rPr>
              <a:t>FULFILLED THE SECOND COMING OF CHRIST </a:t>
            </a:r>
            <a:r>
              <a:rPr lang="en-US" sz="2800" dirty="0" smtClean="0">
                <a:effectLst>
                  <a:outerShdw blurRad="38100" dist="38100" dir="2700000" algn="tl">
                    <a:srgbClr val="000000">
                      <a:alpha val="43137"/>
                    </a:srgbClr>
                  </a:outerShdw>
                </a:effectLst>
              </a:rPr>
              <a:t>AS TAUGHT IN THE PROPHECIES, in the EPISTLES, in the GOSPELS, as well as in the book of REVELATION.”  </a:t>
            </a:r>
            <a:r>
              <a:rPr lang="en-US" sz="2000" dirty="0" smtClean="0">
                <a:effectLst>
                  <a:outerShdw blurRad="38100" dist="38100" dir="2700000" algn="tl">
                    <a:srgbClr val="000000">
                      <a:alpha val="43137"/>
                    </a:srgbClr>
                  </a:outerShdw>
                </a:effectLst>
              </a:rPr>
              <a:t>(The </a:t>
            </a:r>
            <a:r>
              <a:rPr lang="en-US" sz="2000" i="1" dirty="0" smtClean="0">
                <a:effectLst>
                  <a:outerShdw blurRad="38100" dist="38100" dir="2700000" algn="tl">
                    <a:srgbClr val="000000">
                      <a:alpha val="43137"/>
                    </a:srgbClr>
                  </a:outerShdw>
                </a:effectLst>
              </a:rPr>
              <a:t>Nichols-King Debate</a:t>
            </a:r>
            <a:r>
              <a:rPr lang="en-US" sz="2000" dirty="0" smtClean="0">
                <a:effectLst>
                  <a:outerShdw blurRad="38100" dist="38100" dir="2700000" algn="tl">
                    <a:srgbClr val="000000">
                      <a:alpha val="43137"/>
                    </a:srgbClr>
                  </a:outerShdw>
                </a:effectLst>
              </a:rPr>
              <a:t>, 24)</a:t>
            </a:r>
          </a:p>
        </p:txBody>
      </p:sp>
      <p:sp>
        <p:nvSpPr>
          <p:cNvPr id="5" name="Footer Placeholder 4"/>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
        <p:nvSpPr>
          <p:cNvPr id="4" name="Slide Number Placeholder 3"/>
          <p:cNvSpPr>
            <a:spLocks noGrp="1"/>
          </p:cNvSpPr>
          <p:nvPr>
            <p:ph type="sldNum" sz="quarter" idx="12"/>
          </p:nvPr>
        </p:nvSpPr>
        <p:spPr/>
        <p:txBody>
          <a:bodyPr/>
          <a:lstStyle/>
          <a:p>
            <a:pPr>
              <a:defRPr/>
            </a:pPr>
            <a:fld id="{38BBBA23-5A86-4B77-A551-FE3DAAE94AF7}" type="slidenum">
              <a:rPr lang="en-US">
                <a:solidFill>
                  <a:prstClr val="white"/>
                </a:solidFill>
              </a:rPr>
              <a:pPr>
                <a:defRPr/>
              </a:pPr>
              <a:t>154</a:t>
            </a:fld>
            <a:endParaRPr lang="en-US">
              <a:solidFill>
                <a:prstClr val="white"/>
              </a:solidFill>
            </a:endParaRPr>
          </a:p>
        </p:txBody>
      </p:sp>
    </p:spTree>
    <p:extLst>
      <p:ext uri="{BB962C8B-B14F-4D97-AF65-F5344CB8AC3E}">
        <p14:creationId xmlns:p14="http://schemas.microsoft.com/office/powerpoint/2010/main" val="24990261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FF0000"/>
                </a:solidFill>
              </a:rPr>
              <a:t>Second Coming In AD 70</a:t>
            </a:r>
          </a:p>
        </p:txBody>
      </p:sp>
      <p:sp>
        <p:nvSpPr>
          <p:cNvPr id="3" name="Content Placeholder 2"/>
          <p:cNvSpPr>
            <a:spLocks noGrp="1"/>
          </p:cNvSpPr>
          <p:nvPr>
            <p:ph idx="1"/>
          </p:nvPr>
        </p:nvSpPr>
        <p:spPr/>
        <p:txBody>
          <a:bodyPr/>
          <a:lstStyle/>
          <a:p>
            <a:pPr marL="463550" indent="-463550">
              <a:spcBef>
                <a:spcPts val="0"/>
              </a:spcBef>
              <a:spcAft>
                <a:spcPts val="2400"/>
              </a:spcAft>
              <a:defRPr/>
            </a:pPr>
            <a:r>
              <a:rPr lang="en-US" sz="2800" b="1" i="1" dirty="0">
                <a:effectLst>
                  <a:outerShdw blurRad="38100" dist="38100" dir="2700000" algn="tl">
                    <a:srgbClr val="000000">
                      <a:alpha val="43137"/>
                    </a:srgbClr>
                  </a:outerShdw>
                </a:effectLst>
              </a:rPr>
              <a:t>Max King</a:t>
            </a:r>
            <a:r>
              <a:rPr lang="en-US" sz="2800" b="1" dirty="0" smtClean="0">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  “I </a:t>
            </a:r>
            <a:r>
              <a:rPr lang="en-US" sz="2800" dirty="0">
                <a:effectLst>
                  <a:outerShdw blurRad="38100" dist="38100" dir="2700000" algn="tl">
                    <a:srgbClr val="000000">
                      <a:alpha val="43137"/>
                    </a:srgbClr>
                  </a:outerShdw>
                </a:effectLst>
              </a:rPr>
              <a:t>affirm the </a:t>
            </a:r>
            <a:r>
              <a:rPr lang="en-US" sz="2800" b="1" dirty="0">
                <a:solidFill>
                  <a:srgbClr val="FFFF00"/>
                </a:solidFill>
                <a:effectLst>
                  <a:outerShdw blurRad="38100" dist="38100" dir="2700000" algn="tl">
                    <a:srgbClr val="000000">
                      <a:alpha val="43137"/>
                    </a:srgbClr>
                  </a:outerShdw>
                </a:effectLst>
              </a:rPr>
              <a:t>VISIBLE</a:t>
            </a:r>
            <a:r>
              <a:rPr lang="en-US" sz="2800" dirty="0">
                <a:effectLst>
                  <a:outerShdw blurRad="38100" dist="38100" dir="2700000" algn="tl">
                    <a:srgbClr val="000000">
                      <a:alpha val="43137"/>
                    </a:srgbClr>
                  </a:outerShdw>
                </a:effectLst>
              </a:rPr>
              <a:t> coming of Jesus Christ in the destruction of </a:t>
            </a:r>
            <a:r>
              <a:rPr lang="en-US" sz="2800" dirty="0" smtClean="0">
                <a:effectLst>
                  <a:outerShdw blurRad="38100" dist="38100" dir="2700000" algn="tl">
                    <a:srgbClr val="000000">
                      <a:alpha val="43137"/>
                    </a:srgbClr>
                  </a:outerShdw>
                </a:effectLst>
              </a:rPr>
              <a:t>Jerusalem</a:t>
            </a:r>
            <a:r>
              <a:rPr lang="en-US" sz="2800" dirty="0">
                <a:effectLst>
                  <a:outerShdw blurRad="38100" dist="38100" dir="2700000" algn="tl">
                    <a:srgbClr val="000000">
                      <a:alpha val="43137"/>
                    </a:srgbClr>
                  </a:outerShdw>
                </a:effectLst>
              </a:rPr>
              <a:t>. And I affirm the </a:t>
            </a:r>
            <a:r>
              <a:rPr lang="en-US" sz="2800" b="1" dirty="0">
                <a:solidFill>
                  <a:srgbClr val="FFFF00"/>
                </a:solidFill>
                <a:effectLst>
                  <a:outerShdw blurRad="38100" dist="38100" dir="2700000" algn="tl">
                    <a:srgbClr val="000000">
                      <a:alpha val="43137"/>
                    </a:srgbClr>
                  </a:outerShdw>
                </a:effectLst>
              </a:rPr>
              <a:t>ACTUAL</a:t>
            </a:r>
            <a:r>
              <a:rPr lang="en-US" sz="2800" dirty="0">
                <a:effectLst>
                  <a:outerShdw blurRad="38100" dist="38100" dir="2700000" algn="tl">
                    <a:srgbClr val="000000">
                      <a:alpha val="43137"/>
                    </a:srgbClr>
                  </a:outerShdw>
                </a:effectLst>
              </a:rPr>
              <a:t> coming, and the </a:t>
            </a:r>
            <a:r>
              <a:rPr lang="en-US" sz="2800" b="1" dirty="0">
                <a:solidFill>
                  <a:srgbClr val="FFFF00"/>
                </a:solidFill>
                <a:effectLst>
                  <a:outerShdw blurRad="38100" dist="38100" dir="2700000" algn="tl">
                    <a:srgbClr val="000000">
                      <a:alpha val="43137"/>
                    </a:srgbClr>
                  </a:outerShdw>
                </a:effectLst>
              </a:rPr>
              <a:t>REAL</a:t>
            </a:r>
            <a:r>
              <a:rPr lang="en-US" sz="2800" dirty="0">
                <a:effectLst>
                  <a:outerShdw blurRad="38100" dist="38100" dir="2700000" algn="tl">
                    <a:srgbClr val="000000">
                      <a:alpha val="43137"/>
                    </a:srgbClr>
                  </a:outerShdw>
                </a:effectLst>
              </a:rPr>
              <a:t> coming of Jesus Christ in the destruction of Jerusalem</a:t>
            </a:r>
            <a:r>
              <a:rPr lang="en-US" sz="2800" dirty="0" smtClean="0">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rPr>
              <a:t>(</a:t>
            </a:r>
            <a:r>
              <a:rPr lang="en-US" sz="2000" i="1" dirty="0" smtClean="0">
                <a:effectLst>
                  <a:outerShdw blurRad="38100" dist="38100" dir="2700000" algn="tl">
                    <a:srgbClr val="000000">
                      <a:alpha val="43137"/>
                    </a:srgbClr>
                  </a:outerShdw>
                </a:effectLst>
              </a:rPr>
              <a:t>The Nichols-King Debate</a:t>
            </a:r>
            <a:r>
              <a:rPr lang="en-US" sz="2000" dirty="0" smtClean="0">
                <a:effectLst>
                  <a:outerShdw blurRad="38100" dist="38100" dir="2700000" algn="tl">
                    <a:srgbClr val="000000">
                      <a:alpha val="43137"/>
                    </a:srgbClr>
                  </a:outerShdw>
                </a:effectLst>
              </a:rPr>
              <a:t>, 48)</a:t>
            </a:r>
          </a:p>
          <a:p>
            <a:pPr marL="463550" indent="-463550">
              <a:spcBef>
                <a:spcPts val="0"/>
              </a:spcBef>
              <a:spcAft>
                <a:spcPts val="2400"/>
              </a:spcAft>
              <a:defRPr/>
            </a:pPr>
            <a:r>
              <a:rPr lang="en-US" sz="2800" b="1" i="1" dirty="0">
                <a:effectLst>
                  <a:outerShdw blurRad="38100" dist="38100" dir="2700000" algn="tl">
                    <a:srgbClr val="000000">
                      <a:alpha val="43137"/>
                    </a:srgbClr>
                  </a:outerShdw>
                </a:effectLst>
              </a:rPr>
              <a:t>Max King</a:t>
            </a:r>
            <a:r>
              <a:rPr lang="en-US" sz="2800" b="1"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a:t>
            </a:r>
            <a:r>
              <a:rPr lang="en-US" sz="2800" dirty="0" smtClean="0">
                <a:effectLst/>
              </a:rPr>
              <a:t>I affirm that Jesus came </a:t>
            </a:r>
            <a:r>
              <a:rPr lang="en-US" sz="2800" b="1" dirty="0">
                <a:solidFill>
                  <a:srgbClr val="FFFF00"/>
                </a:solidFill>
                <a:effectLst>
                  <a:outerShdw blurRad="38100" dist="38100" dir="2700000" algn="tl">
                    <a:srgbClr val="000000">
                      <a:alpha val="43137"/>
                    </a:srgbClr>
                  </a:outerShdw>
                </a:effectLst>
              </a:rPr>
              <a:t>ACTUALLY</a:t>
            </a:r>
            <a:r>
              <a:rPr lang="en-US" sz="2800" dirty="0" smtClean="0">
                <a:effectLst/>
              </a:rPr>
              <a:t> and </a:t>
            </a:r>
            <a:r>
              <a:rPr lang="en-US" sz="2800" b="1" dirty="0">
                <a:solidFill>
                  <a:srgbClr val="FFFF00"/>
                </a:solidFill>
                <a:effectLst>
                  <a:outerShdw blurRad="38100" dist="38100" dir="2700000" algn="tl">
                    <a:srgbClr val="000000">
                      <a:alpha val="43137"/>
                    </a:srgbClr>
                  </a:outerShdw>
                </a:effectLst>
              </a:rPr>
              <a:t>REALLY</a:t>
            </a:r>
            <a:r>
              <a:rPr lang="en-US" sz="2800" dirty="0" smtClean="0">
                <a:effectLst/>
              </a:rPr>
              <a:t> and </a:t>
            </a:r>
            <a:r>
              <a:rPr lang="en-US" sz="2800" b="1" dirty="0">
                <a:solidFill>
                  <a:srgbClr val="FFFF00"/>
                </a:solidFill>
                <a:effectLst>
                  <a:outerShdw blurRad="38100" dist="38100" dir="2700000" algn="tl">
                    <a:srgbClr val="000000">
                      <a:alpha val="43137"/>
                    </a:srgbClr>
                  </a:outerShdw>
                </a:effectLst>
              </a:rPr>
              <a:t>TRULY</a:t>
            </a:r>
            <a:r>
              <a:rPr lang="en-US" sz="2800" dirty="0" smtClean="0">
                <a:effectLst/>
              </a:rPr>
              <a:t> and </a:t>
            </a:r>
            <a:r>
              <a:rPr lang="en-US" sz="2800" b="1" dirty="0">
                <a:solidFill>
                  <a:srgbClr val="FFFF00"/>
                </a:solidFill>
                <a:effectLst>
                  <a:outerShdw blurRad="38100" dist="38100" dir="2700000" algn="tl">
                    <a:srgbClr val="000000">
                      <a:alpha val="43137"/>
                    </a:srgbClr>
                  </a:outerShdw>
                </a:effectLst>
              </a:rPr>
              <a:t>ACTUALLY</a:t>
            </a:r>
            <a:r>
              <a:rPr lang="en-US" sz="2800" dirty="0" smtClean="0">
                <a:effectLst/>
              </a:rPr>
              <a:t> and </a:t>
            </a:r>
            <a:r>
              <a:rPr lang="en-US" sz="2800" b="1" dirty="0">
                <a:solidFill>
                  <a:srgbClr val="FFFF00"/>
                </a:solidFill>
                <a:effectLst>
                  <a:outerShdw blurRad="38100" dist="38100" dir="2700000" algn="tl">
                    <a:srgbClr val="000000">
                      <a:alpha val="43137"/>
                    </a:srgbClr>
                  </a:outerShdw>
                </a:effectLst>
              </a:rPr>
              <a:t>VISIBLY</a:t>
            </a:r>
            <a:r>
              <a:rPr lang="en-US" sz="2800" dirty="0" smtClean="0">
                <a:effectLst/>
              </a:rPr>
              <a:t> the second time.” </a:t>
            </a:r>
            <a:r>
              <a:rPr lang="en-US" sz="2000" dirty="0">
                <a:effectLst>
                  <a:outerShdw blurRad="38100" dist="38100" dir="2700000" algn="tl">
                    <a:srgbClr val="000000">
                      <a:alpha val="43137"/>
                    </a:srgbClr>
                  </a:outerShdw>
                </a:effectLst>
              </a:rPr>
              <a:t>(</a:t>
            </a:r>
            <a:r>
              <a:rPr lang="en-US" sz="2000" i="1" dirty="0">
                <a:effectLst>
                  <a:outerShdw blurRad="38100" dist="38100" dir="2700000" algn="tl">
                    <a:srgbClr val="000000">
                      <a:alpha val="43137"/>
                    </a:srgbClr>
                  </a:outerShdw>
                </a:effectLst>
              </a:rPr>
              <a:t>The Nichols-King Debate</a:t>
            </a:r>
            <a:r>
              <a:rPr lang="en-US" sz="2000" dirty="0">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rPr>
              <a:t>49)</a:t>
            </a:r>
            <a:endParaRPr lang="en-US" sz="2000" dirty="0">
              <a:effectLst>
                <a:outerShdw blurRad="38100" dist="38100" dir="2700000" algn="tl">
                  <a:srgbClr val="000000">
                    <a:alpha val="43137"/>
                  </a:srgbClr>
                </a:outerShdw>
              </a:effectLst>
            </a:endParaRPr>
          </a:p>
        </p:txBody>
      </p:sp>
      <p:sp>
        <p:nvSpPr>
          <p:cNvPr id="5" name="Footer Placeholder 4"/>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
        <p:nvSpPr>
          <p:cNvPr id="4" name="Slide Number Placeholder 3"/>
          <p:cNvSpPr>
            <a:spLocks noGrp="1"/>
          </p:cNvSpPr>
          <p:nvPr>
            <p:ph type="sldNum" sz="quarter" idx="12"/>
          </p:nvPr>
        </p:nvSpPr>
        <p:spPr/>
        <p:txBody>
          <a:bodyPr/>
          <a:lstStyle/>
          <a:p>
            <a:pPr>
              <a:defRPr/>
            </a:pPr>
            <a:fld id="{38BBBA23-5A86-4B77-A551-FE3DAAE94AF7}" type="slidenum">
              <a:rPr lang="en-US">
                <a:solidFill>
                  <a:prstClr val="white"/>
                </a:solidFill>
              </a:rPr>
              <a:pPr>
                <a:defRPr/>
              </a:pPr>
              <a:t>155</a:t>
            </a:fld>
            <a:endParaRPr lang="en-US">
              <a:solidFill>
                <a:prstClr val="white"/>
              </a:solidFill>
            </a:endParaRPr>
          </a:p>
        </p:txBody>
      </p:sp>
    </p:spTree>
    <p:extLst>
      <p:ext uri="{BB962C8B-B14F-4D97-AF65-F5344CB8AC3E}">
        <p14:creationId xmlns:p14="http://schemas.microsoft.com/office/powerpoint/2010/main" val="4314843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FF0000"/>
                </a:solidFill>
              </a:rPr>
              <a:t>Second Coming In AD 70</a:t>
            </a:r>
          </a:p>
        </p:txBody>
      </p:sp>
      <p:sp>
        <p:nvSpPr>
          <p:cNvPr id="3" name="Content Placeholder 2"/>
          <p:cNvSpPr>
            <a:spLocks noGrp="1"/>
          </p:cNvSpPr>
          <p:nvPr>
            <p:ph idx="1"/>
          </p:nvPr>
        </p:nvSpPr>
        <p:spPr>
          <a:xfrm>
            <a:off x="457200" y="1524000"/>
            <a:ext cx="8229600" cy="4606925"/>
          </a:xfrm>
        </p:spPr>
        <p:txBody>
          <a:bodyPr/>
          <a:lstStyle/>
          <a:p>
            <a:pPr marL="463550" indent="-463550">
              <a:spcBef>
                <a:spcPts val="0"/>
              </a:spcBef>
              <a:spcAft>
                <a:spcPts val="2400"/>
              </a:spcAft>
              <a:defRPr/>
            </a:pPr>
            <a:r>
              <a:rPr lang="en-US" sz="2800" dirty="0"/>
              <a:t>Jesus would come in </a:t>
            </a:r>
            <a:r>
              <a:rPr lang="en-US" sz="2800" b="1" dirty="0">
                <a:solidFill>
                  <a:srgbClr val="FFFF00"/>
                </a:solidFill>
              </a:rPr>
              <a:t>destruction of Jerusalem  </a:t>
            </a:r>
            <a:r>
              <a:rPr lang="en-US" sz="2800" dirty="0"/>
              <a:t>(Mt. 24:3, 27, 30)</a:t>
            </a:r>
          </a:p>
          <a:p>
            <a:pPr marL="463550" indent="-463550">
              <a:spcBef>
                <a:spcPts val="0"/>
              </a:spcBef>
              <a:spcAft>
                <a:spcPts val="2400"/>
              </a:spcAft>
              <a:defRPr/>
            </a:pPr>
            <a:r>
              <a:rPr lang="en-US" sz="2800" dirty="0"/>
              <a:t>NT refers to an </a:t>
            </a:r>
            <a:r>
              <a:rPr lang="en-US" sz="2800" b="1" dirty="0">
                <a:solidFill>
                  <a:srgbClr val="FFFF00"/>
                </a:solidFill>
              </a:rPr>
              <a:t>imminent coming</a:t>
            </a:r>
            <a:r>
              <a:rPr lang="en-US" sz="2800" dirty="0"/>
              <a:t> of the Lord  (Jas. </a:t>
            </a:r>
            <a:r>
              <a:rPr lang="en-US" sz="2800" dirty="0" smtClean="0"/>
              <a:t>5:7-8</a:t>
            </a:r>
            <a:r>
              <a:rPr lang="en-US" sz="2800" dirty="0" smtClean="0">
                <a:effectLst/>
              </a:rPr>
              <a:t>; </a:t>
            </a:r>
            <a:r>
              <a:rPr lang="en-US" sz="2800" dirty="0">
                <a:effectLst/>
              </a:rPr>
              <a:t>1 Pet. 4:7, 17)</a:t>
            </a:r>
          </a:p>
          <a:p>
            <a:pPr marL="463550" indent="-463550">
              <a:spcAft>
                <a:spcPts val="2400"/>
              </a:spcAft>
              <a:defRPr/>
            </a:pPr>
            <a:r>
              <a:rPr lang="en-US" sz="2800" dirty="0" smtClean="0"/>
              <a:t>Only </a:t>
            </a:r>
            <a:r>
              <a:rPr lang="en-US" sz="2800" dirty="0"/>
              <a:t>imminent coming was in </a:t>
            </a:r>
            <a:r>
              <a:rPr lang="en-US" sz="2800" b="1" dirty="0">
                <a:solidFill>
                  <a:srgbClr val="FFFF00"/>
                </a:solidFill>
              </a:rPr>
              <a:t>destruction of Jerusalem</a:t>
            </a:r>
          </a:p>
          <a:p>
            <a:pPr marL="463550" indent="-463550">
              <a:spcAft>
                <a:spcPts val="2400"/>
              </a:spcAft>
              <a:defRPr/>
            </a:pPr>
            <a:r>
              <a:rPr lang="en-US" sz="2800" dirty="0"/>
              <a:t>Therefore, the </a:t>
            </a:r>
            <a:r>
              <a:rPr lang="en-US" sz="2800" b="1" dirty="0">
                <a:solidFill>
                  <a:srgbClr val="FFFF00"/>
                </a:solidFill>
              </a:rPr>
              <a:t>Second Coming </a:t>
            </a:r>
            <a:r>
              <a:rPr lang="en-US" sz="2800" dirty="0"/>
              <a:t>was </a:t>
            </a:r>
            <a:r>
              <a:rPr lang="en-US" sz="2800" dirty="0" smtClean="0"/>
              <a:t>Jesus’ </a:t>
            </a:r>
            <a:r>
              <a:rPr lang="en-US" sz="2800" dirty="0"/>
              <a:t>coming in </a:t>
            </a:r>
            <a:r>
              <a:rPr lang="en-US" sz="2800" b="1" dirty="0">
                <a:solidFill>
                  <a:srgbClr val="FFFF00"/>
                </a:solidFill>
              </a:rPr>
              <a:t>judgment on Jerusalem in AD 70</a:t>
            </a:r>
          </a:p>
        </p:txBody>
      </p:sp>
      <p:sp>
        <p:nvSpPr>
          <p:cNvPr id="5" name="Footer Placeholder 4"/>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
        <p:nvSpPr>
          <p:cNvPr id="4" name="Slide Number Placeholder 3"/>
          <p:cNvSpPr>
            <a:spLocks noGrp="1"/>
          </p:cNvSpPr>
          <p:nvPr>
            <p:ph type="sldNum" sz="quarter" idx="12"/>
          </p:nvPr>
        </p:nvSpPr>
        <p:spPr/>
        <p:txBody>
          <a:bodyPr/>
          <a:lstStyle/>
          <a:p>
            <a:pPr>
              <a:defRPr/>
            </a:pPr>
            <a:fld id="{8B7F72A7-272C-4FD2-A772-15297177F643}" type="slidenum">
              <a:rPr lang="en-US">
                <a:solidFill>
                  <a:prstClr val="white"/>
                </a:solidFill>
              </a:rPr>
              <a:pPr>
                <a:defRPr/>
              </a:pPr>
              <a:t>156</a:t>
            </a:fld>
            <a:endParaRPr lang="en-US">
              <a:solidFill>
                <a:prstClr val="white"/>
              </a:solidFill>
            </a:endParaRPr>
          </a:p>
        </p:txBody>
      </p:sp>
    </p:spTree>
    <p:extLst>
      <p:ext uri="{BB962C8B-B14F-4D97-AF65-F5344CB8AC3E}">
        <p14:creationId xmlns:p14="http://schemas.microsoft.com/office/powerpoint/2010/main" val="30357122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473" y="1371600"/>
            <a:ext cx="3608387"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defRPr/>
            </a:pPr>
            <a:r>
              <a:rPr lang="en-US" dirty="0" smtClean="0">
                <a:solidFill>
                  <a:srgbClr val="FF0000"/>
                </a:solidFill>
              </a:rPr>
              <a:t>Events At His Coming</a:t>
            </a:r>
            <a:endParaRPr lang="en-US" dirty="0">
              <a:solidFill>
                <a:srgbClr val="FF0000"/>
              </a:solidFill>
            </a:endParaRPr>
          </a:p>
        </p:txBody>
      </p:sp>
      <p:sp>
        <p:nvSpPr>
          <p:cNvPr id="3" name="Content Placeholder 2"/>
          <p:cNvSpPr>
            <a:spLocks noGrp="1"/>
          </p:cNvSpPr>
          <p:nvPr>
            <p:ph idx="1"/>
          </p:nvPr>
        </p:nvSpPr>
        <p:spPr/>
        <p:txBody>
          <a:bodyPr/>
          <a:lstStyle/>
          <a:p>
            <a:pPr marL="463550" indent="-463550">
              <a:spcBef>
                <a:spcPts val="0"/>
              </a:spcBef>
              <a:spcAft>
                <a:spcPts val="1200"/>
              </a:spcAft>
              <a:defRPr/>
            </a:pPr>
            <a:r>
              <a:rPr lang="en-US" sz="2800" b="1" dirty="0" smtClean="0">
                <a:solidFill>
                  <a:srgbClr val="FFFF00"/>
                </a:solidFill>
              </a:rPr>
              <a:t>Kingdom</a:t>
            </a:r>
            <a:r>
              <a:rPr lang="en-US" sz="2800" dirty="0" smtClean="0"/>
              <a:t>  (Mt. 16:28; 2 Tim. 4:1)</a:t>
            </a:r>
          </a:p>
          <a:p>
            <a:pPr marL="463550" indent="-463550">
              <a:spcBef>
                <a:spcPts val="0"/>
              </a:spcBef>
              <a:spcAft>
                <a:spcPts val="1200"/>
              </a:spcAft>
              <a:defRPr/>
            </a:pPr>
            <a:r>
              <a:rPr lang="en-US" sz="2800" b="1" dirty="0">
                <a:solidFill>
                  <a:srgbClr val="FFFF00"/>
                </a:solidFill>
              </a:rPr>
              <a:t>End of the age  </a:t>
            </a:r>
            <a:r>
              <a:rPr lang="en-US" sz="2800" dirty="0" smtClean="0"/>
              <a:t>(Mt. 24:3)</a:t>
            </a:r>
          </a:p>
          <a:p>
            <a:pPr marL="463550" indent="-463550">
              <a:spcBef>
                <a:spcPts val="0"/>
              </a:spcBef>
              <a:spcAft>
                <a:spcPts val="1200"/>
              </a:spcAft>
              <a:defRPr/>
            </a:pPr>
            <a:r>
              <a:rPr lang="en-US" sz="2800" b="1" dirty="0">
                <a:solidFill>
                  <a:srgbClr val="FFFF00"/>
                </a:solidFill>
              </a:rPr>
              <a:t>Mourning of tribes  </a:t>
            </a:r>
            <a:r>
              <a:rPr lang="en-US" sz="2800" dirty="0" smtClean="0"/>
              <a:t>(Mt. 24:30; Rev. 1:7)</a:t>
            </a:r>
          </a:p>
          <a:p>
            <a:pPr marL="463550" indent="-463550">
              <a:spcBef>
                <a:spcPts val="0"/>
              </a:spcBef>
              <a:spcAft>
                <a:spcPts val="1200"/>
              </a:spcAft>
              <a:defRPr/>
            </a:pPr>
            <a:r>
              <a:rPr lang="en-US" sz="2800" b="1" dirty="0">
                <a:solidFill>
                  <a:srgbClr val="FFFF00"/>
                </a:solidFill>
              </a:rPr>
              <a:t>Gathering of elect  </a:t>
            </a:r>
            <a:r>
              <a:rPr lang="en-US" sz="2800" dirty="0" smtClean="0"/>
              <a:t>(Mk. 13:26-27; 2 Th. 2:1)</a:t>
            </a:r>
          </a:p>
          <a:p>
            <a:pPr marL="463550" indent="-463550">
              <a:spcBef>
                <a:spcPts val="0"/>
              </a:spcBef>
              <a:spcAft>
                <a:spcPts val="1200"/>
              </a:spcAft>
              <a:defRPr/>
            </a:pPr>
            <a:r>
              <a:rPr lang="en-US" sz="2800" b="1" dirty="0">
                <a:solidFill>
                  <a:srgbClr val="FFFF00"/>
                </a:solidFill>
              </a:rPr>
              <a:t>Powers of heaven shaken  </a:t>
            </a:r>
            <a:r>
              <a:rPr lang="en-US" sz="2800" dirty="0" smtClean="0"/>
              <a:t>(Lk. 21:26-27)</a:t>
            </a:r>
          </a:p>
          <a:p>
            <a:pPr marL="463550" indent="-463550">
              <a:spcBef>
                <a:spcPts val="0"/>
              </a:spcBef>
              <a:spcAft>
                <a:spcPts val="1200"/>
              </a:spcAft>
              <a:defRPr/>
            </a:pPr>
            <a:r>
              <a:rPr lang="en-US" sz="2800" b="1" dirty="0">
                <a:solidFill>
                  <a:srgbClr val="FFFF00"/>
                </a:solidFill>
              </a:rPr>
              <a:t>Redemption</a:t>
            </a:r>
            <a:r>
              <a:rPr lang="en-US" sz="2800" dirty="0" smtClean="0"/>
              <a:t>  (Lk. 21:27-28)</a:t>
            </a:r>
          </a:p>
          <a:p>
            <a:pPr marL="463550" indent="-463550">
              <a:spcBef>
                <a:spcPts val="0"/>
              </a:spcBef>
              <a:spcAft>
                <a:spcPts val="1200"/>
              </a:spcAft>
              <a:defRPr/>
            </a:pPr>
            <a:r>
              <a:rPr lang="en-US" sz="2800" b="1" dirty="0">
                <a:solidFill>
                  <a:srgbClr val="FFFF00"/>
                </a:solidFill>
              </a:rPr>
              <a:t>Resurrection</a:t>
            </a:r>
            <a:r>
              <a:rPr lang="en-US" sz="2800" dirty="0"/>
              <a:t>  (1 Cor. 15:21-23; 1 Th. 4:15-16)</a:t>
            </a:r>
          </a:p>
          <a:p>
            <a:pPr marL="463550" indent="-463550">
              <a:spcBef>
                <a:spcPts val="0"/>
              </a:spcBef>
              <a:spcAft>
                <a:spcPts val="1200"/>
              </a:spcAft>
              <a:defRPr/>
            </a:pPr>
            <a:r>
              <a:rPr lang="en-US" sz="2800" b="1" dirty="0">
                <a:solidFill>
                  <a:srgbClr val="FFFF00"/>
                </a:solidFill>
              </a:rPr>
              <a:t>Judgment</a:t>
            </a:r>
            <a:r>
              <a:rPr lang="en-US" sz="2800" dirty="0"/>
              <a:t>  (Mt. 25:31ff; 2 Tim. 4:1</a:t>
            </a:r>
            <a:r>
              <a:rPr lang="en-US" sz="2800" dirty="0" smtClean="0"/>
              <a:t>)</a:t>
            </a:r>
            <a:endParaRPr lang="en-US" sz="2800" dirty="0"/>
          </a:p>
        </p:txBody>
      </p:sp>
      <p:sp>
        <p:nvSpPr>
          <p:cNvPr id="5" name="Footer Placeholder 4"/>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
        <p:nvSpPr>
          <p:cNvPr id="4" name="Slide Number Placeholder 3"/>
          <p:cNvSpPr>
            <a:spLocks noGrp="1"/>
          </p:cNvSpPr>
          <p:nvPr>
            <p:ph type="sldNum" sz="quarter" idx="12"/>
          </p:nvPr>
        </p:nvSpPr>
        <p:spPr/>
        <p:txBody>
          <a:bodyPr/>
          <a:lstStyle/>
          <a:p>
            <a:pPr>
              <a:defRPr/>
            </a:pPr>
            <a:fld id="{5F2E8FFE-16B2-415A-8B07-B62AAC640610}" type="slidenum">
              <a:rPr lang="en-US">
                <a:solidFill>
                  <a:prstClr val="white"/>
                </a:solidFill>
              </a:rPr>
              <a:pPr>
                <a:defRPr/>
              </a:pPr>
              <a:t>157</a:t>
            </a:fld>
            <a:endParaRPr lang="en-US">
              <a:solidFill>
                <a:prstClr val="white"/>
              </a:solidFill>
            </a:endParaRPr>
          </a:p>
        </p:txBody>
      </p:sp>
    </p:spTree>
    <p:extLst>
      <p:ext uri="{BB962C8B-B14F-4D97-AF65-F5344CB8AC3E}">
        <p14:creationId xmlns:p14="http://schemas.microsoft.com/office/powerpoint/2010/main" val="3018403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7013" y="1203325"/>
            <a:ext cx="3608387"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defRPr/>
            </a:pPr>
            <a:r>
              <a:rPr lang="en-US" dirty="0" smtClean="0">
                <a:solidFill>
                  <a:srgbClr val="FF0000"/>
                </a:solidFill>
              </a:rPr>
              <a:t>Events At His Coming</a:t>
            </a:r>
            <a:endParaRPr lang="en-US" dirty="0">
              <a:solidFill>
                <a:srgbClr val="FF0000"/>
              </a:solidFill>
            </a:endParaRPr>
          </a:p>
        </p:txBody>
      </p:sp>
      <p:sp>
        <p:nvSpPr>
          <p:cNvPr id="3" name="Content Placeholder 2"/>
          <p:cNvSpPr>
            <a:spLocks noGrp="1"/>
          </p:cNvSpPr>
          <p:nvPr>
            <p:ph idx="1"/>
          </p:nvPr>
        </p:nvSpPr>
        <p:spPr/>
        <p:txBody>
          <a:bodyPr/>
          <a:lstStyle/>
          <a:p>
            <a:pPr marL="463550" indent="-463550">
              <a:spcBef>
                <a:spcPts val="0"/>
              </a:spcBef>
              <a:spcAft>
                <a:spcPts val="1200"/>
              </a:spcAft>
              <a:defRPr/>
            </a:pPr>
            <a:r>
              <a:rPr lang="en-US" sz="2800" b="1" dirty="0" smtClean="0">
                <a:solidFill>
                  <a:srgbClr val="FFFF00"/>
                </a:solidFill>
              </a:rPr>
              <a:t>Christians </a:t>
            </a:r>
            <a:r>
              <a:rPr lang="en-US" sz="2800" b="1" dirty="0">
                <a:solidFill>
                  <a:srgbClr val="FFFF00"/>
                </a:solidFill>
              </a:rPr>
              <a:t>in </a:t>
            </a:r>
            <a:r>
              <a:rPr lang="en-US" sz="2800" b="1" dirty="0" smtClean="0">
                <a:solidFill>
                  <a:srgbClr val="FFFF00"/>
                </a:solidFill>
              </a:rPr>
              <a:t>Christ’s </a:t>
            </a:r>
            <a:r>
              <a:rPr lang="en-US" sz="2800" b="1" dirty="0">
                <a:solidFill>
                  <a:srgbClr val="FFFF00"/>
                </a:solidFill>
              </a:rPr>
              <a:t>presence  </a:t>
            </a:r>
            <a:r>
              <a:rPr lang="en-US" sz="2800" dirty="0"/>
              <a:t>(1 Th. 2:19)</a:t>
            </a:r>
          </a:p>
          <a:p>
            <a:pPr marL="463550" indent="-463550">
              <a:spcBef>
                <a:spcPts val="0"/>
              </a:spcBef>
              <a:spcAft>
                <a:spcPts val="1200"/>
              </a:spcAft>
              <a:defRPr/>
            </a:pPr>
            <a:r>
              <a:rPr lang="en-US" sz="2800" b="1" dirty="0">
                <a:solidFill>
                  <a:srgbClr val="FFFF00"/>
                </a:solidFill>
              </a:rPr>
              <a:t>Hearts established blameless  </a:t>
            </a:r>
            <a:r>
              <a:rPr lang="en-US" sz="2800" dirty="0"/>
              <a:t>(1 Th. 3:13)</a:t>
            </a:r>
          </a:p>
          <a:p>
            <a:pPr marL="463550" indent="-463550">
              <a:spcBef>
                <a:spcPts val="0"/>
              </a:spcBef>
              <a:spcAft>
                <a:spcPts val="1200"/>
              </a:spcAft>
              <a:defRPr/>
            </a:pPr>
            <a:r>
              <a:rPr lang="en-US" sz="2800" b="1" dirty="0">
                <a:solidFill>
                  <a:srgbClr val="FFFF00"/>
                </a:solidFill>
              </a:rPr>
              <a:t>Spirit, soul, &amp; body preserved blameless  </a:t>
            </a:r>
            <a:r>
              <a:rPr lang="en-US" sz="2800" dirty="0"/>
              <a:t>(1 Th. 5:23</a:t>
            </a:r>
            <a:r>
              <a:rPr lang="en-US" sz="2800" dirty="0" smtClean="0"/>
              <a:t>)</a:t>
            </a:r>
          </a:p>
          <a:p>
            <a:pPr marL="463550" indent="-463550">
              <a:spcBef>
                <a:spcPts val="0"/>
              </a:spcBef>
              <a:spcAft>
                <a:spcPts val="1200"/>
              </a:spcAft>
              <a:defRPr/>
            </a:pPr>
            <a:r>
              <a:rPr lang="en-US" sz="2800" b="1" dirty="0">
                <a:solidFill>
                  <a:srgbClr val="FFFF00"/>
                </a:solidFill>
              </a:rPr>
              <a:t>Destruction of lawless one  </a:t>
            </a:r>
            <a:r>
              <a:rPr lang="en-US" sz="2800" dirty="0"/>
              <a:t>(2 Th. 2:8)</a:t>
            </a:r>
          </a:p>
          <a:p>
            <a:pPr marL="463550" indent="-463550">
              <a:spcBef>
                <a:spcPts val="0"/>
              </a:spcBef>
              <a:spcAft>
                <a:spcPts val="1200"/>
              </a:spcAft>
              <a:defRPr/>
            </a:pPr>
            <a:r>
              <a:rPr lang="en-US" sz="2800" b="1" dirty="0">
                <a:solidFill>
                  <a:srgbClr val="FFFF00"/>
                </a:solidFill>
              </a:rPr>
              <a:t>Destruction of heavens &amp; earth  </a:t>
            </a:r>
            <a:r>
              <a:rPr lang="en-US" sz="2800" dirty="0"/>
              <a:t>(2 Pet. 3:4, 7, 10-12)</a:t>
            </a:r>
          </a:p>
          <a:p>
            <a:pPr marL="463550" indent="-463550">
              <a:spcBef>
                <a:spcPts val="0"/>
              </a:spcBef>
              <a:spcAft>
                <a:spcPts val="1200"/>
              </a:spcAft>
              <a:defRPr/>
            </a:pPr>
            <a:r>
              <a:rPr lang="en-US" sz="2800" b="1" dirty="0">
                <a:solidFill>
                  <a:srgbClr val="FFFF00"/>
                </a:solidFill>
              </a:rPr>
              <a:t>New heavens &amp; new earth  </a:t>
            </a:r>
            <a:r>
              <a:rPr lang="en-US" sz="2800" dirty="0"/>
              <a:t>(2 Pet. 3:12-13</a:t>
            </a:r>
            <a:r>
              <a:rPr lang="en-US" sz="2800" dirty="0" smtClean="0"/>
              <a:t>)</a:t>
            </a:r>
            <a:endParaRPr lang="en-US" sz="2800" dirty="0"/>
          </a:p>
        </p:txBody>
      </p:sp>
      <p:sp>
        <p:nvSpPr>
          <p:cNvPr id="5" name="Footer Placeholder 4"/>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
        <p:nvSpPr>
          <p:cNvPr id="4" name="Slide Number Placeholder 3"/>
          <p:cNvSpPr>
            <a:spLocks noGrp="1"/>
          </p:cNvSpPr>
          <p:nvPr>
            <p:ph type="sldNum" sz="quarter" idx="12"/>
          </p:nvPr>
        </p:nvSpPr>
        <p:spPr/>
        <p:txBody>
          <a:bodyPr/>
          <a:lstStyle/>
          <a:p>
            <a:pPr>
              <a:defRPr/>
            </a:pPr>
            <a:fld id="{5F2E8FFE-16B2-415A-8B07-B62AAC640610}" type="slidenum">
              <a:rPr lang="en-US">
                <a:solidFill>
                  <a:prstClr val="white"/>
                </a:solidFill>
              </a:rPr>
              <a:pPr>
                <a:defRPr/>
              </a:pPr>
              <a:t>158</a:t>
            </a:fld>
            <a:endParaRPr lang="en-US">
              <a:solidFill>
                <a:prstClr val="white"/>
              </a:solidFill>
            </a:endParaRPr>
          </a:p>
        </p:txBody>
      </p:sp>
    </p:spTree>
    <p:extLst>
      <p:ext uri="{BB962C8B-B14F-4D97-AF65-F5344CB8AC3E}">
        <p14:creationId xmlns:p14="http://schemas.microsoft.com/office/powerpoint/2010/main" val="27307059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5903" y="1489710"/>
            <a:ext cx="3608387"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4418" name="Rectangle 2"/>
          <p:cNvSpPr>
            <a:spLocks noGrp="1" noChangeArrowheads="1"/>
          </p:cNvSpPr>
          <p:nvPr>
            <p:ph type="title"/>
          </p:nvPr>
        </p:nvSpPr>
        <p:spPr/>
        <p:txBody>
          <a:bodyPr/>
          <a:lstStyle/>
          <a:p>
            <a:pPr>
              <a:defRPr/>
            </a:pPr>
            <a:r>
              <a:rPr lang="en-US" dirty="0">
                <a:solidFill>
                  <a:srgbClr val="FF0000"/>
                </a:solidFill>
              </a:rPr>
              <a:t>Events At </a:t>
            </a:r>
            <a:r>
              <a:rPr lang="en-US" dirty="0" smtClean="0">
                <a:solidFill>
                  <a:srgbClr val="FF0000"/>
                </a:solidFill>
              </a:rPr>
              <a:t>“Coming”</a:t>
            </a:r>
            <a:r>
              <a:rPr lang="en-US" sz="4000" b="1" dirty="0">
                <a:solidFill>
                  <a:srgbClr val="FF0000"/>
                </a:solidFill>
              </a:rPr>
              <a:t/>
            </a:r>
            <a:br>
              <a:rPr lang="en-US" sz="4000" b="1" dirty="0">
                <a:solidFill>
                  <a:srgbClr val="FF0000"/>
                </a:solidFill>
              </a:rPr>
            </a:br>
            <a:r>
              <a:rPr lang="en-US" sz="3000" dirty="0">
                <a:solidFill>
                  <a:srgbClr val="FF0000"/>
                </a:solidFill>
                <a:latin typeface="+mn-lt"/>
              </a:rPr>
              <a:t>(</a:t>
            </a:r>
            <a:r>
              <a:rPr lang="en-US" sz="3000" i="1" dirty="0" err="1">
                <a:solidFill>
                  <a:srgbClr val="FF0000"/>
                </a:solidFill>
                <a:latin typeface="+mn-lt"/>
              </a:rPr>
              <a:t>Parousia</a:t>
            </a:r>
            <a:r>
              <a:rPr lang="en-US" sz="3000" dirty="0">
                <a:solidFill>
                  <a:srgbClr val="FF0000"/>
                </a:solidFill>
                <a:latin typeface="+mn-lt"/>
              </a:rPr>
              <a:t>)</a:t>
            </a:r>
          </a:p>
        </p:txBody>
      </p:sp>
      <p:sp>
        <p:nvSpPr>
          <p:cNvPr id="444419" name="Rectangle 3"/>
          <p:cNvSpPr>
            <a:spLocks noGrp="1" noChangeArrowheads="1"/>
          </p:cNvSpPr>
          <p:nvPr>
            <p:ph idx="1"/>
          </p:nvPr>
        </p:nvSpPr>
        <p:spPr/>
        <p:txBody>
          <a:bodyPr/>
          <a:lstStyle/>
          <a:p>
            <a:pPr marL="463550" indent="-463550">
              <a:spcBef>
                <a:spcPts val="0"/>
              </a:spcBef>
              <a:defRPr/>
            </a:pPr>
            <a:r>
              <a:rPr lang="en-US" sz="2800" dirty="0">
                <a:solidFill>
                  <a:srgbClr val="FFFF00"/>
                </a:solidFill>
              </a:rPr>
              <a:t>Righteous</a:t>
            </a:r>
            <a:r>
              <a:rPr lang="en-US" sz="2800" dirty="0"/>
              <a:t> </a:t>
            </a:r>
            <a:r>
              <a:rPr lang="en-US" sz="2800" dirty="0">
                <a:solidFill>
                  <a:srgbClr val="FFFF00"/>
                </a:solidFill>
              </a:rPr>
              <a:t>raised</a:t>
            </a:r>
            <a:r>
              <a:rPr lang="en-US" sz="2800" dirty="0"/>
              <a:t> (1 Cor. 15:22-23)</a:t>
            </a:r>
          </a:p>
          <a:p>
            <a:pPr marL="463550" indent="-463550">
              <a:spcBef>
                <a:spcPts val="0"/>
              </a:spcBef>
              <a:defRPr/>
            </a:pPr>
            <a:r>
              <a:rPr lang="en-US" sz="2800" dirty="0">
                <a:solidFill>
                  <a:srgbClr val="FFFF00"/>
                </a:solidFill>
              </a:rPr>
              <a:t>Wicked judged</a:t>
            </a:r>
            <a:r>
              <a:rPr lang="en-US" sz="2800" dirty="0"/>
              <a:t> (Mt. 24:37-39)</a:t>
            </a:r>
          </a:p>
          <a:p>
            <a:pPr marL="463550" indent="-463550">
              <a:spcBef>
                <a:spcPts val="0"/>
              </a:spcBef>
              <a:defRPr/>
            </a:pPr>
            <a:r>
              <a:rPr lang="en-US" sz="2800" dirty="0">
                <a:solidFill>
                  <a:srgbClr val="FFFF00"/>
                </a:solidFill>
              </a:rPr>
              <a:t>Crown</a:t>
            </a:r>
            <a:r>
              <a:rPr lang="en-US" sz="2800" dirty="0"/>
              <a:t> </a:t>
            </a:r>
            <a:r>
              <a:rPr lang="en-US" sz="2800" dirty="0">
                <a:solidFill>
                  <a:srgbClr val="FFFF00"/>
                </a:solidFill>
              </a:rPr>
              <a:t>of boasting  </a:t>
            </a:r>
            <a:r>
              <a:rPr lang="en-US" sz="2800" dirty="0"/>
              <a:t>(1 Th. 2:19)</a:t>
            </a:r>
          </a:p>
          <a:p>
            <a:pPr marL="463550" indent="-463550">
              <a:spcBef>
                <a:spcPts val="0"/>
              </a:spcBef>
              <a:defRPr/>
            </a:pPr>
            <a:r>
              <a:rPr lang="en-US" sz="2800" dirty="0">
                <a:solidFill>
                  <a:srgbClr val="FFFF00"/>
                </a:solidFill>
              </a:rPr>
              <a:t>Hearts established  </a:t>
            </a:r>
            <a:r>
              <a:rPr lang="en-US" sz="2800" dirty="0"/>
              <a:t>(1 Th. 3:13)</a:t>
            </a:r>
          </a:p>
          <a:p>
            <a:pPr marL="463550" indent="-463550">
              <a:spcBef>
                <a:spcPts val="0"/>
              </a:spcBef>
              <a:defRPr/>
            </a:pPr>
            <a:r>
              <a:rPr lang="en-US" sz="2800" dirty="0">
                <a:solidFill>
                  <a:srgbClr val="FFFF00"/>
                </a:solidFill>
              </a:rPr>
              <a:t>Dead raised</a:t>
            </a:r>
            <a:r>
              <a:rPr lang="en-US" sz="2800" dirty="0"/>
              <a:t>, </a:t>
            </a:r>
            <a:r>
              <a:rPr lang="en-US" sz="2800" dirty="0">
                <a:solidFill>
                  <a:srgbClr val="FFFF00"/>
                </a:solidFill>
              </a:rPr>
              <a:t>living changed, then caught up  </a:t>
            </a:r>
            <a:r>
              <a:rPr lang="en-US" sz="2800" dirty="0"/>
              <a:t>(1 Th. 4:15-17)</a:t>
            </a:r>
          </a:p>
          <a:p>
            <a:pPr marL="463550" indent="-463550">
              <a:spcBef>
                <a:spcPts val="0"/>
              </a:spcBef>
              <a:defRPr/>
            </a:pPr>
            <a:r>
              <a:rPr lang="en-US" sz="2800" dirty="0">
                <a:solidFill>
                  <a:srgbClr val="FFFF00"/>
                </a:solidFill>
              </a:rPr>
              <a:t>Spirit</a:t>
            </a:r>
            <a:r>
              <a:rPr lang="en-US" sz="2800" dirty="0"/>
              <a:t>, </a:t>
            </a:r>
            <a:r>
              <a:rPr lang="en-US" sz="2800" dirty="0">
                <a:solidFill>
                  <a:srgbClr val="FFFF00"/>
                </a:solidFill>
              </a:rPr>
              <a:t>soul</a:t>
            </a:r>
            <a:r>
              <a:rPr lang="en-US" sz="2800" dirty="0"/>
              <a:t>, </a:t>
            </a:r>
            <a:r>
              <a:rPr lang="en-US" sz="2800" dirty="0">
                <a:solidFill>
                  <a:srgbClr val="FFFF00"/>
                </a:solidFill>
              </a:rPr>
              <a:t>body</a:t>
            </a:r>
            <a:r>
              <a:rPr lang="en-US" sz="2800" dirty="0"/>
              <a:t> </a:t>
            </a:r>
            <a:r>
              <a:rPr lang="en-US" sz="2800" dirty="0">
                <a:solidFill>
                  <a:srgbClr val="FFFF00"/>
                </a:solidFill>
              </a:rPr>
              <a:t>kept blameless </a:t>
            </a:r>
            <a:r>
              <a:rPr lang="en-US" sz="2800" dirty="0"/>
              <a:t>(1 Th. 5:23)</a:t>
            </a:r>
          </a:p>
          <a:p>
            <a:pPr marL="463550" indent="-463550">
              <a:spcBef>
                <a:spcPts val="0"/>
              </a:spcBef>
              <a:defRPr/>
            </a:pPr>
            <a:r>
              <a:rPr lang="en-US" sz="2800" dirty="0">
                <a:solidFill>
                  <a:srgbClr val="FFFF00"/>
                </a:solidFill>
              </a:rPr>
              <a:t>Christians</a:t>
            </a:r>
            <a:r>
              <a:rPr lang="en-US" sz="2800" dirty="0"/>
              <a:t> </a:t>
            </a:r>
            <a:r>
              <a:rPr lang="en-US" sz="2800" dirty="0">
                <a:solidFill>
                  <a:srgbClr val="FFFF00"/>
                </a:solidFill>
              </a:rPr>
              <a:t>gathered</a:t>
            </a:r>
            <a:r>
              <a:rPr lang="en-US" sz="2800" dirty="0"/>
              <a:t> </a:t>
            </a:r>
            <a:r>
              <a:rPr lang="en-US" sz="2800" dirty="0">
                <a:solidFill>
                  <a:srgbClr val="FFFF00"/>
                </a:solidFill>
              </a:rPr>
              <a:t>to Christ  </a:t>
            </a:r>
            <a:r>
              <a:rPr lang="en-US" sz="2800" dirty="0"/>
              <a:t>(2 Th. 2:1)</a:t>
            </a:r>
          </a:p>
          <a:p>
            <a:pPr marL="463550" indent="-463550">
              <a:spcBef>
                <a:spcPts val="0"/>
              </a:spcBef>
              <a:defRPr/>
            </a:pPr>
            <a:r>
              <a:rPr lang="en-US" sz="2800" dirty="0">
                <a:solidFill>
                  <a:srgbClr val="FFFF00"/>
                </a:solidFill>
              </a:rPr>
              <a:t>Lawless one killed</a:t>
            </a:r>
            <a:r>
              <a:rPr lang="en-US" sz="2800" dirty="0"/>
              <a:t>  (2 Th. 2:8)</a:t>
            </a:r>
          </a:p>
          <a:p>
            <a:pPr marL="463550" indent="-463550">
              <a:spcBef>
                <a:spcPts val="0"/>
              </a:spcBef>
              <a:defRPr/>
            </a:pPr>
            <a:r>
              <a:rPr lang="en-US" sz="2800" dirty="0">
                <a:solidFill>
                  <a:srgbClr val="FFFF00"/>
                </a:solidFill>
              </a:rPr>
              <a:t>Heavens dissolved  </a:t>
            </a:r>
            <a:r>
              <a:rPr lang="en-US" sz="2800" dirty="0"/>
              <a:t>(2 Pet. 3:10-12)</a:t>
            </a:r>
          </a:p>
        </p:txBody>
      </p:sp>
      <p:sp>
        <p:nvSpPr>
          <p:cNvPr id="4" name="Footer Placeholder 3"/>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
        <p:nvSpPr>
          <p:cNvPr id="6" name="Slide Number Placeholder 5"/>
          <p:cNvSpPr>
            <a:spLocks noGrp="1"/>
          </p:cNvSpPr>
          <p:nvPr>
            <p:ph type="sldNum" sz="quarter" idx="12"/>
          </p:nvPr>
        </p:nvSpPr>
        <p:spPr/>
        <p:txBody>
          <a:bodyPr/>
          <a:lstStyle/>
          <a:p>
            <a:pPr>
              <a:defRPr/>
            </a:pPr>
            <a:fld id="{7DED082A-A3A4-4B79-A672-F26E17B659E3}" type="slidenum">
              <a:rPr lang="en-US">
                <a:solidFill>
                  <a:prstClr val="white"/>
                </a:solidFill>
              </a:rPr>
              <a:pPr>
                <a:defRPr/>
              </a:pPr>
              <a:t>159</a:t>
            </a:fld>
            <a:endParaRPr lang="en-US">
              <a:solidFill>
                <a:prstClr val="white"/>
              </a:solidFill>
            </a:endParaRPr>
          </a:p>
        </p:txBody>
      </p:sp>
      <p:sp>
        <p:nvSpPr>
          <p:cNvPr id="3" name="Rectangle 2"/>
          <p:cNvSpPr/>
          <p:nvPr/>
        </p:nvSpPr>
        <p:spPr bwMode="auto">
          <a:xfrm>
            <a:off x="7086600" y="1524000"/>
            <a:ext cx="1676400" cy="990600"/>
          </a:xfrm>
          <a:prstGeom prst="rect">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200" dirty="0">
                <a:solidFill>
                  <a:prstClr val="white"/>
                </a:solidFill>
                <a:latin typeface="Arial Black"/>
                <a:cs typeface="Arial" pitchFamily="34" charset="0"/>
              </a:rPr>
              <a:t>AD 70</a:t>
            </a:r>
          </a:p>
        </p:txBody>
      </p:sp>
    </p:spTree>
    <p:extLst>
      <p:ext uri="{BB962C8B-B14F-4D97-AF65-F5344CB8AC3E}">
        <p14:creationId xmlns:p14="http://schemas.microsoft.com/office/powerpoint/2010/main" val="13101129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9" name="Picture 5" descr="C:\Users\Kevin\AppData\Local\Microsoft\Windows\Temporary Internet Files\Content.IE5\1GLZPL93\MP90028991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0448" y="1981200"/>
            <a:ext cx="2432304" cy="3657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Prayer To Jesus</a:t>
            </a:r>
            <a:endParaRPr lang="en-US" dirty="0"/>
          </a:p>
        </p:txBody>
      </p:sp>
      <p:sp>
        <p:nvSpPr>
          <p:cNvPr id="3" name="Content Placeholder 2"/>
          <p:cNvSpPr>
            <a:spLocks noGrp="1"/>
          </p:cNvSpPr>
          <p:nvPr>
            <p:ph sz="half" idx="1"/>
          </p:nvPr>
        </p:nvSpPr>
        <p:spPr>
          <a:xfrm>
            <a:off x="457200" y="1600200"/>
            <a:ext cx="3124200" cy="4530725"/>
          </a:xfrm>
        </p:spPr>
        <p:txBody>
          <a:bodyPr/>
          <a:lstStyle/>
          <a:p>
            <a:pPr marL="463550" indent="-463550">
              <a:spcBef>
                <a:spcPct val="0"/>
              </a:spcBef>
              <a:spcAft>
                <a:spcPts val="3000"/>
              </a:spcAft>
            </a:pPr>
            <a:r>
              <a:rPr lang="en-US" dirty="0"/>
              <a:t>Jn. 14:12-14</a:t>
            </a:r>
          </a:p>
          <a:p>
            <a:pPr marL="463550" indent="-463550">
              <a:spcBef>
                <a:spcPct val="0"/>
              </a:spcBef>
              <a:spcAft>
                <a:spcPts val="3000"/>
              </a:spcAft>
            </a:pPr>
            <a:r>
              <a:rPr lang="en-US" dirty="0"/>
              <a:t>Acts 1:23-26</a:t>
            </a:r>
          </a:p>
          <a:p>
            <a:pPr marL="463550" indent="-463550">
              <a:spcBef>
                <a:spcPct val="0"/>
              </a:spcBef>
              <a:spcAft>
                <a:spcPts val="3000"/>
              </a:spcAft>
            </a:pPr>
            <a:r>
              <a:rPr lang="en-US" dirty="0"/>
              <a:t>Acts 7:54-60</a:t>
            </a:r>
          </a:p>
          <a:p>
            <a:pPr marL="463550" indent="-463550">
              <a:spcBef>
                <a:spcPct val="0"/>
              </a:spcBef>
              <a:spcAft>
                <a:spcPts val="3000"/>
              </a:spcAft>
            </a:pPr>
            <a:r>
              <a:rPr lang="en-US" dirty="0"/>
              <a:t>Acts 22:17-21</a:t>
            </a:r>
          </a:p>
          <a:p>
            <a:pPr marL="463550" indent="-463550">
              <a:spcBef>
                <a:spcPct val="0"/>
              </a:spcBef>
              <a:spcAft>
                <a:spcPts val="3000"/>
              </a:spcAft>
            </a:pPr>
            <a:r>
              <a:rPr lang="en-US" dirty="0"/>
              <a:t>2 Cor. </a:t>
            </a:r>
            <a:r>
              <a:rPr lang="en-US" dirty="0" smtClean="0"/>
              <a:t>12:7-10</a:t>
            </a:r>
          </a:p>
          <a:p>
            <a:pPr marL="463550" indent="-463550">
              <a:spcBef>
                <a:spcPct val="0"/>
              </a:spcBef>
              <a:spcAft>
                <a:spcPts val="3000"/>
              </a:spcAft>
            </a:pPr>
            <a:r>
              <a:rPr lang="en-US" dirty="0"/>
              <a:t>1 Th. </a:t>
            </a:r>
            <a:r>
              <a:rPr lang="en-US" dirty="0" smtClean="0"/>
              <a:t>3:11-13</a:t>
            </a:r>
            <a:endParaRPr lang="en-US" dirty="0"/>
          </a:p>
        </p:txBody>
      </p:sp>
      <p:sp>
        <p:nvSpPr>
          <p:cNvPr id="4" name="Content Placeholder 3"/>
          <p:cNvSpPr>
            <a:spLocks noGrp="1"/>
          </p:cNvSpPr>
          <p:nvPr>
            <p:ph sz="half" idx="2"/>
          </p:nvPr>
        </p:nvSpPr>
        <p:spPr>
          <a:xfrm>
            <a:off x="5562600" y="1600200"/>
            <a:ext cx="3124200" cy="4530725"/>
          </a:xfrm>
        </p:spPr>
        <p:txBody>
          <a:bodyPr/>
          <a:lstStyle/>
          <a:p>
            <a:pPr marL="463550" indent="-463550">
              <a:spcBef>
                <a:spcPct val="0"/>
              </a:spcBef>
              <a:spcAft>
                <a:spcPts val="3000"/>
              </a:spcAft>
            </a:pPr>
            <a:r>
              <a:rPr lang="en-US" dirty="0" smtClean="0"/>
              <a:t>2 </a:t>
            </a:r>
            <a:r>
              <a:rPr lang="en-US" dirty="0"/>
              <a:t>Th. 2:16-17</a:t>
            </a:r>
          </a:p>
          <a:p>
            <a:pPr marL="463550" indent="-463550">
              <a:spcBef>
                <a:spcPct val="0"/>
              </a:spcBef>
              <a:spcAft>
                <a:spcPts val="3000"/>
              </a:spcAft>
            </a:pPr>
            <a:r>
              <a:rPr lang="en-US" dirty="0" smtClean="0"/>
              <a:t>2 Th. 3:5, 16</a:t>
            </a:r>
          </a:p>
          <a:p>
            <a:pPr marL="463550" indent="-463550">
              <a:spcBef>
                <a:spcPct val="0"/>
              </a:spcBef>
              <a:spcAft>
                <a:spcPts val="3000"/>
              </a:spcAft>
            </a:pPr>
            <a:r>
              <a:rPr lang="en-US" dirty="0" smtClean="0"/>
              <a:t>1 </a:t>
            </a:r>
            <a:r>
              <a:rPr lang="en-US" dirty="0"/>
              <a:t>Tim. 1:12</a:t>
            </a:r>
          </a:p>
          <a:p>
            <a:pPr marL="463550" indent="-463550">
              <a:spcBef>
                <a:spcPct val="0"/>
              </a:spcBef>
              <a:spcAft>
                <a:spcPts val="3000"/>
              </a:spcAft>
            </a:pPr>
            <a:r>
              <a:rPr lang="en-US" dirty="0"/>
              <a:t>1 Jn. 5:13-15</a:t>
            </a:r>
          </a:p>
          <a:p>
            <a:pPr marL="463550" indent="-463550">
              <a:spcBef>
                <a:spcPct val="0"/>
              </a:spcBef>
              <a:spcAft>
                <a:spcPts val="3000"/>
              </a:spcAft>
            </a:pPr>
            <a:r>
              <a:rPr lang="en-US" dirty="0"/>
              <a:t>Rev. </a:t>
            </a:r>
            <a:r>
              <a:rPr lang="en-US" dirty="0" smtClean="0"/>
              <a:t>22:20</a:t>
            </a:r>
            <a:endParaRPr lang="en-US" dirty="0"/>
          </a:p>
        </p:txBody>
      </p:sp>
      <p:sp>
        <p:nvSpPr>
          <p:cNvPr id="5" name="Slide Number Placeholder 4"/>
          <p:cNvSpPr>
            <a:spLocks noGrp="1"/>
          </p:cNvSpPr>
          <p:nvPr>
            <p:ph type="sldNum" sz="quarter" idx="12"/>
          </p:nvPr>
        </p:nvSpPr>
        <p:spPr/>
        <p:txBody>
          <a:bodyPr/>
          <a:lstStyle/>
          <a:p>
            <a:fld id="{396A47C1-E966-4418-9AC8-95F5AD5A0C64}" type="slidenum">
              <a:rPr lang="en-US" smtClean="0"/>
              <a:t>16</a:t>
            </a:fld>
            <a:endParaRPr lang="en-US"/>
          </a:p>
        </p:txBody>
      </p:sp>
      <p:sp>
        <p:nvSpPr>
          <p:cNvPr id="6" name="Footer Placeholder 5"/>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17216325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7013" y="1676400"/>
            <a:ext cx="3608387"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8514" name="Rectangle 2"/>
          <p:cNvSpPr>
            <a:spLocks noGrp="1" noChangeArrowheads="1"/>
          </p:cNvSpPr>
          <p:nvPr>
            <p:ph type="title"/>
          </p:nvPr>
        </p:nvSpPr>
        <p:spPr/>
        <p:txBody>
          <a:bodyPr/>
          <a:lstStyle/>
          <a:p>
            <a:pPr>
              <a:defRPr/>
            </a:pPr>
            <a:r>
              <a:rPr lang="en-US" dirty="0">
                <a:solidFill>
                  <a:srgbClr val="FF0000"/>
                </a:solidFill>
              </a:rPr>
              <a:t>Events At </a:t>
            </a:r>
            <a:r>
              <a:rPr lang="en-US" dirty="0" smtClean="0">
                <a:solidFill>
                  <a:srgbClr val="FF0000"/>
                </a:solidFill>
              </a:rPr>
              <a:t>“Appearing”</a:t>
            </a:r>
            <a:r>
              <a:rPr lang="en-US" sz="4000" b="1" dirty="0">
                <a:solidFill>
                  <a:srgbClr val="FF0000"/>
                </a:solidFill>
              </a:rPr>
              <a:t/>
            </a:r>
            <a:br>
              <a:rPr lang="en-US" sz="4000" b="1" dirty="0">
                <a:solidFill>
                  <a:srgbClr val="FF0000"/>
                </a:solidFill>
              </a:rPr>
            </a:br>
            <a:r>
              <a:rPr lang="en-US" sz="3000" dirty="0">
                <a:solidFill>
                  <a:srgbClr val="FF0000"/>
                </a:solidFill>
                <a:latin typeface="+mn-lt"/>
              </a:rPr>
              <a:t>(</a:t>
            </a:r>
            <a:r>
              <a:rPr lang="en-US" sz="3000" i="1" dirty="0" err="1">
                <a:solidFill>
                  <a:srgbClr val="FF0000"/>
                </a:solidFill>
                <a:latin typeface="+mn-lt"/>
              </a:rPr>
              <a:t>epiphaneia</a:t>
            </a:r>
            <a:r>
              <a:rPr lang="en-US" sz="3000" dirty="0">
                <a:solidFill>
                  <a:srgbClr val="FF0000"/>
                </a:solidFill>
                <a:latin typeface="+mn-lt"/>
              </a:rPr>
              <a:t>)</a:t>
            </a:r>
          </a:p>
        </p:txBody>
      </p:sp>
      <p:sp>
        <p:nvSpPr>
          <p:cNvPr id="448515" name="Rectangle 3"/>
          <p:cNvSpPr>
            <a:spLocks noGrp="1" noChangeArrowheads="1"/>
          </p:cNvSpPr>
          <p:nvPr>
            <p:ph idx="1"/>
          </p:nvPr>
        </p:nvSpPr>
        <p:spPr>
          <a:xfrm>
            <a:off x="457200" y="2019300"/>
            <a:ext cx="8229600" cy="4111625"/>
          </a:xfrm>
        </p:spPr>
        <p:txBody>
          <a:bodyPr/>
          <a:lstStyle/>
          <a:p>
            <a:pPr marL="463550" indent="-463550">
              <a:spcBef>
                <a:spcPts val="0"/>
              </a:spcBef>
              <a:spcAft>
                <a:spcPts val="2400"/>
              </a:spcAft>
              <a:defRPr/>
            </a:pPr>
            <a:r>
              <a:rPr lang="en-US" sz="2800" dirty="0">
                <a:solidFill>
                  <a:srgbClr val="FFFF00"/>
                </a:solidFill>
              </a:rPr>
              <a:t>Lawless one killed</a:t>
            </a:r>
            <a:r>
              <a:rPr lang="en-US" sz="2800" dirty="0"/>
              <a:t>  (2 Th. 2:8)</a:t>
            </a:r>
          </a:p>
          <a:p>
            <a:pPr marL="463550" indent="-463550">
              <a:spcBef>
                <a:spcPts val="0"/>
              </a:spcBef>
              <a:spcAft>
                <a:spcPts val="2400"/>
              </a:spcAft>
              <a:defRPr/>
            </a:pPr>
            <a:r>
              <a:rPr lang="en-US" sz="2800" dirty="0">
                <a:solidFill>
                  <a:srgbClr val="FFFF00"/>
                </a:solidFill>
              </a:rPr>
              <a:t>Living and dead judged</a:t>
            </a:r>
            <a:r>
              <a:rPr lang="en-US" sz="2800" dirty="0"/>
              <a:t>  (2 Tim. 4:1)</a:t>
            </a:r>
          </a:p>
          <a:p>
            <a:pPr marL="463550" indent="-463550">
              <a:spcBef>
                <a:spcPts val="0"/>
              </a:spcBef>
              <a:spcAft>
                <a:spcPts val="2400"/>
              </a:spcAft>
              <a:defRPr/>
            </a:pPr>
            <a:r>
              <a:rPr lang="en-US" sz="2800" dirty="0">
                <a:solidFill>
                  <a:srgbClr val="FFFF00"/>
                </a:solidFill>
              </a:rPr>
              <a:t>Crown</a:t>
            </a:r>
            <a:r>
              <a:rPr lang="en-US" sz="2800" dirty="0"/>
              <a:t> </a:t>
            </a:r>
            <a:r>
              <a:rPr lang="en-US" sz="2800" dirty="0">
                <a:solidFill>
                  <a:srgbClr val="FFFF00"/>
                </a:solidFill>
              </a:rPr>
              <a:t>of righteousness awarded  </a:t>
            </a:r>
            <a:r>
              <a:rPr lang="en-US" sz="2800" dirty="0"/>
              <a:t>(2 Tim. 4:8)</a:t>
            </a:r>
          </a:p>
          <a:p>
            <a:pPr marL="463550" indent="-463550">
              <a:spcBef>
                <a:spcPts val="0"/>
              </a:spcBef>
              <a:spcAft>
                <a:spcPts val="2400"/>
              </a:spcAft>
              <a:defRPr/>
            </a:pPr>
            <a:r>
              <a:rPr lang="en-US" sz="2800" dirty="0">
                <a:solidFill>
                  <a:srgbClr val="FFFF00"/>
                </a:solidFill>
              </a:rPr>
              <a:t>Blessed hope of Christian  </a:t>
            </a:r>
            <a:r>
              <a:rPr lang="en-US" sz="2800" dirty="0"/>
              <a:t>(Tit. 2:13)</a:t>
            </a:r>
          </a:p>
        </p:txBody>
      </p:sp>
      <p:sp>
        <p:nvSpPr>
          <p:cNvPr id="3" name="Footer Placeholder 2"/>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
        <p:nvSpPr>
          <p:cNvPr id="6" name="Slide Number Placeholder 5"/>
          <p:cNvSpPr>
            <a:spLocks noGrp="1"/>
          </p:cNvSpPr>
          <p:nvPr>
            <p:ph type="sldNum" sz="quarter" idx="12"/>
          </p:nvPr>
        </p:nvSpPr>
        <p:spPr/>
        <p:txBody>
          <a:bodyPr/>
          <a:lstStyle/>
          <a:p>
            <a:pPr>
              <a:defRPr/>
            </a:pPr>
            <a:fld id="{C2BD8D3A-C734-44F0-B3B2-67C57A648EFA}" type="slidenum">
              <a:rPr lang="en-US">
                <a:solidFill>
                  <a:prstClr val="white"/>
                </a:solidFill>
              </a:rPr>
              <a:pPr>
                <a:defRPr/>
              </a:pPr>
              <a:t>160</a:t>
            </a:fld>
            <a:endParaRPr lang="en-US">
              <a:solidFill>
                <a:prstClr val="white"/>
              </a:solidFill>
            </a:endParaRPr>
          </a:p>
        </p:txBody>
      </p:sp>
      <p:sp>
        <p:nvSpPr>
          <p:cNvPr id="7" name="Rectangle 6"/>
          <p:cNvSpPr/>
          <p:nvPr/>
        </p:nvSpPr>
        <p:spPr bwMode="auto">
          <a:xfrm>
            <a:off x="7086600" y="1524000"/>
            <a:ext cx="1676400" cy="990600"/>
          </a:xfrm>
          <a:prstGeom prst="rect">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200" dirty="0">
                <a:solidFill>
                  <a:prstClr val="white"/>
                </a:solidFill>
                <a:latin typeface="Arial Black"/>
                <a:cs typeface="Arial" pitchFamily="34" charset="0"/>
              </a:rPr>
              <a:t>AD 70</a:t>
            </a:r>
          </a:p>
        </p:txBody>
      </p:sp>
    </p:spTree>
    <p:extLst>
      <p:ext uri="{BB962C8B-B14F-4D97-AF65-F5344CB8AC3E}">
        <p14:creationId xmlns:p14="http://schemas.microsoft.com/office/powerpoint/2010/main" val="16182056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543050"/>
            <a:ext cx="3608387"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562" name="Rectangle 2"/>
          <p:cNvSpPr>
            <a:spLocks noGrp="1" noChangeArrowheads="1"/>
          </p:cNvSpPr>
          <p:nvPr>
            <p:ph type="title"/>
          </p:nvPr>
        </p:nvSpPr>
        <p:spPr/>
        <p:txBody>
          <a:bodyPr/>
          <a:lstStyle/>
          <a:p>
            <a:pPr>
              <a:defRPr/>
            </a:pPr>
            <a:r>
              <a:rPr lang="en-US" dirty="0">
                <a:solidFill>
                  <a:srgbClr val="FF0000"/>
                </a:solidFill>
              </a:rPr>
              <a:t>Events At </a:t>
            </a:r>
            <a:r>
              <a:rPr lang="en-US" dirty="0" smtClean="0">
                <a:solidFill>
                  <a:srgbClr val="FF0000"/>
                </a:solidFill>
              </a:rPr>
              <a:t>“Revelation”</a:t>
            </a:r>
            <a:r>
              <a:rPr lang="en-US" sz="4000" b="1" dirty="0">
                <a:solidFill>
                  <a:srgbClr val="FF0000"/>
                </a:solidFill>
              </a:rPr>
              <a:t/>
            </a:r>
            <a:br>
              <a:rPr lang="en-US" sz="4000" b="1" dirty="0">
                <a:solidFill>
                  <a:srgbClr val="FF0000"/>
                </a:solidFill>
              </a:rPr>
            </a:br>
            <a:r>
              <a:rPr lang="en-US" sz="3000" dirty="0">
                <a:solidFill>
                  <a:srgbClr val="FF0000"/>
                </a:solidFill>
                <a:latin typeface="+mn-lt"/>
              </a:rPr>
              <a:t>(</a:t>
            </a:r>
            <a:r>
              <a:rPr lang="en-US" sz="3000" i="1" dirty="0" err="1" smtClean="0">
                <a:solidFill>
                  <a:srgbClr val="FF0000"/>
                </a:solidFill>
                <a:latin typeface="+mn-lt"/>
              </a:rPr>
              <a:t>apokalupsis</a:t>
            </a:r>
            <a:r>
              <a:rPr lang="en-US" sz="3000" dirty="0">
                <a:solidFill>
                  <a:srgbClr val="FF0000"/>
                </a:solidFill>
                <a:latin typeface="+mn-lt"/>
              </a:rPr>
              <a:t>)</a:t>
            </a:r>
          </a:p>
        </p:txBody>
      </p:sp>
      <p:sp>
        <p:nvSpPr>
          <p:cNvPr id="450563" name="Rectangle 3"/>
          <p:cNvSpPr>
            <a:spLocks noGrp="1" noChangeArrowheads="1"/>
          </p:cNvSpPr>
          <p:nvPr>
            <p:ph idx="1"/>
          </p:nvPr>
        </p:nvSpPr>
        <p:spPr/>
        <p:txBody>
          <a:bodyPr/>
          <a:lstStyle/>
          <a:p>
            <a:pPr marL="463550" indent="-463550">
              <a:spcBef>
                <a:spcPts val="0"/>
              </a:spcBef>
              <a:spcAft>
                <a:spcPts val="600"/>
              </a:spcAft>
              <a:defRPr/>
            </a:pPr>
            <a:r>
              <a:rPr lang="en-US" sz="2800" dirty="0">
                <a:solidFill>
                  <a:srgbClr val="FFFF00"/>
                </a:solidFill>
              </a:rPr>
              <a:t>Wrath</a:t>
            </a:r>
            <a:r>
              <a:rPr lang="en-US" sz="2800" dirty="0"/>
              <a:t> </a:t>
            </a:r>
            <a:r>
              <a:rPr lang="en-US" sz="2800" dirty="0">
                <a:solidFill>
                  <a:srgbClr val="FFFF00"/>
                </a:solidFill>
              </a:rPr>
              <a:t>for wicked  </a:t>
            </a:r>
            <a:r>
              <a:rPr lang="en-US" sz="2800" dirty="0"/>
              <a:t>(Rom. 2:5)</a:t>
            </a:r>
          </a:p>
          <a:p>
            <a:pPr marL="463550" indent="-463550">
              <a:spcBef>
                <a:spcPts val="0"/>
              </a:spcBef>
              <a:spcAft>
                <a:spcPts val="600"/>
              </a:spcAft>
              <a:defRPr/>
            </a:pPr>
            <a:r>
              <a:rPr lang="en-US" sz="2800" dirty="0">
                <a:solidFill>
                  <a:srgbClr val="FFFF00"/>
                </a:solidFill>
              </a:rPr>
              <a:t>Creation</a:t>
            </a:r>
            <a:r>
              <a:rPr lang="en-US" sz="2800" dirty="0"/>
              <a:t> </a:t>
            </a:r>
            <a:r>
              <a:rPr lang="en-US" sz="2800" dirty="0">
                <a:solidFill>
                  <a:srgbClr val="FFFF00"/>
                </a:solidFill>
              </a:rPr>
              <a:t>freed</a:t>
            </a:r>
            <a:r>
              <a:rPr lang="en-US" sz="2800" dirty="0"/>
              <a:t> </a:t>
            </a:r>
            <a:r>
              <a:rPr lang="en-US" sz="2800" dirty="0">
                <a:solidFill>
                  <a:srgbClr val="FFFF00"/>
                </a:solidFill>
              </a:rPr>
              <a:t>from bondage  </a:t>
            </a:r>
            <a:r>
              <a:rPr lang="en-US" sz="2800" dirty="0"/>
              <a:t>(Rom. 8:19-23)</a:t>
            </a:r>
          </a:p>
          <a:p>
            <a:pPr marL="463550" indent="-463550">
              <a:spcBef>
                <a:spcPts val="0"/>
              </a:spcBef>
              <a:spcAft>
                <a:spcPts val="600"/>
              </a:spcAft>
              <a:defRPr/>
            </a:pPr>
            <a:r>
              <a:rPr lang="en-US" sz="2800" dirty="0">
                <a:solidFill>
                  <a:srgbClr val="FFFF00"/>
                </a:solidFill>
              </a:rPr>
              <a:t>Redemption</a:t>
            </a:r>
            <a:r>
              <a:rPr lang="en-US" sz="2800" dirty="0"/>
              <a:t> </a:t>
            </a:r>
            <a:r>
              <a:rPr lang="en-US" sz="2800" dirty="0">
                <a:solidFill>
                  <a:srgbClr val="FFFF00"/>
                </a:solidFill>
              </a:rPr>
              <a:t>of body  </a:t>
            </a:r>
            <a:r>
              <a:rPr lang="en-US" sz="2800" dirty="0"/>
              <a:t>(Rom. 8:19-23)</a:t>
            </a:r>
          </a:p>
          <a:p>
            <a:pPr marL="463550" indent="-463550">
              <a:spcBef>
                <a:spcPts val="0"/>
              </a:spcBef>
              <a:spcAft>
                <a:spcPts val="600"/>
              </a:spcAft>
              <a:defRPr/>
            </a:pPr>
            <a:r>
              <a:rPr lang="en-US" sz="2800" dirty="0">
                <a:solidFill>
                  <a:srgbClr val="FFFF00"/>
                </a:solidFill>
              </a:rPr>
              <a:t>Day of the Lord  </a:t>
            </a:r>
            <a:r>
              <a:rPr lang="en-US" sz="2800" dirty="0"/>
              <a:t>(1 Cor. 1:7-8)</a:t>
            </a:r>
          </a:p>
          <a:p>
            <a:pPr marL="463550" indent="-463550">
              <a:spcBef>
                <a:spcPts val="0"/>
              </a:spcBef>
              <a:spcAft>
                <a:spcPts val="600"/>
              </a:spcAft>
              <a:defRPr/>
            </a:pPr>
            <a:r>
              <a:rPr lang="en-US" sz="2800" dirty="0">
                <a:solidFill>
                  <a:srgbClr val="FFFF00"/>
                </a:solidFill>
              </a:rPr>
              <a:t>Relief for righteous &amp; vengeance for wicked  </a:t>
            </a:r>
            <a:r>
              <a:rPr lang="en-US" sz="2800" dirty="0"/>
              <a:t>(2 Th. 1:7-10)</a:t>
            </a:r>
          </a:p>
          <a:p>
            <a:pPr marL="463550" indent="-463550">
              <a:spcBef>
                <a:spcPts val="0"/>
              </a:spcBef>
              <a:spcAft>
                <a:spcPts val="600"/>
              </a:spcAft>
              <a:defRPr/>
            </a:pPr>
            <a:r>
              <a:rPr lang="en-US" sz="2800" dirty="0">
                <a:solidFill>
                  <a:srgbClr val="FFFF00"/>
                </a:solidFill>
              </a:rPr>
              <a:t>Praise, glory, &amp; honor for faithful  </a:t>
            </a:r>
            <a:r>
              <a:rPr lang="en-US" sz="2800" dirty="0"/>
              <a:t>(1 Pet. 1:7)</a:t>
            </a:r>
          </a:p>
          <a:p>
            <a:pPr marL="463550" indent="-463550">
              <a:spcBef>
                <a:spcPts val="0"/>
              </a:spcBef>
              <a:spcAft>
                <a:spcPts val="600"/>
              </a:spcAft>
              <a:defRPr/>
            </a:pPr>
            <a:r>
              <a:rPr lang="en-US" sz="2800" dirty="0">
                <a:solidFill>
                  <a:srgbClr val="FFFF00"/>
                </a:solidFill>
              </a:rPr>
              <a:t>Grace for righteous  </a:t>
            </a:r>
            <a:r>
              <a:rPr lang="en-US" sz="2800" dirty="0"/>
              <a:t>(1 Pet. 1:13)</a:t>
            </a:r>
          </a:p>
          <a:p>
            <a:pPr marL="463550" indent="-463550">
              <a:spcBef>
                <a:spcPts val="0"/>
              </a:spcBef>
              <a:spcAft>
                <a:spcPts val="600"/>
              </a:spcAft>
              <a:defRPr/>
            </a:pPr>
            <a:r>
              <a:rPr lang="en-US" sz="2800" dirty="0">
                <a:solidFill>
                  <a:srgbClr val="FFFF00"/>
                </a:solidFill>
              </a:rPr>
              <a:t>Joy &amp; gladness for righteous  </a:t>
            </a:r>
            <a:r>
              <a:rPr lang="en-US" sz="2800" dirty="0"/>
              <a:t>(1 Pet. 4:13)</a:t>
            </a:r>
          </a:p>
        </p:txBody>
      </p:sp>
      <p:sp>
        <p:nvSpPr>
          <p:cNvPr id="3" name="Footer Placeholder 2"/>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
        <p:nvSpPr>
          <p:cNvPr id="6" name="Slide Number Placeholder 5"/>
          <p:cNvSpPr>
            <a:spLocks noGrp="1"/>
          </p:cNvSpPr>
          <p:nvPr>
            <p:ph type="sldNum" sz="quarter" idx="12"/>
          </p:nvPr>
        </p:nvSpPr>
        <p:spPr/>
        <p:txBody>
          <a:bodyPr/>
          <a:lstStyle/>
          <a:p>
            <a:pPr>
              <a:defRPr/>
            </a:pPr>
            <a:fld id="{304879B1-DB51-47CF-90AA-6E1716034008}" type="slidenum">
              <a:rPr lang="en-US">
                <a:solidFill>
                  <a:prstClr val="white"/>
                </a:solidFill>
              </a:rPr>
              <a:pPr>
                <a:defRPr/>
              </a:pPr>
              <a:t>161</a:t>
            </a:fld>
            <a:endParaRPr lang="en-US">
              <a:solidFill>
                <a:prstClr val="white"/>
              </a:solidFill>
            </a:endParaRPr>
          </a:p>
        </p:txBody>
      </p:sp>
      <p:sp>
        <p:nvSpPr>
          <p:cNvPr id="7" name="Rectangle 6"/>
          <p:cNvSpPr/>
          <p:nvPr/>
        </p:nvSpPr>
        <p:spPr bwMode="auto">
          <a:xfrm>
            <a:off x="7105650" y="1028700"/>
            <a:ext cx="1676400" cy="990600"/>
          </a:xfrm>
          <a:prstGeom prst="rect">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200" dirty="0">
                <a:solidFill>
                  <a:prstClr val="white"/>
                </a:solidFill>
                <a:latin typeface="Arial Black"/>
                <a:cs typeface="Arial" pitchFamily="34" charset="0"/>
              </a:rPr>
              <a:t>AD 70</a:t>
            </a:r>
          </a:p>
        </p:txBody>
      </p:sp>
    </p:spTree>
    <p:extLst>
      <p:ext uri="{BB962C8B-B14F-4D97-AF65-F5344CB8AC3E}">
        <p14:creationId xmlns:p14="http://schemas.microsoft.com/office/powerpoint/2010/main" val="33220595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effectLst/>
                <a:latin typeface="Arial Black" pitchFamily="34" charset="0"/>
              </a:rPr>
              <a:t>The </a:t>
            </a:r>
            <a:r>
              <a:rPr lang="en-US" dirty="0" smtClean="0">
                <a:solidFill>
                  <a:srgbClr val="FF0000"/>
                </a:solidFill>
                <a:effectLst/>
                <a:latin typeface="Arial Black" pitchFamily="34" charset="0"/>
              </a:rPr>
              <a:t>Disciples’ </a:t>
            </a:r>
            <a:r>
              <a:rPr lang="en-US" dirty="0">
                <a:solidFill>
                  <a:srgbClr val="FF0000"/>
                </a:solidFill>
                <a:effectLst/>
                <a:latin typeface="Arial Black" pitchFamily="34" charset="0"/>
              </a:rPr>
              <a:t>Questions</a:t>
            </a:r>
            <a:endParaRPr lang="en-US" dirty="0">
              <a:solidFill>
                <a:srgbClr val="FF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39369143"/>
              </p:ext>
            </p:extLst>
          </p:nvPr>
        </p:nvGraphicFramePr>
        <p:xfrm>
          <a:off x="457200" y="1447800"/>
          <a:ext cx="8229600" cy="3718560"/>
        </p:xfrm>
        <a:graphic>
          <a:graphicData uri="http://schemas.openxmlformats.org/drawingml/2006/table">
            <a:tbl>
              <a:tblPr firstRow="1" bandCol="1">
                <a:tableStyleId>{5C22544A-7EE6-4342-B048-85BDC9FD1C3A}</a:tableStyleId>
              </a:tblPr>
              <a:tblGrid>
                <a:gridCol w="2743200"/>
                <a:gridCol w="2743200"/>
                <a:gridCol w="2743200"/>
              </a:tblGrid>
              <a:tr h="370840">
                <a:tc>
                  <a:txBody>
                    <a:bodyPr/>
                    <a:lstStyle/>
                    <a:p>
                      <a:pPr algn="ctr"/>
                      <a:r>
                        <a:rPr lang="en-US" sz="2800" dirty="0" smtClean="0"/>
                        <a:t>Mt. 24:3</a:t>
                      </a:r>
                      <a:endParaRPr lang="en-US" sz="2800" dirty="0"/>
                    </a:p>
                  </a:txBody>
                  <a:tcPr anchor="ctr">
                    <a:cell3D prstMaterial="dkEdge">
                      <a:bevel/>
                      <a:lightRig rig="flood" dir="t"/>
                    </a:cell3D>
                    <a:solidFill>
                      <a:schemeClr val="tx2">
                        <a:lumMod val="50000"/>
                      </a:schemeClr>
                    </a:solidFill>
                  </a:tcPr>
                </a:tc>
                <a:tc>
                  <a:txBody>
                    <a:bodyPr/>
                    <a:lstStyle/>
                    <a:p>
                      <a:pPr algn="ctr"/>
                      <a:r>
                        <a:rPr lang="en-US" sz="2800" dirty="0" smtClean="0"/>
                        <a:t>Mk. 13:4</a:t>
                      </a:r>
                      <a:endParaRPr lang="en-US" sz="2800" dirty="0"/>
                    </a:p>
                  </a:txBody>
                  <a:tcPr anchor="ctr">
                    <a:cell3D prstMaterial="dkEdge">
                      <a:bevel/>
                      <a:lightRig rig="flood" dir="t"/>
                    </a:cell3D>
                    <a:solidFill>
                      <a:schemeClr val="tx2">
                        <a:lumMod val="50000"/>
                      </a:schemeClr>
                    </a:solidFill>
                  </a:tcPr>
                </a:tc>
                <a:tc>
                  <a:txBody>
                    <a:bodyPr/>
                    <a:lstStyle/>
                    <a:p>
                      <a:pPr algn="ctr"/>
                      <a:r>
                        <a:rPr lang="en-US" sz="2800" dirty="0" smtClean="0"/>
                        <a:t>Lk. 21:7</a:t>
                      </a:r>
                      <a:endParaRPr lang="en-US" sz="2800" dirty="0"/>
                    </a:p>
                  </a:txBody>
                  <a:tcPr anchor="ctr">
                    <a:cell3D prstMaterial="dkEdge">
                      <a:bevel/>
                      <a:lightRig rig="flood" dir="t"/>
                    </a:cell3D>
                    <a:solidFill>
                      <a:schemeClr val="tx2">
                        <a:lumMod val="50000"/>
                      </a:schemeClr>
                    </a:solidFill>
                  </a:tcPr>
                </a:tc>
              </a:tr>
              <a:tr h="370840">
                <a:tc>
                  <a:txBody>
                    <a:bodyPr/>
                    <a:lstStyle/>
                    <a:p>
                      <a:r>
                        <a:rPr lang="en-US" sz="2400" dirty="0" smtClean="0">
                          <a:solidFill>
                            <a:schemeClr val="bg1"/>
                          </a:solidFill>
                        </a:rPr>
                        <a:t>"Tell us, </a:t>
                      </a:r>
                      <a:r>
                        <a:rPr lang="en-US" sz="2400" b="0" u="none" dirty="0" smtClean="0">
                          <a:solidFill>
                            <a:schemeClr val="bg1"/>
                          </a:solidFill>
                          <a:latin typeface="Arial Black" pitchFamily="34" charset="0"/>
                        </a:rPr>
                        <a:t>when</a:t>
                      </a:r>
                      <a:r>
                        <a:rPr lang="en-US" sz="2400" dirty="0" smtClean="0">
                          <a:solidFill>
                            <a:schemeClr val="bg1"/>
                          </a:solidFill>
                        </a:rPr>
                        <a:t> will these things be? </a:t>
                      </a:r>
                      <a:endParaRPr lang="en-US" sz="2400" dirty="0">
                        <a:solidFill>
                          <a:schemeClr val="bg1"/>
                        </a:solidFill>
                      </a:endParaRPr>
                    </a:p>
                  </a:txBody>
                  <a:tcPr anchor="ctr">
                    <a:cell3D prstMaterial="dkEdge">
                      <a:bevel/>
                      <a:lightRig rig="flood" dir="t"/>
                    </a:cell3D>
                  </a:tcPr>
                </a:tc>
                <a:tc>
                  <a:txBody>
                    <a:bodyPr/>
                    <a:lstStyle/>
                    <a:p>
                      <a:r>
                        <a:rPr lang="en-US" sz="2400" dirty="0" smtClean="0">
                          <a:solidFill>
                            <a:schemeClr val="bg1"/>
                          </a:solidFill>
                        </a:rPr>
                        <a:t>"Tell us, </a:t>
                      </a:r>
                      <a:r>
                        <a:rPr lang="en-US" sz="2400" b="0" u="none" kern="1200" dirty="0" smtClean="0">
                          <a:solidFill>
                            <a:schemeClr val="bg1"/>
                          </a:solidFill>
                          <a:latin typeface="Arial Black" pitchFamily="34" charset="0"/>
                          <a:ea typeface="+mn-ea"/>
                          <a:cs typeface="+mn-cs"/>
                        </a:rPr>
                        <a:t>when</a:t>
                      </a:r>
                      <a:r>
                        <a:rPr lang="en-US" sz="2400" dirty="0" smtClean="0">
                          <a:solidFill>
                            <a:schemeClr val="bg1"/>
                          </a:solidFill>
                        </a:rPr>
                        <a:t> will these things be? </a:t>
                      </a:r>
                      <a:endParaRPr lang="en-US" sz="2400" dirty="0">
                        <a:solidFill>
                          <a:schemeClr val="bg1"/>
                        </a:solidFill>
                      </a:endParaRPr>
                    </a:p>
                  </a:txBody>
                  <a:tcPr anchor="ctr">
                    <a:cell3D prstMaterial="dkEdge">
                      <a:bevel/>
                      <a:lightRig rig="flood" dir="t"/>
                    </a:cell3D>
                  </a:tcPr>
                </a:tc>
                <a:tc>
                  <a:txBody>
                    <a:bodyPr/>
                    <a:lstStyle/>
                    <a:p>
                      <a:r>
                        <a:rPr lang="en-US" sz="2400" dirty="0" smtClean="0">
                          <a:solidFill>
                            <a:schemeClr val="bg1"/>
                          </a:solidFill>
                        </a:rPr>
                        <a:t>"Teacher, but </a:t>
                      </a:r>
                      <a:r>
                        <a:rPr lang="en-US" sz="2400" b="0" u="none" kern="1200" dirty="0" smtClean="0">
                          <a:solidFill>
                            <a:schemeClr val="bg1"/>
                          </a:solidFill>
                          <a:latin typeface="Arial Black" pitchFamily="34" charset="0"/>
                          <a:ea typeface="+mn-ea"/>
                          <a:cs typeface="+mn-cs"/>
                        </a:rPr>
                        <a:t>when</a:t>
                      </a:r>
                      <a:r>
                        <a:rPr lang="en-US" sz="2400" dirty="0" smtClean="0">
                          <a:solidFill>
                            <a:schemeClr val="bg1"/>
                          </a:solidFill>
                        </a:rPr>
                        <a:t> will these things be? </a:t>
                      </a:r>
                      <a:endParaRPr lang="en-US" sz="2400" dirty="0">
                        <a:solidFill>
                          <a:schemeClr val="bg1"/>
                        </a:solidFill>
                      </a:endParaRPr>
                    </a:p>
                  </a:txBody>
                  <a:tcPr anchor="ctr">
                    <a:cell3D prstMaterial="dkEdge">
                      <a:bevel/>
                      <a:lightRig rig="flood" dir="t"/>
                    </a:cell3D>
                  </a:tcPr>
                </a:tc>
              </a:tr>
              <a:tr h="370840">
                <a:tc>
                  <a:txBody>
                    <a:bodyPr/>
                    <a:lstStyle/>
                    <a:p>
                      <a:r>
                        <a:rPr lang="en-US" sz="2400" dirty="0" smtClean="0">
                          <a:solidFill>
                            <a:schemeClr val="bg1"/>
                          </a:solidFill>
                        </a:rPr>
                        <a:t>And what </a:t>
                      </a:r>
                      <a:r>
                        <a:rPr lang="en-US" sz="2400" i="1" dirty="0" smtClean="0">
                          <a:solidFill>
                            <a:schemeClr val="bg1"/>
                          </a:solidFill>
                        </a:rPr>
                        <a:t>will be</a:t>
                      </a:r>
                      <a:r>
                        <a:rPr lang="en-US" sz="2400" dirty="0" smtClean="0">
                          <a:solidFill>
                            <a:schemeClr val="bg1"/>
                          </a:solidFill>
                        </a:rPr>
                        <a:t> </a:t>
                      </a:r>
                      <a:r>
                        <a:rPr lang="en-US" sz="2400" kern="1200" dirty="0" smtClean="0">
                          <a:solidFill>
                            <a:schemeClr val="bg1"/>
                          </a:solidFill>
                          <a:latin typeface="+mn-lt"/>
                          <a:ea typeface="+mn-ea"/>
                          <a:cs typeface="+mn-cs"/>
                        </a:rPr>
                        <a:t>the</a:t>
                      </a:r>
                      <a:r>
                        <a:rPr lang="en-US" sz="2400" b="0" kern="1200" dirty="0" smtClean="0">
                          <a:solidFill>
                            <a:schemeClr val="bg1"/>
                          </a:solidFill>
                          <a:latin typeface="Arial Black" pitchFamily="34" charset="0"/>
                          <a:ea typeface="+mn-ea"/>
                          <a:cs typeface="+mn-cs"/>
                        </a:rPr>
                        <a:t> </a:t>
                      </a:r>
                      <a:r>
                        <a:rPr lang="en-US" sz="2400" b="0" u="none" kern="1200" dirty="0" smtClean="0">
                          <a:solidFill>
                            <a:schemeClr val="bg1"/>
                          </a:solidFill>
                          <a:latin typeface="Arial Black" pitchFamily="34" charset="0"/>
                          <a:ea typeface="+mn-ea"/>
                          <a:cs typeface="+mn-cs"/>
                        </a:rPr>
                        <a:t>sign</a:t>
                      </a:r>
                      <a:endParaRPr lang="en-US" sz="2400" b="0" u="none" kern="1200" dirty="0">
                        <a:solidFill>
                          <a:schemeClr val="bg1"/>
                        </a:solidFill>
                        <a:latin typeface="Arial Black" pitchFamily="34" charset="0"/>
                        <a:ea typeface="+mn-ea"/>
                        <a:cs typeface="+mn-cs"/>
                      </a:endParaRPr>
                    </a:p>
                  </a:txBody>
                  <a:tcPr anchor="ctr">
                    <a:cell3D prstMaterial="dkEdge">
                      <a:bevel/>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And what </a:t>
                      </a:r>
                      <a:r>
                        <a:rPr lang="en-US" sz="2400" i="1" dirty="0" smtClean="0">
                          <a:solidFill>
                            <a:schemeClr val="bg1"/>
                          </a:solidFill>
                        </a:rPr>
                        <a:t>will be</a:t>
                      </a:r>
                      <a:r>
                        <a:rPr lang="en-US" sz="2400" dirty="0" smtClean="0">
                          <a:solidFill>
                            <a:schemeClr val="bg1"/>
                          </a:solidFill>
                        </a:rPr>
                        <a:t> </a:t>
                      </a:r>
                      <a:r>
                        <a:rPr lang="en-US" sz="2400" kern="1200" dirty="0" smtClean="0">
                          <a:solidFill>
                            <a:schemeClr val="bg1"/>
                          </a:solidFill>
                          <a:latin typeface="+mn-lt"/>
                          <a:ea typeface="+mn-ea"/>
                          <a:cs typeface="+mn-cs"/>
                        </a:rPr>
                        <a:t>the</a:t>
                      </a:r>
                      <a:r>
                        <a:rPr lang="en-US" sz="2400" b="0" kern="1200" dirty="0" smtClean="0">
                          <a:solidFill>
                            <a:schemeClr val="bg1"/>
                          </a:solidFill>
                          <a:latin typeface="Arial Black" pitchFamily="34" charset="0"/>
                          <a:ea typeface="+mn-ea"/>
                          <a:cs typeface="+mn-cs"/>
                        </a:rPr>
                        <a:t> </a:t>
                      </a:r>
                      <a:r>
                        <a:rPr lang="en-US" sz="2400" b="0" u="none" kern="1200" dirty="0" smtClean="0">
                          <a:solidFill>
                            <a:schemeClr val="bg1"/>
                          </a:solidFill>
                          <a:latin typeface="Arial Black" pitchFamily="34" charset="0"/>
                          <a:ea typeface="+mn-ea"/>
                          <a:cs typeface="+mn-cs"/>
                        </a:rPr>
                        <a:t>sign</a:t>
                      </a:r>
                    </a:p>
                  </a:txBody>
                  <a:tcPr anchor="ctr">
                    <a:cell3D prstMaterial="dkEdge">
                      <a:bevel/>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And what </a:t>
                      </a:r>
                      <a:r>
                        <a:rPr lang="en-US" sz="2400" b="0" u="none" kern="1200" dirty="0" smtClean="0">
                          <a:solidFill>
                            <a:schemeClr val="bg1"/>
                          </a:solidFill>
                          <a:latin typeface="Arial Black" pitchFamily="34" charset="0"/>
                          <a:ea typeface="+mn-ea"/>
                          <a:cs typeface="+mn-cs"/>
                        </a:rPr>
                        <a:t>sign</a:t>
                      </a:r>
                      <a:r>
                        <a:rPr lang="en-US" sz="2400" dirty="0" smtClean="0">
                          <a:solidFill>
                            <a:schemeClr val="bg1"/>
                          </a:solidFill>
                        </a:rPr>
                        <a:t> </a:t>
                      </a:r>
                      <a:r>
                        <a:rPr lang="en-US" sz="2400" i="1" dirty="0" smtClean="0">
                          <a:solidFill>
                            <a:schemeClr val="bg1"/>
                          </a:solidFill>
                        </a:rPr>
                        <a:t>will there be</a:t>
                      </a:r>
                      <a:endParaRPr lang="en-US" sz="2400" dirty="0" smtClean="0">
                        <a:solidFill>
                          <a:schemeClr val="bg1"/>
                        </a:solidFill>
                      </a:endParaRPr>
                    </a:p>
                  </a:txBody>
                  <a:tcPr anchor="ctr">
                    <a:cell3D prstMaterial="dkEdge">
                      <a:bevel/>
                      <a:lightRig rig="flood" dir="t"/>
                    </a:cell3D>
                  </a:tcPr>
                </a:tc>
              </a:tr>
              <a:tr h="370840">
                <a:tc>
                  <a:txBody>
                    <a:bodyPr/>
                    <a:lstStyle/>
                    <a:p>
                      <a:r>
                        <a:rPr lang="en-US" sz="2400" dirty="0" smtClean="0">
                          <a:solidFill>
                            <a:schemeClr val="bg1"/>
                          </a:solidFill>
                        </a:rPr>
                        <a:t>of </a:t>
                      </a:r>
                      <a:r>
                        <a:rPr lang="en-US" sz="2400" b="0" kern="1200" dirty="0" smtClean="0">
                          <a:solidFill>
                            <a:schemeClr val="bg1"/>
                          </a:solidFill>
                          <a:latin typeface="Arial Black" pitchFamily="34" charset="0"/>
                          <a:ea typeface="+mn-ea"/>
                          <a:cs typeface="+mn-cs"/>
                        </a:rPr>
                        <a:t>Your coming</a:t>
                      </a:r>
                      <a:r>
                        <a:rPr lang="en-US" sz="2400" dirty="0" smtClean="0">
                          <a:solidFill>
                            <a:schemeClr val="bg1"/>
                          </a:solidFill>
                        </a:rPr>
                        <a:t>, and of the </a:t>
                      </a:r>
                      <a:r>
                        <a:rPr lang="en-US" sz="2400" b="0" kern="1200" dirty="0" smtClean="0">
                          <a:solidFill>
                            <a:schemeClr val="bg1"/>
                          </a:solidFill>
                          <a:latin typeface="Arial Black" pitchFamily="34" charset="0"/>
                          <a:ea typeface="+mn-ea"/>
                          <a:cs typeface="+mn-cs"/>
                        </a:rPr>
                        <a:t>end of the age</a:t>
                      </a:r>
                      <a:r>
                        <a:rPr lang="en-US" sz="2400" dirty="0" smtClean="0">
                          <a:solidFill>
                            <a:schemeClr val="bg1"/>
                          </a:solidFill>
                        </a:rPr>
                        <a:t>?</a:t>
                      </a:r>
                      <a:endParaRPr lang="en-US" sz="2400" dirty="0">
                        <a:solidFill>
                          <a:schemeClr val="bg1"/>
                        </a:solidFill>
                      </a:endParaRPr>
                    </a:p>
                  </a:txBody>
                  <a:tcPr anchor="ctr">
                    <a:cell3D prstMaterial="dkEdge">
                      <a:bevel/>
                      <a:lightRig rig="flood" dir="t"/>
                    </a:cell3D>
                  </a:tcPr>
                </a:tc>
                <a:tc>
                  <a:txBody>
                    <a:bodyPr/>
                    <a:lstStyle/>
                    <a:p>
                      <a:r>
                        <a:rPr lang="en-US" sz="2400" dirty="0" smtClean="0">
                          <a:solidFill>
                            <a:schemeClr val="bg1"/>
                          </a:solidFill>
                        </a:rPr>
                        <a:t> when all </a:t>
                      </a:r>
                      <a:r>
                        <a:rPr lang="en-US" sz="2400" b="0" kern="1200" dirty="0" smtClean="0">
                          <a:solidFill>
                            <a:schemeClr val="bg1"/>
                          </a:solidFill>
                          <a:latin typeface="Arial Black" pitchFamily="34" charset="0"/>
                          <a:ea typeface="+mn-ea"/>
                          <a:cs typeface="+mn-cs"/>
                        </a:rPr>
                        <a:t>these things </a:t>
                      </a:r>
                      <a:r>
                        <a:rPr lang="en-US" sz="2400" dirty="0" smtClean="0">
                          <a:solidFill>
                            <a:schemeClr val="bg1"/>
                          </a:solidFill>
                        </a:rPr>
                        <a:t>will be fulfilled?"</a:t>
                      </a:r>
                      <a:endParaRPr lang="en-US" sz="2400" dirty="0">
                        <a:solidFill>
                          <a:schemeClr val="bg1"/>
                        </a:solidFill>
                      </a:endParaRPr>
                    </a:p>
                  </a:txBody>
                  <a:tcPr anchor="ctr">
                    <a:cell3D prstMaterial="dkEdge">
                      <a:bevel/>
                      <a:lightRig rig="flood" dir="t"/>
                    </a:cell3D>
                  </a:tcPr>
                </a:tc>
                <a:tc>
                  <a:txBody>
                    <a:bodyPr/>
                    <a:lstStyle/>
                    <a:p>
                      <a:r>
                        <a:rPr lang="en-US" sz="2400" dirty="0" smtClean="0">
                          <a:solidFill>
                            <a:schemeClr val="bg1"/>
                          </a:solidFill>
                        </a:rPr>
                        <a:t>when </a:t>
                      </a:r>
                      <a:r>
                        <a:rPr lang="en-US" sz="2400" b="0" kern="1200" dirty="0" smtClean="0">
                          <a:solidFill>
                            <a:schemeClr val="bg1"/>
                          </a:solidFill>
                          <a:latin typeface="Arial Black" pitchFamily="34" charset="0"/>
                          <a:ea typeface="+mn-ea"/>
                          <a:cs typeface="+mn-cs"/>
                        </a:rPr>
                        <a:t>these things </a:t>
                      </a:r>
                      <a:r>
                        <a:rPr lang="en-US" sz="2400" dirty="0" smtClean="0">
                          <a:solidFill>
                            <a:schemeClr val="bg1"/>
                          </a:solidFill>
                        </a:rPr>
                        <a:t>are about to take place?"</a:t>
                      </a:r>
                      <a:endParaRPr lang="en-US" sz="2400" dirty="0">
                        <a:solidFill>
                          <a:schemeClr val="bg1"/>
                        </a:solidFill>
                      </a:endParaRPr>
                    </a:p>
                  </a:txBody>
                  <a:tcPr anchor="ctr">
                    <a:cell3D prstMaterial="dkEdge">
                      <a:bevel/>
                      <a:lightRig rig="flood" dir="t"/>
                    </a:cell3D>
                  </a:tcPr>
                </a:tc>
              </a:tr>
            </a:tbl>
          </a:graphicData>
        </a:graphic>
      </p:graphicFrame>
      <p:sp>
        <p:nvSpPr>
          <p:cNvPr id="3" name="Footer Placeholder 2"/>
          <p:cNvSpPr>
            <a:spLocks noGrp="1"/>
          </p:cNvSpPr>
          <p:nvPr>
            <p:ph type="ftr" sz="quarter" idx="11"/>
          </p:nvPr>
        </p:nvSpPr>
        <p:spPr/>
        <p:txBody>
          <a:bodyPr/>
          <a:lstStyle/>
          <a:p>
            <a:r>
              <a:rPr lang="en-US" smtClean="0">
                <a:solidFill>
                  <a:srgbClr val="FFFFFF"/>
                </a:solidFill>
              </a:rPr>
              <a:t>Kevin Kay</a:t>
            </a:r>
            <a:endParaRPr lang="en-US">
              <a:solidFill>
                <a:srgbClr val="FFFFFF"/>
              </a:solidFill>
            </a:endParaRPr>
          </a:p>
        </p:txBody>
      </p:sp>
      <p:sp>
        <p:nvSpPr>
          <p:cNvPr id="4" name="Slide Number Placeholder 3"/>
          <p:cNvSpPr>
            <a:spLocks noGrp="1"/>
          </p:cNvSpPr>
          <p:nvPr>
            <p:ph type="sldNum" sz="quarter" idx="12"/>
          </p:nvPr>
        </p:nvSpPr>
        <p:spPr/>
        <p:txBody>
          <a:bodyPr/>
          <a:lstStyle/>
          <a:p>
            <a:fld id="{1CAB29CD-319E-4DC7-A078-ED26C8A170CE}" type="slidenum">
              <a:rPr lang="en-US" smtClean="0">
                <a:solidFill>
                  <a:srgbClr val="FFFFFF"/>
                </a:solidFill>
              </a:rPr>
              <a:pPr/>
              <a:t>162</a:t>
            </a:fld>
            <a:endParaRPr lang="en-US">
              <a:solidFill>
                <a:srgbClr val="FFFFFF"/>
              </a:solidFill>
            </a:endParaRPr>
          </a:p>
        </p:txBody>
      </p:sp>
      <p:sp>
        <p:nvSpPr>
          <p:cNvPr id="6" name="Up Arrow Callout 5"/>
          <p:cNvSpPr/>
          <p:nvPr/>
        </p:nvSpPr>
        <p:spPr bwMode="auto">
          <a:xfrm>
            <a:off x="1295400" y="5257800"/>
            <a:ext cx="6858000" cy="914400"/>
          </a:xfrm>
          <a:prstGeom prst="upArrowCallout">
            <a:avLst/>
          </a:prstGeom>
          <a:solidFill>
            <a:schemeClr val="tx2">
              <a:lumMod val="5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fontAlgn="base">
              <a:spcBef>
                <a:spcPct val="50000"/>
              </a:spcBef>
              <a:spcAft>
                <a:spcPct val="0"/>
              </a:spcAft>
            </a:pPr>
            <a:r>
              <a:rPr lang="en-US" sz="3200" dirty="0">
                <a:solidFill>
                  <a:srgbClr val="FFFFFF"/>
                </a:solidFill>
                <a:latin typeface="Arial Black" pitchFamily="34" charset="0"/>
                <a:cs typeface="Arial" pitchFamily="34" charset="0"/>
              </a:rPr>
              <a:t>The </a:t>
            </a:r>
            <a:r>
              <a:rPr lang="en-US" sz="3200" dirty="0">
                <a:solidFill>
                  <a:srgbClr val="FFFF00"/>
                </a:solidFill>
                <a:latin typeface="Arial Black" pitchFamily="34" charset="0"/>
                <a:cs typeface="Arial" pitchFamily="34" charset="0"/>
              </a:rPr>
              <a:t>Time</a:t>
            </a:r>
            <a:r>
              <a:rPr lang="en-US" sz="3200" dirty="0">
                <a:solidFill>
                  <a:srgbClr val="FFFFFF"/>
                </a:solidFill>
                <a:latin typeface="Arial Black" pitchFamily="34" charset="0"/>
                <a:cs typeface="Arial" pitchFamily="34" charset="0"/>
              </a:rPr>
              <a:t> &amp; The </a:t>
            </a:r>
            <a:r>
              <a:rPr lang="en-US" sz="3200" dirty="0">
                <a:solidFill>
                  <a:srgbClr val="FFFF00"/>
                </a:solidFill>
                <a:latin typeface="Arial Black" pitchFamily="34" charset="0"/>
                <a:cs typeface="Arial" pitchFamily="34" charset="0"/>
              </a:rPr>
              <a:t>Sign</a:t>
            </a:r>
          </a:p>
        </p:txBody>
      </p:sp>
    </p:spTree>
    <p:extLst>
      <p:ext uri="{BB962C8B-B14F-4D97-AF65-F5344CB8AC3E}">
        <p14:creationId xmlns:p14="http://schemas.microsoft.com/office/powerpoint/2010/main" val="17693397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200" dirty="0" smtClean="0">
                <a:solidFill>
                  <a:srgbClr val="FF0000"/>
                </a:solidFill>
                <a:latin typeface="Arial Black" pitchFamily="34" charset="0"/>
              </a:rPr>
              <a:t>Apostles Didn't</a:t>
            </a:r>
            <a:br>
              <a:rPr lang="en-US" sz="4200" dirty="0" smtClean="0">
                <a:solidFill>
                  <a:srgbClr val="FF0000"/>
                </a:solidFill>
                <a:latin typeface="Arial Black" pitchFamily="34" charset="0"/>
              </a:rPr>
            </a:br>
            <a:r>
              <a:rPr lang="en-US" sz="4200" dirty="0" smtClean="0">
                <a:solidFill>
                  <a:srgbClr val="FF0000"/>
                </a:solidFill>
                <a:latin typeface="Arial Black" pitchFamily="34" charset="0"/>
              </a:rPr>
              <a:t>Understand</a:t>
            </a:r>
            <a:endParaRPr lang="en-US" sz="4200" dirty="0">
              <a:solidFill>
                <a:srgbClr val="FF0000"/>
              </a:solidFill>
              <a:latin typeface="Arial Black" pitchFamily="34" charset="0"/>
            </a:endParaRPr>
          </a:p>
        </p:txBody>
      </p:sp>
      <p:sp>
        <p:nvSpPr>
          <p:cNvPr id="3" name="Content Placeholder 2"/>
          <p:cNvSpPr>
            <a:spLocks noGrp="1"/>
          </p:cNvSpPr>
          <p:nvPr>
            <p:ph idx="1"/>
          </p:nvPr>
        </p:nvSpPr>
        <p:spPr>
          <a:xfrm>
            <a:off x="457200" y="1676400"/>
            <a:ext cx="8229600" cy="4454525"/>
          </a:xfrm>
        </p:spPr>
        <p:txBody>
          <a:bodyPr/>
          <a:lstStyle/>
          <a:p>
            <a:pPr marL="457200" indent="-457200" fontAlgn="auto">
              <a:spcBef>
                <a:spcPts val="0"/>
              </a:spcBef>
              <a:spcAft>
                <a:spcPts val="1800"/>
              </a:spcAft>
            </a:pPr>
            <a:r>
              <a:rPr lang="en-US" sz="2700" b="1" dirty="0" smtClean="0">
                <a:solidFill>
                  <a:srgbClr val="FFFF00"/>
                </a:solidFill>
                <a:effectLst/>
              </a:rPr>
              <a:t>1 </a:t>
            </a:r>
            <a:r>
              <a:rPr lang="en-US" sz="2700" b="1" dirty="0">
                <a:solidFill>
                  <a:srgbClr val="FFFF00"/>
                </a:solidFill>
                <a:effectLst/>
              </a:rPr>
              <a:t>year </a:t>
            </a:r>
            <a:r>
              <a:rPr lang="en-US" sz="2700" dirty="0">
                <a:effectLst/>
              </a:rPr>
              <a:t>before His death  (Mt. </a:t>
            </a:r>
            <a:r>
              <a:rPr lang="en-US" sz="2700" dirty="0" smtClean="0">
                <a:effectLst/>
              </a:rPr>
              <a:t>16:21-23)</a:t>
            </a:r>
            <a:endParaRPr lang="en-US" sz="2700" dirty="0">
              <a:effectLst/>
            </a:endParaRPr>
          </a:p>
          <a:p>
            <a:pPr marL="457200" indent="-457200" fontAlgn="auto">
              <a:spcBef>
                <a:spcPts val="0"/>
              </a:spcBef>
              <a:spcAft>
                <a:spcPts val="1800"/>
              </a:spcAft>
            </a:pPr>
            <a:r>
              <a:rPr lang="en-US" sz="2700" b="1" dirty="0">
                <a:solidFill>
                  <a:srgbClr val="FFFF00"/>
                </a:solidFill>
                <a:effectLst/>
              </a:rPr>
              <a:t>6 months </a:t>
            </a:r>
            <a:r>
              <a:rPr lang="en-US" sz="2700" dirty="0">
                <a:effectLst/>
              </a:rPr>
              <a:t>before His death  </a:t>
            </a:r>
            <a:r>
              <a:rPr lang="en-US" sz="2700" dirty="0" smtClean="0">
                <a:effectLst/>
              </a:rPr>
              <a:t>(Lk</a:t>
            </a:r>
            <a:r>
              <a:rPr lang="en-US" sz="2700" dirty="0">
                <a:effectLst/>
              </a:rPr>
              <a:t>. 9:43-45)</a:t>
            </a:r>
          </a:p>
          <a:p>
            <a:pPr marL="457200" indent="-457200" fontAlgn="auto">
              <a:spcBef>
                <a:spcPts val="0"/>
              </a:spcBef>
              <a:spcAft>
                <a:spcPts val="1800"/>
              </a:spcAft>
            </a:pPr>
            <a:r>
              <a:rPr lang="en-US" sz="2700" b="1" dirty="0">
                <a:solidFill>
                  <a:srgbClr val="FFFF00"/>
                </a:solidFill>
                <a:effectLst/>
              </a:rPr>
              <a:t>3 months </a:t>
            </a:r>
            <a:r>
              <a:rPr lang="en-US" sz="2700" dirty="0">
                <a:effectLst/>
              </a:rPr>
              <a:t>before His death  </a:t>
            </a:r>
            <a:r>
              <a:rPr lang="en-US" sz="2700" dirty="0" smtClean="0">
                <a:effectLst/>
              </a:rPr>
              <a:t>(Lk</a:t>
            </a:r>
            <a:r>
              <a:rPr lang="en-US" sz="2700" dirty="0">
                <a:effectLst/>
              </a:rPr>
              <a:t>. 18:31-34)</a:t>
            </a:r>
          </a:p>
          <a:p>
            <a:pPr marL="457200" indent="-457200" fontAlgn="auto">
              <a:spcBef>
                <a:spcPts val="0"/>
              </a:spcBef>
              <a:spcAft>
                <a:spcPts val="1800"/>
              </a:spcAft>
            </a:pPr>
            <a:r>
              <a:rPr lang="en-US" sz="2700" b="1" dirty="0">
                <a:solidFill>
                  <a:srgbClr val="FFFF00"/>
                </a:solidFill>
                <a:effectLst/>
              </a:rPr>
              <a:t>1 week</a:t>
            </a:r>
            <a:r>
              <a:rPr lang="en-US" sz="2700" dirty="0">
                <a:effectLst/>
              </a:rPr>
              <a:t> before His death  (Lk. 19:11)</a:t>
            </a:r>
          </a:p>
          <a:p>
            <a:pPr marL="457200" indent="-457200" fontAlgn="auto">
              <a:spcBef>
                <a:spcPts val="0"/>
              </a:spcBef>
              <a:spcAft>
                <a:spcPts val="1800"/>
              </a:spcAft>
            </a:pPr>
            <a:r>
              <a:rPr lang="en-US" sz="2700" b="1" dirty="0">
                <a:solidFill>
                  <a:srgbClr val="FFFF00"/>
                </a:solidFill>
                <a:effectLst/>
              </a:rPr>
              <a:t>1 night </a:t>
            </a:r>
            <a:r>
              <a:rPr lang="en-US" sz="2700" dirty="0">
                <a:effectLst/>
              </a:rPr>
              <a:t>before His death </a:t>
            </a:r>
            <a:r>
              <a:rPr lang="en-US" sz="2700" dirty="0" smtClean="0">
                <a:effectLst/>
              </a:rPr>
              <a:t> (</a:t>
            </a:r>
            <a:r>
              <a:rPr lang="en-US" sz="2700" dirty="0">
                <a:effectLst/>
              </a:rPr>
              <a:t>Jn. 14:1-6; 16:16-22)</a:t>
            </a:r>
          </a:p>
          <a:p>
            <a:pPr marL="457200" indent="-457200" fontAlgn="auto">
              <a:spcBef>
                <a:spcPts val="0"/>
              </a:spcBef>
              <a:spcAft>
                <a:spcPts val="1800"/>
              </a:spcAft>
            </a:pPr>
            <a:r>
              <a:rPr lang="en-US" sz="2700" b="1" dirty="0">
                <a:solidFill>
                  <a:srgbClr val="FFFF00"/>
                </a:solidFill>
                <a:effectLst/>
              </a:rPr>
              <a:t>3 days </a:t>
            </a:r>
            <a:r>
              <a:rPr lang="en-US" sz="2700" dirty="0" smtClean="0">
                <a:effectLst/>
              </a:rPr>
              <a:t>after His death  (Lk</a:t>
            </a:r>
            <a:r>
              <a:rPr lang="en-US" sz="2700" dirty="0">
                <a:effectLst/>
              </a:rPr>
              <a:t>. </a:t>
            </a:r>
            <a:r>
              <a:rPr lang="en-US" sz="2700" dirty="0" smtClean="0">
                <a:effectLst/>
              </a:rPr>
              <a:t>24:9-11; </a:t>
            </a:r>
            <a:r>
              <a:rPr lang="en-US" sz="2700" dirty="0">
                <a:effectLst/>
              </a:rPr>
              <a:t>Jn. </a:t>
            </a:r>
            <a:r>
              <a:rPr lang="en-US" sz="2700" dirty="0" smtClean="0">
                <a:effectLst/>
              </a:rPr>
              <a:t>20:8-10</a:t>
            </a:r>
            <a:r>
              <a:rPr lang="en-US" sz="2700" dirty="0">
                <a:effectLst/>
              </a:rPr>
              <a:t>)</a:t>
            </a:r>
          </a:p>
          <a:p>
            <a:pPr marL="457200" indent="-457200" fontAlgn="auto">
              <a:spcBef>
                <a:spcPts val="0"/>
              </a:spcBef>
              <a:spcAft>
                <a:spcPts val="1800"/>
              </a:spcAft>
            </a:pPr>
            <a:r>
              <a:rPr lang="en-US" sz="2700" b="1" dirty="0">
                <a:solidFill>
                  <a:srgbClr val="FFFF00"/>
                </a:solidFill>
                <a:effectLst/>
              </a:rPr>
              <a:t>43 days </a:t>
            </a:r>
            <a:r>
              <a:rPr lang="en-US" sz="2700" dirty="0" smtClean="0">
                <a:effectLst/>
              </a:rPr>
              <a:t>after His death  (Acts 1:6)</a:t>
            </a:r>
          </a:p>
        </p:txBody>
      </p:sp>
      <p:sp>
        <p:nvSpPr>
          <p:cNvPr id="5" name="Footer Placeholder 4"/>
          <p:cNvSpPr>
            <a:spLocks noGrp="1"/>
          </p:cNvSpPr>
          <p:nvPr>
            <p:ph type="ftr" sz="quarter" idx="11"/>
          </p:nvPr>
        </p:nvSpPr>
        <p:spPr/>
        <p:txBody>
          <a:bodyPr/>
          <a:lstStyle/>
          <a:p>
            <a:r>
              <a:rPr lang="en-US" smtClean="0">
                <a:solidFill>
                  <a:srgbClr val="FFFFFF"/>
                </a:solidFill>
              </a:rPr>
              <a:t>Kevin Kay</a:t>
            </a:r>
            <a:endParaRPr lang="en-US">
              <a:solidFill>
                <a:srgbClr val="FFFFFF"/>
              </a:solidFill>
            </a:endParaRPr>
          </a:p>
        </p:txBody>
      </p:sp>
      <p:sp>
        <p:nvSpPr>
          <p:cNvPr id="4" name="Slide Number Placeholder 3"/>
          <p:cNvSpPr>
            <a:spLocks noGrp="1"/>
          </p:cNvSpPr>
          <p:nvPr>
            <p:ph type="sldNum" sz="quarter" idx="12"/>
          </p:nvPr>
        </p:nvSpPr>
        <p:spPr/>
        <p:txBody>
          <a:bodyPr/>
          <a:lstStyle/>
          <a:p>
            <a:fld id="{1CAB29CD-319E-4DC7-A078-ED26C8A170CE}" type="slidenum">
              <a:rPr lang="en-US" smtClean="0">
                <a:solidFill>
                  <a:srgbClr val="FFFFFF"/>
                </a:solidFill>
              </a:rPr>
              <a:pPr/>
              <a:t>163</a:t>
            </a:fld>
            <a:endParaRPr lang="en-US">
              <a:solidFill>
                <a:srgbClr val="FFFFFF"/>
              </a:solidFill>
            </a:endParaRPr>
          </a:p>
        </p:txBody>
      </p:sp>
      <p:pic>
        <p:nvPicPr>
          <p:cNvPr id="244741" name="Picture 5" descr="C:\Users\Kevin\AppData\Local\Microsoft\Windows\Temporary Internet Files\Content.IE5\4P4LEFKG\MC90043441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152399"/>
            <a:ext cx="1981199" cy="2228849"/>
          </a:xfrm>
          <a:prstGeom prst="rect">
            <a:avLst/>
          </a:prstGeom>
          <a:noFill/>
          <a:extLst>
            <a:ext uri="{909E8E84-426E-40DD-AFC4-6F175D3DCCD1}">
              <a14:hiddenFill xmlns:a14="http://schemas.microsoft.com/office/drawing/2010/main">
                <a:solidFill>
                  <a:srgbClr val="FFFFFF"/>
                </a:solidFill>
              </a14:hiddenFill>
            </a:ext>
          </a:extLst>
        </p:spPr>
      </p:pic>
      <p:sp>
        <p:nvSpPr>
          <p:cNvPr id="6" name="Horizontal Scroll 5"/>
          <p:cNvSpPr/>
          <p:nvPr/>
        </p:nvSpPr>
        <p:spPr bwMode="auto">
          <a:xfrm>
            <a:off x="609600" y="2381248"/>
            <a:ext cx="8001000" cy="4019552"/>
          </a:xfrm>
          <a:prstGeom prst="horizontalScroll">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indent="342900" eaLnBrk="0" fontAlgn="base" hangingPunct="0">
              <a:spcBef>
                <a:spcPct val="0"/>
              </a:spcBef>
              <a:spcAft>
                <a:spcPct val="0"/>
              </a:spcAft>
            </a:pPr>
            <a:r>
              <a:rPr lang="en-US" sz="2800" b="1" i="1" dirty="0">
                <a:solidFill>
                  <a:prstClr val="white"/>
                </a:solidFill>
                <a:cs typeface="Arial" pitchFamily="34" charset="0"/>
              </a:rPr>
              <a:t>Sam Dawson</a:t>
            </a:r>
            <a:r>
              <a:rPr lang="en-US" sz="2800" dirty="0">
                <a:solidFill>
                  <a:prstClr val="white"/>
                </a:solidFill>
                <a:cs typeface="Arial" pitchFamily="34" charset="0"/>
              </a:rPr>
              <a:t>:  “They didn’t expect Jesus to go away the night before he died.  They would not have </a:t>
            </a:r>
            <a:r>
              <a:rPr lang="en-US" sz="2800" b="1" dirty="0">
                <a:solidFill>
                  <a:srgbClr val="FFFF00"/>
                </a:solidFill>
                <a:cs typeface="Arial" pitchFamily="34" charset="0"/>
              </a:rPr>
              <a:t>asked about a final return</a:t>
            </a:r>
            <a:r>
              <a:rPr lang="en-US" sz="2800" dirty="0">
                <a:solidFill>
                  <a:prstClr val="white"/>
                </a:solidFill>
                <a:cs typeface="Arial" pitchFamily="34" charset="0"/>
              </a:rPr>
              <a:t>, which they, at that time, </a:t>
            </a:r>
            <a:r>
              <a:rPr lang="en-US" sz="2800" b="1" dirty="0">
                <a:solidFill>
                  <a:srgbClr val="FFFF00"/>
                </a:solidFill>
                <a:cs typeface="Arial" pitchFamily="34" charset="0"/>
              </a:rPr>
              <a:t>didn’t believe in</a:t>
            </a:r>
            <a:r>
              <a:rPr lang="en-US" sz="2800" dirty="0">
                <a:solidFill>
                  <a:prstClr val="white"/>
                </a:solidFill>
                <a:cs typeface="Arial" pitchFamily="34" charset="0"/>
              </a:rPr>
              <a:t>.”  (</a:t>
            </a:r>
            <a:r>
              <a:rPr lang="en-US" sz="2800" i="1" dirty="0">
                <a:solidFill>
                  <a:prstClr val="white"/>
                </a:solidFill>
                <a:cs typeface="Arial" pitchFamily="34" charset="0"/>
              </a:rPr>
              <a:t>Essays on Eschatology</a:t>
            </a:r>
            <a:r>
              <a:rPr lang="en-US" sz="2800" dirty="0">
                <a:solidFill>
                  <a:prstClr val="white"/>
                </a:solidFill>
                <a:cs typeface="Arial" pitchFamily="34" charset="0"/>
              </a:rPr>
              <a:t>, 45)</a:t>
            </a:r>
          </a:p>
        </p:txBody>
      </p:sp>
    </p:spTree>
    <p:extLst>
      <p:ext uri="{BB962C8B-B14F-4D97-AF65-F5344CB8AC3E}">
        <p14:creationId xmlns:p14="http://schemas.microsoft.com/office/powerpoint/2010/main" val="40600314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solidFill>
                  <a:srgbClr val="FF0000"/>
                </a:solidFill>
                <a:latin typeface="Arial Black" pitchFamily="34" charset="0"/>
              </a:rPr>
              <a:t>The Apostles’ Questions</a:t>
            </a:r>
            <a:endParaRPr lang="en-US" sz="4200" dirty="0">
              <a:solidFill>
                <a:srgbClr val="FF0000"/>
              </a:solidFill>
              <a:latin typeface="Arial Black" pitchFamily="34" charset="0"/>
            </a:endParaRPr>
          </a:p>
        </p:txBody>
      </p:sp>
      <p:sp>
        <p:nvSpPr>
          <p:cNvPr id="3" name="Content Placeholder 2"/>
          <p:cNvSpPr>
            <a:spLocks noGrp="1"/>
          </p:cNvSpPr>
          <p:nvPr>
            <p:ph idx="1"/>
          </p:nvPr>
        </p:nvSpPr>
        <p:spPr>
          <a:xfrm>
            <a:off x="457200" y="1676400"/>
            <a:ext cx="8229600" cy="4454525"/>
          </a:xfrm>
        </p:spPr>
        <p:txBody>
          <a:bodyPr/>
          <a:lstStyle/>
          <a:p>
            <a:pPr marL="457200" indent="-457200" fontAlgn="auto">
              <a:spcBef>
                <a:spcPts val="0"/>
              </a:spcBef>
              <a:spcAft>
                <a:spcPts val="2400"/>
              </a:spcAft>
            </a:pPr>
            <a:r>
              <a:rPr lang="en-US" sz="2800" b="1" dirty="0" smtClean="0">
                <a:solidFill>
                  <a:srgbClr val="FFFF00"/>
                </a:solidFill>
                <a:effectLst>
                  <a:outerShdw blurRad="38100" dist="38100" dir="2700000" algn="tl">
                    <a:srgbClr val="000000">
                      <a:alpha val="43137"/>
                    </a:srgbClr>
                  </a:outerShdw>
                </a:effectLst>
              </a:rPr>
              <a:t>“Your coming” </a:t>
            </a:r>
            <a:r>
              <a:rPr lang="en-US" sz="2800" b="1" dirty="0" smtClean="0">
                <a:solidFill>
                  <a:srgbClr val="FFFF00"/>
                </a:solidFill>
                <a:effectLst>
                  <a:outerShdw blurRad="38100" dist="38100" dir="2700000" algn="tl">
                    <a:srgbClr val="000000">
                      <a:alpha val="43137"/>
                    </a:srgbClr>
                  </a:outerShdw>
                </a:effectLst>
                <a:sym typeface="Wingdings"/>
              </a:rPr>
              <a:t> </a:t>
            </a:r>
            <a:r>
              <a:rPr lang="en-US" sz="2800" dirty="0" smtClean="0">
                <a:effectLst>
                  <a:outerShdw blurRad="38100" dist="38100" dir="2700000" algn="tl">
                    <a:srgbClr val="000000">
                      <a:alpha val="43137"/>
                    </a:srgbClr>
                  </a:outerShdw>
                </a:effectLst>
              </a:rPr>
              <a:t>Invisible, impersonal coming in judgment  (cf. Isa. 19:1; Mt. 10:23; 26:64)</a:t>
            </a:r>
          </a:p>
          <a:p>
            <a:pPr marL="457200" indent="-457200" fontAlgn="auto">
              <a:spcBef>
                <a:spcPts val="0"/>
              </a:spcBef>
              <a:spcAft>
                <a:spcPts val="2400"/>
              </a:spcAft>
            </a:pPr>
            <a:r>
              <a:rPr lang="en-US" sz="2800" b="1" dirty="0" smtClean="0">
                <a:solidFill>
                  <a:srgbClr val="FFFF00"/>
                </a:solidFill>
                <a:effectLst>
                  <a:outerShdw blurRad="38100" dist="38100" dir="2700000" algn="tl">
                    <a:srgbClr val="000000">
                      <a:alpha val="43137"/>
                    </a:srgbClr>
                  </a:outerShdw>
                </a:effectLst>
              </a:rPr>
              <a:t>“End of the world {age}”</a:t>
            </a:r>
            <a:r>
              <a:rPr lang="en-US" sz="2800" b="1" dirty="0">
                <a:solidFill>
                  <a:srgbClr val="FFFF00"/>
                </a:solidFill>
                <a:effectLst>
                  <a:outerShdw blurRad="38100" dist="38100" dir="2700000" algn="tl">
                    <a:srgbClr val="000000">
                      <a:alpha val="43137"/>
                    </a:srgbClr>
                  </a:outerShdw>
                </a:effectLst>
                <a:sym typeface="Wingdings"/>
              </a:rPr>
              <a:t>  </a:t>
            </a:r>
            <a:r>
              <a:rPr lang="en-US" sz="2800" dirty="0" smtClean="0">
                <a:effectLst>
                  <a:outerShdw blurRad="38100" dist="38100" dir="2700000" algn="tl">
                    <a:srgbClr val="000000">
                      <a:alpha val="43137"/>
                    </a:srgbClr>
                  </a:outerShdw>
                </a:effectLst>
              </a:rPr>
              <a:t> End of the Jewish age  (1 Cor. 10:11; Heb. 9:26)</a:t>
            </a:r>
          </a:p>
          <a:p>
            <a:pPr marL="857250" lvl="1" indent="-457200" fontAlgn="auto">
              <a:spcBef>
                <a:spcPts val="0"/>
              </a:spcBef>
              <a:spcAft>
                <a:spcPts val="2400"/>
              </a:spcAft>
            </a:pPr>
            <a:r>
              <a:rPr lang="en-US" sz="2400" b="1" dirty="0" smtClean="0">
                <a:solidFill>
                  <a:srgbClr val="FFFF00"/>
                </a:solidFill>
                <a:effectLst>
                  <a:outerShdw blurRad="38100" dist="38100" dir="2700000" algn="tl">
                    <a:srgbClr val="000000">
                      <a:alpha val="43137"/>
                    </a:srgbClr>
                  </a:outerShdw>
                </a:effectLst>
              </a:rPr>
              <a:t>“This age” </a:t>
            </a:r>
            <a:r>
              <a:rPr lang="en-US" sz="2400" dirty="0" smtClean="0">
                <a:effectLst>
                  <a:outerShdw blurRad="38100" dist="38100" dir="2700000" algn="tl">
                    <a:srgbClr val="000000">
                      <a:alpha val="43137"/>
                    </a:srgbClr>
                  </a:outerShdw>
                </a:effectLst>
              </a:rPr>
              <a:t>= Pre-Messianic Age</a:t>
            </a:r>
          </a:p>
          <a:p>
            <a:pPr marL="857250" lvl="1" indent="-457200" fontAlgn="auto">
              <a:spcBef>
                <a:spcPts val="0"/>
              </a:spcBef>
              <a:spcAft>
                <a:spcPts val="2400"/>
              </a:spcAft>
            </a:pPr>
            <a:r>
              <a:rPr lang="en-US" sz="2400" b="1" dirty="0" smtClean="0">
                <a:solidFill>
                  <a:srgbClr val="FFFF00"/>
                </a:solidFill>
                <a:effectLst>
                  <a:outerShdw blurRad="38100" dist="38100" dir="2700000" algn="tl">
                    <a:srgbClr val="000000">
                      <a:alpha val="43137"/>
                    </a:srgbClr>
                  </a:outerShdw>
                </a:effectLst>
              </a:rPr>
              <a:t>“The age to come”</a:t>
            </a:r>
            <a:r>
              <a:rPr lang="en-US" sz="2400" dirty="0" smtClean="0">
                <a:effectLst>
                  <a:outerShdw blurRad="38100" dist="38100" dir="2700000" algn="tl">
                    <a:srgbClr val="000000">
                      <a:alpha val="43137"/>
                    </a:srgbClr>
                  </a:outerShdw>
                </a:effectLst>
              </a:rPr>
              <a:t> = Messianic Age</a:t>
            </a:r>
          </a:p>
          <a:p>
            <a:pPr marL="457200" indent="-457200" fontAlgn="auto">
              <a:spcBef>
                <a:spcPts val="0"/>
              </a:spcBef>
              <a:spcAft>
                <a:spcPts val="2400"/>
              </a:spcAft>
            </a:pPr>
            <a:r>
              <a:rPr lang="en-US" sz="2800" dirty="0" smtClean="0">
                <a:effectLst>
                  <a:outerShdw blurRad="38100" dist="38100" dir="2700000" algn="tl">
                    <a:srgbClr val="000000">
                      <a:alpha val="43137"/>
                    </a:srgbClr>
                  </a:outerShdw>
                </a:effectLst>
              </a:rPr>
              <a:t>Apostles </a:t>
            </a:r>
            <a:r>
              <a:rPr lang="en-US" sz="2800" b="1" dirty="0" smtClean="0">
                <a:solidFill>
                  <a:srgbClr val="FFFF00"/>
                </a:solidFill>
                <a:effectLst>
                  <a:outerShdw blurRad="38100" dist="38100" dir="2700000" algn="tl">
                    <a:srgbClr val="000000">
                      <a:alpha val="43137"/>
                    </a:srgbClr>
                  </a:outerShdw>
                </a:effectLst>
              </a:rPr>
              <a:t>understood</a:t>
            </a:r>
            <a:r>
              <a:rPr lang="en-US" sz="2800" dirty="0" smtClean="0">
                <a:effectLst>
                  <a:outerShdw blurRad="38100" dist="38100" dir="2700000" algn="tl">
                    <a:srgbClr val="000000">
                      <a:alpha val="43137"/>
                    </a:srgbClr>
                  </a:outerShdw>
                </a:effectLst>
              </a:rPr>
              <a:t>  (Mt. 13:36-43, 51)</a:t>
            </a:r>
          </a:p>
        </p:txBody>
      </p:sp>
      <p:sp>
        <p:nvSpPr>
          <p:cNvPr id="5" name="Footer Placeholder 4"/>
          <p:cNvSpPr>
            <a:spLocks noGrp="1"/>
          </p:cNvSpPr>
          <p:nvPr>
            <p:ph type="ftr" sz="quarter" idx="11"/>
          </p:nvPr>
        </p:nvSpPr>
        <p:spPr/>
        <p:txBody>
          <a:bodyPr/>
          <a:lstStyle/>
          <a:p>
            <a:r>
              <a:rPr lang="en-US" smtClean="0">
                <a:solidFill>
                  <a:srgbClr val="FFFFFF"/>
                </a:solidFill>
              </a:rPr>
              <a:t>Kevin Kay</a:t>
            </a:r>
            <a:endParaRPr lang="en-US">
              <a:solidFill>
                <a:srgbClr val="FFFFFF"/>
              </a:solidFill>
            </a:endParaRPr>
          </a:p>
        </p:txBody>
      </p:sp>
      <p:sp>
        <p:nvSpPr>
          <p:cNvPr id="4" name="Slide Number Placeholder 3"/>
          <p:cNvSpPr>
            <a:spLocks noGrp="1"/>
          </p:cNvSpPr>
          <p:nvPr>
            <p:ph type="sldNum" sz="quarter" idx="12"/>
          </p:nvPr>
        </p:nvSpPr>
        <p:spPr/>
        <p:txBody>
          <a:bodyPr/>
          <a:lstStyle/>
          <a:p>
            <a:fld id="{1CAB29CD-319E-4DC7-A078-ED26C8A170CE}" type="slidenum">
              <a:rPr lang="en-US" smtClean="0">
                <a:solidFill>
                  <a:srgbClr val="FFFFFF"/>
                </a:solidFill>
              </a:rPr>
              <a:pPr/>
              <a:t>164</a:t>
            </a:fld>
            <a:endParaRPr lang="en-US">
              <a:solidFill>
                <a:srgbClr val="FFFFFF"/>
              </a:solidFill>
            </a:endParaRPr>
          </a:p>
        </p:txBody>
      </p:sp>
    </p:spTree>
    <p:extLst>
      <p:ext uri="{BB962C8B-B14F-4D97-AF65-F5344CB8AC3E}">
        <p14:creationId xmlns:p14="http://schemas.microsoft.com/office/powerpoint/2010/main" val="24645126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p:txBody>
          <a:bodyPr/>
          <a:lstStyle/>
          <a:p>
            <a:r>
              <a:rPr lang="en-US" dirty="0" smtClean="0">
                <a:solidFill>
                  <a:srgbClr val="FF0000"/>
                </a:solidFill>
                <a:effectLst/>
              </a:rPr>
              <a:t>Is There A Transition?</a:t>
            </a:r>
          </a:p>
        </p:txBody>
      </p:sp>
      <p:graphicFrame>
        <p:nvGraphicFramePr>
          <p:cNvPr id="149524" name="Group 20"/>
          <p:cNvGraphicFramePr>
            <a:graphicFrameLocks noGrp="1"/>
          </p:cNvGraphicFramePr>
          <p:nvPr>
            <p:ph type="tbl" idx="1"/>
            <p:extLst>
              <p:ext uri="{D42A27DB-BD31-4B8C-83A1-F6EECF244321}">
                <p14:modId xmlns:p14="http://schemas.microsoft.com/office/powerpoint/2010/main" val="117450244"/>
              </p:ext>
            </p:extLst>
          </p:nvPr>
        </p:nvGraphicFramePr>
        <p:xfrm>
          <a:off x="457200" y="1600200"/>
          <a:ext cx="8229600" cy="4192588"/>
        </p:xfrm>
        <a:graphic>
          <a:graphicData uri="http://schemas.openxmlformats.org/drawingml/2006/table">
            <a:tbl>
              <a:tblPr firstRow="1" bandRow="1">
                <a:tableStyleId>{3C2FFA5D-87B4-456A-9821-1D502468CF0F}</a:tableStyleId>
              </a:tblPr>
              <a:tblGrid>
                <a:gridCol w="4114800"/>
                <a:gridCol w="4114800"/>
              </a:tblGrid>
              <a:tr h="6699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u="none" strike="noStrike" cap="none" normalizeH="0" baseline="0" dirty="0" smtClean="0">
                          <a:ln>
                            <a:noFill/>
                          </a:ln>
                          <a:effectLst>
                            <a:outerShdw blurRad="38100" dist="38100" dir="2700000" algn="tl">
                              <a:srgbClr val="000000"/>
                            </a:outerShdw>
                          </a:effectLst>
                          <a:latin typeface="+mj-lt"/>
                        </a:rPr>
                        <a:t>Matthew 24</a:t>
                      </a:r>
                      <a:endParaRPr kumimoji="0" lang="en-US" sz="2800" b="0" i="0" u="none" strike="noStrike" cap="none" normalizeH="0" baseline="0" dirty="0">
                        <a:ln>
                          <a:noFill/>
                        </a:ln>
                        <a:solidFill>
                          <a:schemeClr val="tx1"/>
                        </a:solidFill>
                        <a:effectLst>
                          <a:outerShdw blurRad="38100" dist="38100" dir="2700000" algn="tl">
                            <a:srgbClr val="000000"/>
                          </a:outerShdw>
                        </a:effectLst>
                        <a:latin typeface="+mj-lt"/>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u="none" strike="noStrike" kern="1200" cap="none" normalizeH="0" baseline="0" dirty="0" smtClean="0">
                          <a:ln>
                            <a:noFill/>
                          </a:ln>
                          <a:solidFill>
                            <a:schemeClr val="lt1"/>
                          </a:solidFill>
                          <a:effectLst>
                            <a:outerShdw blurRad="38100" dist="38100" dir="2700000" algn="tl">
                              <a:srgbClr val="000000"/>
                            </a:outerShdw>
                          </a:effectLst>
                          <a:latin typeface="+mj-lt"/>
                          <a:ea typeface="+mn-ea"/>
                          <a:cs typeface="+mn-cs"/>
                        </a:rPr>
                        <a:t>Luke 17</a:t>
                      </a:r>
                      <a:endParaRPr kumimoji="0" lang="en-US" sz="2800" b="0" u="none" strike="noStrike" kern="1200" cap="none" normalizeH="0" baseline="0" dirty="0">
                        <a:ln>
                          <a:noFill/>
                        </a:ln>
                        <a:solidFill>
                          <a:schemeClr val="lt1"/>
                        </a:solidFill>
                        <a:effectLst>
                          <a:outerShdw blurRad="38100" dist="38100" dir="2700000" algn="tl">
                            <a:srgbClr val="000000"/>
                          </a:outerShdw>
                        </a:effectLst>
                        <a:latin typeface="+mj-lt"/>
                        <a:ea typeface="+mn-ea"/>
                        <a:cs typeface="+mn-cs"/>
                      </a:endParaRPr>
                    </a:p>
                  </a:txBody>
                  <a:tcPr anchor="ctr" horzOverflow="overflow">
                    <a:cell3D prstMaterial="dkEdge">
                      <a:bevel/>
                      <a:lightRig rig="flood" dir="t"/>
                    </a:cell3D>
                  </a:tcPr>
                </a:tc>
              </a:tr>
              <a:tr h="11747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u="none" strike="noStrike" cap="none" normalizeH="0" baseline="0" dirty="0" smtClean="0">
                          <a:ln>
                            <a:noFill/>
                          </a:ln>
                          <a:effectLst/>
                          <a:latin typeface="+mj-lt"/>
                        </a:rPr>
                        <a:t>Housetop and Field</a:t>
                      </a:r>
                      <a:r>
                        <a:rPr kumimoji="0" lang="en-US" sz="2800" b="1" u="none" strike="noStrike" cap="none" normalizeH="0" baseline="0" dirty="0" smtClean="0">
                          <a:ln>
                            <a:noFill/>
                          </a:ln>
                          <a:effectLst/>
                        </a:rPr>
                        <a:t/>
                      </a:r>
                      <a:br>
                        <a:rPr kumimoji="0" lang="en-US" sz="2800" b="1" u="none" strike="noStrike" cap="none" normalizeH="0" baseline="0" dirty="0" smtClean="0">
                          <a:ln>
                            <a:noFill/>
                          </a:ln>
                          <a:effectLst/>
                        </a:rPr>
                      </a:br>
                      <a:r>
                        <a:rPr kumimoji="0" lang="en-US" sz="2800" u="none" strike="noStrike" cap="none" normalizeH="0" baseline="0" dirty="0" smtClean="0">
                          <a:ln>
                            <a:noFill/>
                          </a:ln>
                          <a:effectLst/>
                        </a:rPr>
                        <a:t>(Mt. 24:17-18) </a:t>
                      </a:r>
                      <a:endParaRPr kumimoji="0" lang="en-US" sz="2800" b="0" i="0" u="none" strike="noStrike" cap="none" normalizeH="0" baseline="0" dirty="0">
                        <a:ln>
                          <a:noFill/>
                        </a:ln>
                        <a:solidFill>
                          <a:schemeClr val="tx1"/>
                        </a:solidFill>
                        <a:effectLst/>
                        <a:latin typeface="Arial" charset="0"/>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u="none" strike="noStrike" kern="1200" cap="none" normalizeH="0" baseline="0" dirty="0">
                          <a:ln>
                            <a:noFill/>
                          </a:ln>
                          <a:solidFill>
                            <a:schemeClr val="dk1"/>
                          </a:solidFill>
                          <a:effectLst/>
                          <a:latin typeface="+mj-lt"/>
                          <a:ea typeface="+mn-ea"/>
                          <a:cs typeface="+mn-cs"/>
                        </a:rPr>
                        <a:t>Days of Noah</a:t>
                      </a:r>
                      <a:r>
                        <a:rPr kumimoji="0" lang="en-US" sz="2800" u="none" strike="noStrike" cap="none" normalizeH="0" baseline="0" dirty="0">
                          <a:ln>
                            <a:noFill/>
                          </a:ln>
                          <a:effectLst/>
                        </a:rPr>
                        <a:t/>
                      </a:r>
                      <a:br>
                        <a:rPr kumimoji="0" lang="en-US" sz="2800" u="none" strike="noStrike" cap="none" normalizeH="0" baseline="0" dirty="0">
                          <a:ln>
                            <a:noFill/>
                          </a:ln>
                          <a:effectLst/>
                        </a:rPr>
                      </a:br>
                      <a:r>
                        <a:rPr kumimoji="0" lang="en-US" sz="2800" u="none" strike="noStrike" cap="none" normalizeH="0" baseline="0" dirty="0">
                          <a:ln>
                            <a:noFill/>
                          </a:ln>
                          <a:effectLst/>
                        </a:rPr>
                        <a:t>(Lk. 17:26-30)</a:t>
                      </a:r>
                      <a:endParaRPr kumimoji="0" lang="en-US" sz="2800" b="0" i="0" u="none" strike="noStrike" cap="none" normalizeH="0" baseline="0" dirty="0">
                        <a:ln>
                          <a:noFill/>
                        </a:ln>
                        <a:solidFill>
                          <a:schemeClr val="tx1"/>
                        </a:solidFill>
                        <a:effectLst/>
                        <a:latin typeface="CG Times (W1)" charset="0"/>
                        <a:cs typeface="Times New Roman" pitchFamily="18" charset="0"/>
                      </a:endParaRPr>
                    </a:p>
                  </a:txBody>
                  <a:tcPr anchor="ctr" horzOverflow="overflow">
                    <a:cell3D prstMaterial="dkEdge">
                      <a:bevel/>
                      <a:lightRig rig="flood" dir="t"/>
                    </a:cell3D>
                  </a:tcPr>
                </a:tc>
              </a:tr>
              <a:tr h="1173163">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u="none" strike="noStrike" cap="none" normalizeH="0" baseline="0" dirty="0">
                          <a:ln>
                            <a:noFill/>
                          </a:ln>
                          <a:effectLst/>
                          <a:latin typeface="+mj-lt"/>
                        </a:rPr>
                        <a:t>SUPPOSED TRANSITION</a:t>
                      </a:r>
                      <a:r>
                        <a:rPr kumimoji="0" lang="en-US" sz="2800" u="none" strike="noStrike" cap="none" normalizeH="0" baseline="0" dirty="0">
                          <a:ln>
                            <a:noFill/>
                          </a:ln>
                          <a:effectLst/>
                        </a:rPr>
                        <a:t/>
                      </a:r>
                      <a:br>
                        <a:rPr kumimoji="0" lang="en-US" sz="2800" u="none" strike="noStrike" cap="none" normalizeH="0" baseline="0" dirty="0">
                          <a:ln>
                            <a:noFill/>
                          </a:ln>
                          <a:effectLst/>
                        </a:rPr>
                      </a:br>
                      <a:r>
                        <a:rPr kumimoji="0" lang="en-US" sz="2000" u="none" strike="noStrike" cap="none" normalizeH="0" baseline="0" dirty="0">
                          <a:ln>
                            <a:noFill/>
                          </a:ln>
                          <a:effectLst/>
                        </a:rPr>
                        <a:t>(Mt. 24:34-35; Mk. 13:30-31; Lk. 21:32-33)</a:t>
                      </a:r>
                      <a:endParaRPr kumimoji="0" lang="en-US" sz="2000" b="0" i="0" u="none" strike="noStrike" cap="none" normalizeH="0" baseline="0" dirty="0">
                        <a:ln>
                          <a:noFill/>
                        </a:ln>
                        <a:solidFill>
                          <a:schemeClr val="tx1"/>
                        </a:solidFill>
                        <a:effectLst/>
                        <a:latin typeface="Arial" charset="0"/>
                      </a:endParaRPr>
                    </a:p>
                  </a:txBody>
                  <a:tcPr anchor="ctr" horzOverflow="overflow">
                    <a:cell3D prstMaterial="dkEdge">
                      <a:bevel/>
                      <a:lightRig rig="flood" dir="t"/>
                    </a:cell3D>
                  </a:tcPr>
                </a:tc>
                <a:tc hMerge="1">
                  <a:txBody>
                    <a:bodyPr/>
                    <a:lstStyle/>
                    <a:p>
                      <a:endParaRPr lang="en-US"/>
                    </a:p>
                  </a:txBody>
                  <a:tcPr/>
                </a:tc>
              </a:tr>
              <a:tr h="11747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u="none" strike="noStrike" kern="1200" cap="none" normalizeH="0" baseline="0" dirty="0" smtClean="0">
                          <a:ln>
                            <a:noFill/>
                          </a:ln>
                          <a:solidFill>
                            <a:schemeClr val="dk1"/>
                          </a:solidFill>
                          <a:effectLst/>
                          <a:latin typeface="+mj-lt"/>
                          <a:ea typeface="+mn-ea"/>
                          <a:cs typeface="+mn-cs"/>
                        </a:rPr>
                        <a:t>Days of Noah</a:t>
                      </a:r>
                      <a:r>
                        <a:rPr kumimoji="0" lang="en-US" sz="2800" u="none" strike="noStrike" cap="none" normalizeH="0" baseline="0" dirty="0" smtClean="0">
                          <a:ln>
                            <a:noFill/>
                          </a:ln>
                          <a:effectLst/>
                        </a:rPr>
                        <a:t/>
                      </a:r>
                      <a:br>
                        <a:rPr kumimoji="0" lang="en-US" sz="2800" u="none" strike="noStrike" cap="none" normalizeH="0" baseline="0" dirty="0" smtClean="0">
                          <a:ln>
                            <a:noFill/>
                          </a:ln>
                          <a:effectLst/>
                        </a:rPr>
                      </a:br>
                      <a:r>
                        <a:rPr kumimoji="0" lang="en-US" sz="2800" u="none" strike="noStrike" cap="none" normalizeH="0" baseline="0" dirty="0" smtClean="0">
                          <a:ln>
                            <a:noFill/>
                          </a:ln>
                          <a:effectLst/>
                        </a:rPr>
                        <a:t>(Mt. 24:37-39)</a:t>
                      </a:r>
                      <a:endParaRPr kumimoji="0" lang="en-US" sz="2800" b="0" i="0" u="none" strike="noStrike" cap="none" normalizeH="0" baseline="0" dirty="0">
                        <a:ln>
                          <a:noFill/>
                        </a:ln>
                        <a:solidFill>
                          <a:schemeClr val="tx1"/>
                        </a:solidFill>
                        <a:effectLst/>
                        <a:latin typeface="CG Times (W1)" charset="0"/>
                        <a:cs typeface="Times New Roman" pitchFamily="18" charset="0"/>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u="none" strike="noStrike" kern="1200" cap="none" normalizeH="0" baseline="0" dirty="0">
                          <a:ln>
                            <a:noFill/>
                          </a:ln>
                          <a:solidFill>
                            <a:schemeClr val="dk1"/>
                          </a:solidFill>
                          <a:effectLst/>
                          <a:latin typeface="+mj-lt"/>
                          <a:ea typeface="+mn-ea"/>
                          <a:cs typeface="+mn-cs"/>
                        </a:rPr>
                        <a:t>Housetop and Field</a:t>
                      </a:r>
                      <a:r>
                        <a:rPr kumimoji="0" lang="en-US" sz="2800" u="none" strike="noStrike" cap="none" normalizeH="0" baseline="0" dirty="0">
                          <a:ln>
                            <a:noFill/>
                          </a:ln>
                          <a:effectLst>
                            <a:outerShdw blurRad="38100" dist="38100" dir="2700000" algn="tl">
                              <a:srgbClr val="000000"/>
                            </a:outerShdw>
                          </a:effectLst>
                        </a:rPr>
                        <a:t/>
                      </a:r>
                      <a:br>
                        <a:rPr kumimoji="0" lang="en-US" sz="2800" u="none" strike="noStrike" cap="none" normalizeH="0" baseline="0" dirty="0">
                          <a:ln>
                            <a:noFill/>
                          </a:ln>
                          <a:effectLst>
                            <a:outerShdw blurRad="38100" dist="38100" dir="2700000" algn="tl">
                              <a:srgbClr val="000000"/>
                            </a:outerShdw>
                          </a:effectLst>
                        </a:rPr>
                      </a:br>
                      <a:r>
                        <a:rPr kumimoji="0" lang="en-US" sz="2800" u="none" strike="noStrike" cap="none" normalizeH="0" baseline="0" dirty="0">
                          <a:ln>
                            <a:noFill/>
                          </a:ln>
                          <a:effectLst/>
                        </a:rPr>
                        <a:t>(Lk. 17:31)</a:t>
                      </a:r>
                      <a:endParaRPr kumimoji="0" lang="en-US" sz="2800" b="0" i="0" u="none" strike="noStrike" cap="none" normalizeH="0" baseline="0" dirty="0">
                        <a:ln>
                          <a:noFill/>
                        </a:ln>
                        <a:solidFill>
                          <a:schemeClr val="tx1"/>
                        </a:solidFill>
                        <a:effectLst/>
                        <a:latin typeface="CG Times (W1)" charset="0"/>
                        <a:cs typeface="Times New Roman" pitchFamily="18" charset="0"/>
                      </a:endParaRPr>
                    </a:p>
                  </a:txBody>
                  <a:tcPr anchor="ctr" horzOverflow="overflow">
                    <a:cell3D prstMaterial="dkEdge">
                      <a:bevel/>
                      <a:lightRig rig="flood" dir="t"/>
                    </a:cell3D>
                  </a:tcPr>
                </a:tc>
              </a:tr>
            </a:tbl>
          </a:graphicData>
        </a:graphic>
      </p:graphicFrame>
      <p:sp>
        <p:nvSpPr>
          <p:cNvPr id="3" name="Footer Placeholder 2"/>
          <p:cNvSpPr>
            <a:spLocks noGrp="1"/>
          </p:cNvSpPr>
          <p:nvPr>
            <p:ph type="ftr" sz="quarter" idx="11"/>
          </p:nvPr>
        </p:nvSpPr>
        <p:spPr/>
        <p:txBody>
          <a:bodyPr/>
          <a:lstStyle/>
          <a:p>
            <a:pPr>
              <a:defRPr/>
            </a:pPr>
            <a:r>
              <a:rPr lang="en-US" dirty="0" smtClean="0">
                <a:solidFill>
                  <a:prstClr val="white"/>
                </a:solidFill>
              </a:rPr>
              <a:t>Sam Dawson</a:t>
            </a:r>
            <a:endParaRPr lang="en-US" dirty="0">
              <a:solidFill>
                <a:prstClr val="white"/>
              </a:solidFill>
            </a:endParaRPr>
          </a:p>
        </p:txBody>
      </p:sp>
      <p:sp>
        <p:nvSpPr>
          <p:cNvPr id="19" name="Slide Number Placeholder 5"/>
          <p:cNvSpPr>
            <a:spLocks noGrp="1"/>
          </p:cNvSpPr>
          <p:nvPr>
            <p:ph type="sldNum" sz="quarter" idx="12"/>
          </p:nvPr>
        </p:nvSpPr>
        <p:spPr/>
        <p:txBody>
          <a:bodyPr/>
          <a:lstStyle/>
          <a:p>
            <a:pPr>
              <a:defRPr/>
            </a:pPr>
            <a:fld id="{F1451887-CFD8-4556-BE31-57CD28404864}" type="slidenum">
              <a:rPr lang="en-US">
                <a:solidFill>
                  <a:srgbClr val="FFFFFF"/>
                </a:solidFill>
              </a:rPr>
              <a:pPr>
                <a:defRPr/>
              </a:pPr>
              <a:t>165</a:t>
            </a:fld>
            <a:endParaRPr lang="en-US">
              <a:solidFill>
                <a:srgbClr val="FFFFFF"/>
              </a:solidFill>
            </a:endParaRPr>
          </a:p>
        </p:txBody>
      </p:sp>
      <p:sp>
        <p:nvSpPr>
          <p:cNvPr id="2" name="Circular Arrow 1"/>
          <p:cNvSpPr/>
          <p:nvPr/>
        </p:nvSpPr>
        <p:spPr bwMode="auto">
          <a:xfrm rot="15548394" flipV="1">
            <a:off x="7077009" y="2844265"/>
            <a:ext cx="2018819" cy="1959156"/>
          </a:xfrm>
          <a:prstGeom prst="circularArrow">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b="1" dirty="0">
                <a:solidFill>
                  <a:srgbClr val="00272B"/>
                </a:solidFill>
                <a:latin typeface="Arial Black"/>
                <a:cs typeface="Arial" pitchFamily="34" charset="0"/>
              </a:rPr>
              <a:t>I</a:t>
            </a:r>
            <a:r>
              <a:rPr lang="en-US" sz="2000" dirty="0">
                <a:solidFill>
                  <a:srgbClr val="00272B"/>
                </a:solidFill>
                <a:latin typeface="Arial Black"/>
                <a:cs typeface="Arial" pitchFamily="34" charset="0"/>
              </a:rPr>
              <a:t>n That Day</a:t>
            </a:r>
          </a:p>
        </p:txBody>
      </p:sp>
    </p:spTree>
    <p:extLst>
      <p:ext uri="{BB962C8B-B14F-4D97-AF65-F5344CB8AC3E}">
        <p14:creationId xmlns:p14="http://schemas.microsoft.com/office/powerpoint/2010/main" val="30294783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p:txBody>
          <a:bodyPr/>
          <a:lstStyle/>
          <a:p>
            <a:r>
              <a:rPr lang="en-US" dirty="0" smtClean="0">
                <a:solidFill>
                  <a:srgbClr val="FF0000"/>
                </a:solidFill>
                <a:effectLst/>
              </a:rPr>
              <a:t>Is There A Transition?</a:t>
            </a:r>
          </a:p>
        </p:txBody>
      </p:sp>
      <p:graphicFrame>
        <p:nvGraphicFramePr>
          <p:cNvPr id="149524" name="Group 20"/>
          <p:cNvGraphicFramePr>
            <a:graphicFrameLocks noGrp="1"/>
          </p:cNvGraphicFramePr>
          <p:nvPr>
            <p:ph type="tbl" idx="1"/>
            <p:extLst>
              <p:ext uri="{D42A27DB-BD31-4B8C-83A1-F6EECF244321}">
                <p14:modId xmlns:p14="http://schemas.microsoft.com/office/powerpoint/2010/main" val="971154818"/>
              </p:ext>
            </p:extLst>
          </p:nvPr>
        </p:nvGraphicFramePr>
        <p:xfrm>
          <a:off x="457200" y="1600200"/>
          <a:ext cx="8229600" cy="4192588"/>
        </p:xfrm>
        <a:graphic>
          <a:graphicData uri="http://schemas.openxmlformats.org/drawingml/2006/table">
            <a:tbl>
              <a:tblPr firstRow="1" bandRow="1">
                <a:tableStyleId>{3C2FFA5D-87B4-456A-9821-1D502468CF0F}</a:tableStyleId>
              </a:tblPr>
              <a:tblGrid>
                <a:gridCol w="4114800"/>
                <a:gridCol w="4114800"/>
              </a:tblGrid>
              <a:tr h="6699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u="none" strike="noStrike" cap="none" normalizeH="0" baseline="0" dirty="0" smtClean="0">
                          <a:ln>
                            <a:noFill/>
                          </a:ln>
                          <a:effectLst>
                            <a:outerShdw blurRad="38100" dist="38100" dir="2700000" algn="tl">
                              <a:srgbClr val="000000"/>
                            </a:outerShdw>
                          </a:effectLst>
                          <a:latin typeface="+mj-lt"/>
                        </a:rPr>
                        <a:t>Matthew 24</a:t>
                      </a:r>
                      <a:endParaRPr kumimoji="0" lang="en-US" sz="2800" b="0" i="0" u="none" strike="noStrike" cap="none" normalizeH="0" baseline="0" dirty="0">
                        <a:ln>
                          <a:noFill/>
                        </a:ln>
                        <a:solidFill>
                          <a:schemeClr val="tx1"/>
                        </a:solidFill>
                        <a:effectLst>
                          <a:outerShdw blurRad="38100" dist="38100" dir="2700000" algn="tl">
                            <a:srgbClr val="000000"/>
                          </a:outerShdw>
                        </a:effectLst>
                        <a:latin typeface="+mj-lt"/>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u="none" strike="noStrike" kern="1200" cap="none" normalizeH="0" baseline="0" dirty="0" smtClean="0">
                          <a:ln>
                            <a:noFill/>
                          </a:ln>
                          <a:solidFill>
                            <a:schemeClr val="lt1"/>
                          </a:solidFill>
                          <a:effectLst>
                            <a:outerShdw blurRad="38100" dist="38100" dir="2700000" algn="tl">
                              <a:srgbClr val="000000"/>
                            </a:outerShdw>
                          </a:effectLst>
                          <a:latin typeface="+mj-lt"/>
                          <a:ea typeface="+mn-ea"/>
                          <a:cs typeface="+mn-cs"/>
                        </a:rPr>
                        <a:t>Luke 17</a:t>
                      </a:r>
                      <a:endParaRPr kumimoji="0" lang="en-US" sz="2800" b="0" u="none" strike="noStrike" kern="1200" cap="none" normalizeH="0" baseline="0" dirty="0">
                        <a:ln>
                          <a:noFill/>
                        </a:ln>
                        <a:solidFill>
                          <a:schemeClr val="lt1"/>
                        </a:solidFill>
                        <a:effectLst>
                          <a:outerShdw blurRad="38100" dist="38100" dir="2700000" algn="tl">
                            <a:srgbClr val="000000"/>
                          </a:outerShdw>
                        </a:effectLst>
                        <a:latin typeface="+mj-lt"/>
                        <a:ea typeface="+mn-ea"/>
                        <a:cs typeface="+mn-cs"/>
                      </a:endParaRPr>
                    </a:p>
                  </a:txBody>
                  <a:tcPr anchor="ctr" horzOverflow="overflow">
                    <a:cell3D prstMaterial="dkEdge">
                      <a:bevel/>
                      <a:lightRig rig="flood" dir="t"/>
                    </a:cell3D>
                  </a:tcPr>
                </a:tc>
              </a:tr>
              <a:tr h="11747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defRPr/>
                      </a:pPr>
                      <a:r>
                        <a:rPr kumimoji="0" lang="en-US" sz="2800" b="0" u="none" strike="noStrike" kern="1200" cap="none" normalizeH="0" baseline="0" dirty="0" smtClean="0">
                          <a:ln>
                            <a:noFill/>
                          </a:ln>
                          <a:solidFill>
                            <a:schemeClr val="dk1"/>
                          </a:solidFill>
                          <a:effectLst/>
                          <a:latin typeface="+mj-lt"/>
                          <a:ea typeface="+mn-ea"/>
                          <a:cs typeface="+mn-cs"/>
                        </a:rPr>
                        <a:t>Carcass and Eagles</a:t>
                      </a:r>
                      <a:r>
                        <a:rPr kumimoji="0" lang="en-US" sz="2800" u="none" strike="noStrike" kern="1200" cap="none" normalizeH="0" baseline="0" dirty="0" smtClean="0">
                          <a:ln>
                            <a:noFill/>
                          </a:ln>
                          <a:solidFill>
                            <a:schemeClr val="dk1"/>
                          </a:solidFill>
                          <a:effectLst/>
                          <a:latin typeface="+mn-lt"/>
                          <a:ea typeface="+mn-ea"/>
                          <a:cs typeface="+mn-cs"/>
                        </a:rPr>
                        <a:t/>
                      </a:r>
                      <a:br>
                        <a:rPr kumimoji="0" lang="en-US" sz="2800" u="none" strike="noStrike" kern="1200" cap="none" normalizeH="0" baseline="0" dirty="0" smtClean="0">
                          <a:ln>
                            <a:noFill/>
                          </a:ln>
                          <a:solidFill>
                            <a:schemeClr val="dk1"/>
                          </a:solidFill>
                          <a:effectLst/>
                          <a:latin typeface="+mn-lt"/>
                          <a:ea typeface="+mn-ea"/>
                          <a:cs typeface="+mn-cs"/>
                        </a:rPr>
                      </a:br>
                      <a:r>
                        <a:rPr kumimoji="0" lang="en-US" sz="2800" u="none" strike="noStrike" kern="1200" cap="none" normalizeH="0" baseline="0" dirty="0" smtClean="0">
                          <a:ln>
                            <a:noFill/>
                          </a:ln>
                          <a:solidFill>
                            <a:schemeClr val="dk1"/>
                          </a:solidFill>
                          <a:effectLst/>
                          <a:latin typeface="+mn-lt"/>
                          <a:ea typeface="+mn-ea"/>
                          <a:cs typeface="+mn-cs"/>
                        </a:rPr>
                        <a:t>(Mt. 24:28) </a:t>
                      </a: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defRPr/>
                      </a:pPr>
                      <a:r>
                        <a:rPr kumimoji="0" lang="en-US" sz="2800" b="0" u="none" strike="noStrike" kern="1200" cap="none" normalizeH="0" baseline="0" dirty="0" smtClean="0">
                          <a:ln>
                            <a:noFill/>
                          </a:ln>
                          <a:solidFill>
                            <a:schemeClr val="dk1"/>
                          </a:solidFill>
                          <a:effectLst/>
                          <a:latin typeface="+mj-lt"/>
                          <a:ea typeface="+mn-ea"/>
                          <a:cs typeface="+mn-cs"/>
                        </a:rPr>
                        <a:t>2 Women Grinding</a:t>
                      </a:r>
                      <a:r>
                        <a:rPr kumimoji="0" lang="en-US" sz="2800" u="none" strike="noStrike" kern="1200" cap="none" normalizeH="0" baseline="0" dirty="0" smtClean="0">
                          <a:ln>
                            <a:noFill/>
                          </a:ln>
                          <a:solidFill>
                            <a:schemeClr val="dk1"/>
                          </a:solidFill>
                          <a:effectLst/>
                          <a:latin typeface="+mn-lt"/>
                          <a:ea typeface="+mn-ea"/>
                          <a:cs typeface="+mn-cs"/>
                        </a:rPr>
                        <a:t/>
                      </a:r>
                      <a:br>
                        <a:rPr kumimoji="0" lang="en-US" sz="2800" u="none" strike="noStrike" kern="1200" cap="none" normalizeH="0" baseline="0" dirty="0" smtClean="0">
                          <a:ln>
                            <a:noFill/>
                          </a:ln>
                          <a:solidFill>
                            <a:schemeClr val="dk1"/>
                          </a:solidFill>
                          <a:effectLst/>
                          <a:latin typeface="+mn-lt"/>
                          <a:ea typeface="+mn-ea"/>
                          <a:cs typeface="+mn-cs"/>
                        </a:rPr>
                      </a:br>
                      <a:r>
                        <a:rPr kumimoji="0" lang="en-US" sz="2800" u="none" strike="noStrike" kern="1200" cap="none" normalizeH="0" baseline="0" dirty="0" smtClean="0">
                          <a:ln>
                            <a:noFill/>
                          </a:ln>
                          <a:solidFill>
                            <a:schemeClr val="dk1"/>
                          </a:solidFill>
                          <a:effectLst/>
                          <a:latin typeface="+mn-lt"/>
                          <a:ea typeface="+mn-ea"/>
                          <a:cs typeface="+mn-cs"/>
                        </a:rPr>
                        <a:t>(Lk. 17:34-36) </a:t>
                      </a:r>
                    </a:p>
                  </a:txBody>
                  <a:tcPr anchor="ctr" horzOverflow="overflow">
                    <a:cell3D prstMaterial="dkEdge">
                      <a:bevel/>
                      <a:lightRig rig="flood" dir="t"/>
                    </a:cell3D>
                  </a:tcPr>
                </a:tc>
              </a:tr>
              <a:tr h="1173163">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u="none" strike="noStrike" cap="none" normalizeH="0" baseline="0" dirty="0">
                          <a:ln>
                            <a:noFill/>
                          </a:ln>
                          <a:effectLst/>
                          <a:latin typeface="+mj-lt"/>
                        </a:rPr>
                        <a:t>SUPPOSED TRANSITION</a:t>
                      </a:r>
                      <a:r>
                        <a:rPr kumimoji="0" lang="en-US" sz="2800" u="none" strike="noStrike" cap="none" normalizeH="0" baseline="0" dirty="0">
                          <a:ln>
                            <a:noFill/>
                          </a:ln>
                          <a:effectLst/>
                        </a:rPr>
                        <a:t/>
                      </a:r>
                      <a:br>
                        <a:rPr kumimoji="0" lang="en-US" sz="2800" u="none" strike="noStrike" cap="none" normalizeH="0" baseline="0" dirty="0">
                          <a:ln>
                            <a:noFill/>
                          </a:ln>
                          <a:effectLst/>
                        </a:rPr>
                      </a:br>
                      <a:r>
                        <a:rPr kumimoji="0" lang="en-US" sz="2000" u="none" strike="noStrike" cap="none" normalizeH="0" baseline="0" dirty="0">
                          <a:ln>
                            <a:noFill/>
                          </a:ln>
                          <a:effectLst/>
                        </a:rPr>
                        <a:t>(Mt. 24:34-35; Mk. 13:30-31; Lk. 21:32-33)</a:t>
                      </a:r>
                      <a:endParaRPr kumimoji="0" lang="en-US" sz="2000" b="0" i="0" u="none" strike="noStrike" cap="none" normalizeH="0" baseline="0" dirty="0">
                        <a:ln>
                          <a:noFill/>
                        </a:ln>
                        <a:solidFill>
                          <a:schemeClr val="tx1"/>
                        </a:solidFill>
                        <a:effectLst/>
                        <a:latin typeface="Arial" charset="0"/>
                      </a:endParaRPr>
                    </a:p>
                  </a:txBody>
                  <a:tcPr anchor="ctr" horzOverflow="overflow">
                    <a:cell3D prstMaterial="dkEdge">
                      <a:bevel/>
                      <a:lightRig rig="flood" dir="t"/>
                    </a:cell3D>
                  </a:tcPr>
                </a:tc>
                <a:tc hMerge="1">
                  <a:txBody>
                    <a:bodyPr/>
                    <a:lstStyle/>
                    <a:p>
                      <a:endParaRPr lang="en-US"/>
                    </a:p>
                  </a:txBody>
                  <a:tcPr/>
                </a:tc>
              </a:tr>
              <a:tr h="11747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defRPr/>
                      </a:pPr>
                      <a:r>
                        <a:rPr kumimoji="0" lang="en-US" sz="2800" b="0" u="none" strike="noStrike" kern="1200" cap="none" normalizeH="0" baseline="0" dirty="0" smtClean="0">
                          <a:ln>
                            <a:noFill/>
                          </a:ln>
                          <a:solidFill>
                            <a:schemeClr val="dk1"/>
                          </a:solidFill>
                          <a:effectLst/>
                          <a:latin typeface="+mj-lt"/>
                          <a:ea typeface="+mn-ea"/>
                          <a:cs typeface="+mn-cs"/>
                        </a:rPr>
                        <a:t>2 Women Grinding</a:t>
                      </a:r>
                      <a:r>
                        <a:rPr kumimoji="0" lang="en-US" sz="2800" u="none" strike="noStrike" kern="1200" cap="none" normalizeH="0" baseline="0" dirty="0" smtClean="0">
                          <a:ln>
                            <a:noFill/>
                          </a:ln>
                          <a:solidFill>
                            <a:schemeClr val="dk1"/>
                          </a:solidFill>
                          <a:effectLst/>
                          <a:latin typeface="+mn-lt"/>
                          <a:ea typeface="+mn-ea"/>
                          <a:cs typeface="+mn-cs"/>
                        </a:rPr>
                        <a:t/>
                      </a:r>
                      <a:br>
                        <a:rPr kumimoji="0" lang="en-US" sz="2800" u="none" strike="noStrike" kern="1200" cap="none" normalizeH="0" baseline="0" dirty="0" smtClean="0">
                          <a:ln>
                            <a:noFill/>
                          </a:ln>
                          <a:solidFill>
                            <a:schemeClr val="dk1"/>
                          </a:solidFill>
                          <a:effectLst/>
                          <a:latin typeface="+mn-lt"/>
                          <a:ea typeface="+mn-ea"/>
                          <a:cs typeface="+mn-cs"/>
                        </a:rPr>
                      </a:br>
                      <a:r>
                        <a:rPr kumimoji="0" lang="en-US" sz="2800" u="none" strike="noStrike" kern="1200" cap="none" normalizeH="0" baseline="0" dirty="0" smtClean="0">
                          <a:ln>
                            <a:noFill/>
                          </a:ln>
                          <a:solidFill>
                            <a:schemeClr val="dk1"/>
                          </a:solidFill>
                          <a:effectLst/>
                          <a:latin typeface="+mn-lt"/>
                          <a:ea typeface="+mn-ea"/>
                          <a:cs typeface="+mn-cs"/>
                        </a:rPr>
                        <a:t>(Mt. 24:41)</a:t>
                      </a: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defRPr/>
                      </a:pPr>
                      <a:r>
                        <a:rPr kumimoji="0" lang="en-US" sz="2800" b="0" u="none" strike="noStrike" kern="1200" cap="none" normalizeH="0" baseline="0" dirty="0" smtClean="0">
                          <a:ln>
                            <a:noFill/>
                          </a:ln>
                          <a:solidFill>
                            <a:schemeClr val="dk1"/>
                          </a:solidFill>
                          <a:effectLst/>
                          <a:latin typeface="+mj-lt"/>
                          <a:ea typeface="+mn-ea"/>
                          <a:cs typeface="+mn-cs"/>
                        </a:rPr>
                        <a:t>Body and Eagles</a:t>
                      </a:r>
                      <a:r>
                        <a:rPr kumimoji="0" lang="en-US" sz="2800" u="none" strike="noStrike" kern="1200" cap="none" normalizeH="0" baseline="0" dirty="0" smtClean="0">
                          <a:ln>
                            <a:noFill/>
                          </a:ln>
                          <a:solidFill>
                            <a:schemeClr val="dk1"/>
                          </a:solidFill>
                          <a:effectLst/>
                          <a:latin typeface="+mn-lt"/>
                          <a:ea typeface="+mn-ea"/>
                          <a:cs typeface="+mn-cs"/>
                        </a:rPr>
                        <a:t/>
                      </a:r>
                      <a:br>
                        <a:rPr kumimoji="0" lang="en-US" sz="2800" u="none" strike="noStrike" kern="1200" cap="none" normalizeH="0" baseline="0" dirty="0" smtClean="0">
                          <a:ln>
                            <a:noFill/>
                          </a:ln>
                          <a:solidFill>
                            <a:schemeClr val="dk1"/>
                          </a:solidFill>
                          <a:effectLst/>
                          <a:latin typeface="+mn-lt"/>
                          <a:ea typeface="+mn-ea"/>
                          <a:cs typeface="+mn-cs"/>
                        </a:rPr>
                      </a:br>
                      <a:r>
                        <a:rPr kumimoji="0" lang="en-US" sz="2800" u="none" strike="noStrike" kern="1200" cap="none" normalizeH="0" baseline="0" dirty="0" smtClean="0">
                          <a:ln>
                            <a:noFill/>
                          </a:ln>
                          <a:solidFill>
                            <a:schemeClr val="dk1"/>
                          </a:solidFill>
                          <a:effectLst/>
                          <a:latin typeface="+mn-lt"/>
                          <a:ea typeface="+mn-ea"/>
                          <a:cs typeface="+mn-cs"/>
                        </a:rPr>
                        <a:t>(Lk. 17:37)</a:t>
                      </a:r>
                    </a:p>
                  </a:txBody>
                  <a:tcPr anchor="ctr" horzOverflow="overflow">
                    <a:cell3D prstMaterial="dkEdge">
                      <a:bevel/>
                      <a:lightRig rig="flood" dir="t"/>
                    </a:cell3D>
                  </a:tcPr>
                </a:tc>
              </a:tr>
            </a:tbl>
          </a:graphicData>
        </a:graphic>
      </p:graphicFrame>
      <p:sp>
        <p:nvSpPr>
          <p:cNvPr id="3" name="Footer Placeholder 2"/>
          <p:cNvSpPr>
            <a:spLocks noGrp="1"/>
          </p:cNvSpPr>
          <p:nvPr>
            <p:ph type="ftr" sz="quarter" idx="11"/>
          </p:nvPr>
        </p:nvSpPr>
        <p:spPr/>
        <p:txBody>
          <a:bodyPr/>
          <a:lstStyle/>
          <a:p>
            <a:pPr>
              <a:defRPr/>
            </a:pPr>
            <a:r>
              <a:rPr lang="en-US" dirty="0" smtClean="0">
                <a:solidFill>
                  <a:prstClr val="white"/>
                </a:solidFill>
              </a:rPr>
              <a:t>Sam Dawson</a:t>
            </a:r>
            <a:endParaRPr lang="en-US" dirty="0">
              <a:solidFill>
                <a:prstClr val="white"/>
              </a:solidFill>
            </a:endParaRPr>
          </a:p>
        </p:txBody>
      </p:sp>
      <p:sp>
        <p:nvSpPr>
          <p:cNvPr id="19" name="Slide Number Placeholder 5"/>
          <p:cNvSpPr>
            <a:spLocks noGrp="1"/>
          </p:cNvSpPr>
          <p:nvPr>
            <p:ph type="sldNum" sz="quarter" idx="12"/>
          </p:nvPr>
        </p:nvSpPr>
        <p:spPr/>
        <p:txBody>
          <a:bodyPr/>
          <a:lstStyle/>
          <a:p>
            <a:pPr>
              <a:defRPr/>
            </a:pPr>
            <a:fld id="{F1451887-CFD8-4556-BE31-57CD28404864}" type="slidenum">
              <a:rPr lang="en-US">
                <a:solidFill>
                  <a:srgbClr val="FFFFFF"/>
                </a:solidFill>
              </a:rPr>
              <a:pPr>
                <a:defRPr/>
              </a:pPr>
              <a:t>166</a:t>
            </a:fld>
            <a:endParaRPr lang="en-US">
              <a:solidFill>
                <a:srgbClr val="FFFFFF"/>
              </a:solidFill>
            </a:endParaRPr>
          </a:p>
        </p:txBody>
      </p:sp>
      <p:sp>
        <p:nvSpPr>
          <p:cNvPr id="7" name="Circular Arrow 6"/>
          <p:cNvSpPr/>
          <p:nvPr/>
        </p:nvSpPr>
        <p:spPr bwMode="auto">
          <a:xfrm rot="15548394" flipV="1">
            <a:off x="7153209" y="2939516"/>
            <a:ext cx="2018819" cy="1959156"/>
          </a:xfrm>
          <a:prstGeom prst="circularArrow">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solidFill>
                  <a:srgbClr val="00272B"/>
                </a:solidFill>
                <a:latin typeface="Arial Black"/>
                <a:cs typeface="Arial" pitchFamily="34" charset="0"/>
              </a:rPr>
              <a:t>Where Lord?</a:t>
            </a:r>
          </a:p>
        </p:txBody>
      </p:sp>
    </p:spTree>
    <p:extLst>
      <p:ext uri="{BB962C8B-B14F-4D97-AF65-F5344CB8AC3E}">
        <p14:creationId xmlns:p14="http://schemas.microsoft.com/office/powerpoint/2010/main" val="13627435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FF0000"/>
                </a:solidFill>
              </a:rPr>
              <a:t>All These Transitions???</a:t>
            </a:r>
            <a:br>
              <a:rPr lang="en-US" dirty="0" smtClean="0">
                <a:solidFill>
                  <a:srgbClr val="FF0000"/>
                </a:solidFill>
              </a:rPr>
            </a:br>
            <a:r>
              <a:rPr lang="en-US" sz="3000" dirty="0" smtClean="0">
                <a:solidFill>
                  <a:srgbClr val="FF0000"/>
                </a:solidFill>
                <a:latin typeface="+mn-lt"/>
              </a:rPr>
              <a:t>(Lk. 17)</a:t>
            </a:r>
            <a:endParaRPr lang="en-US" sz="3000" dirty="0">
              <a:solidFill>
                <a:srgbClr val="FF0000"/>
              </a:solidFill>
              <a:latin typeface="+mn-l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13276382"/>
              </p:ext>
            </p:extLst>
          </p:nvPr>
        </p:nvGraphicFramePr>
        <p:xfrm>
          <a:off x="457200" y="1600200"/>
          <a:ext cx="8229600"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pPr>
              <a:defRPr/>
            </a:pPr>
            <a:r>
              <a:rPr lang="en-US" dirty="0" smtClean="0">
                <a:solidFill>
                  <a:prstClr val="white"/>
                </a:solidFill>
              </a:rPr>
              <a:t>Sam Dawson</a:t>
            </a:r>
            <a:endParaRPr lang="en-US" dirty="0">
              <a:solidFill>
                <a:prstClr val="white"/>
              </a:solidFill>
            </a:endParaRPr>
          </a:p>
        </p:txBody>
      </p:sp>
      <p:sp>
        <p:nvSpPr>
          <p:cNvPr id="4" name="Slide Number Placeholder 3"/>
          <p:cNvSpPr>
            <a:spLocks noGrp="1"/>
          </p:cNvSpPr>
          <p:nvPr>
            <p:ph type="sldNum" sz="quarter" idx="12"/>
          </p:nvPr>
        </p:nvSpPr>
        <p:spPr/>
        <p:txBody>
          <a:bodyPr/>
          <a:lstStyle/>
          <a:p>
            <a:pPr>
              <a:defRPr/>
            </a:pPr>
            <a:fld id="{9C0BA582-7305-4CD9-B0AE-4A65BCF8D564}" type="slidenum">
              <a:rPr lang="en-US" smtClean="0">
                <a:solidFill>
                  <a:srgbClr val="FFFFFF"/>
                </a:solidFill>
              </a:rPr>
              <a:pPr>
                <a:defRPr/>
              </a:pPr>
              <a:t>167</a:t>
            </a:fld>
            <a:endParaRPr lang="en-US">
              <a:solidFill>
                <a:srgbClr val="FFFFFF"/>
              </a:solidFill>
            </a:endParaRPr>
          </a:p>
        </p:txBody>
      </p:sp>
    </p:spTree>
    <p:extLst>
      <p:ext uri="{BB962C8B-B14F-4D97-AF65-F5344CB8AC3E}">
        <p14:creationId xmlns:p14="http://schemas.microsoft.com/office/powerpoint/2010/main" val="31814394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p:txBody>
          <a:bodyPr/>
          <a:lstStyle/>
          <a:p>
            <a:r>
              <a:rPr lang="en-US" dirty="0" smtClean="0">
                <a:solidFill>
                  <a:srgbClr val="FF0000"/>
                </a:solidFill>
                <a:effectLst/>
              </a:rPr>
              <a:t>Is There A Transition?</a:t>
            </a:r>
          </a:p>
        </p:txBody>
      </p:sp>
      <p:graphicFrame>
        <p:nvGraphicFramePr>
          <p:cNvPr id="484372" name="Group 20"/>
          <p:cNvGraphicFramePr>
            <a:graphicFrameLocks noGrp="1"/>
          </p:cNvGraphicFramePr>
          <p:nvPr>
            <p:ph type="tbl" idx="1"/>
            <p:extLst>
              <p:ext uri="{D42A27DB-BD31-4B8C-83A1-F6EECF244321}">
                <p14:modId xmlns:p14="http://schemas.microsoft.com/office/powerpoint/2010/main" val="3688490602"/>
              </p:ext>
            </p:extLst>
          </p:nvPr>
        </p:nvGraphicFramePr>
        <p:xfrm>
          <a:off x="457200" y="1768475"/>
          <a:ext cx="8229600" cy="3522663"/>
        </p:xfrm>
        <a:graphic>
          <a:graphicData uri="http://schemas.openxmlformats.org/drawingml/2006/table">
            <a:tbl>
              <a:tblPr bandRow="1">
                <a:tableStyleId>{3C2FFA5D-87B4-456A-9821-1D502468CF0F}</a:tableStyleId>
              </a:tblPr>
              <a:tblGrid>
                <a:gridCol w="8229600"/>
              </a:tblGrid>
              <a:tr h="11747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3200" u="none" strike="noStrike" cap="none" normalizeH="0" baseline="0" dirty="0" smtClean="0">
                          <a:ln>
                            <a:noFill/>
                          </a:ln>
                          <a:effectLst/>
                          <a:latin typeface="+mj-lt"/>
                        </a:rPr>
                        <a:t>Destruction Of Jerusalem</a:t>
                      </a:r>
                      <a:endParaRPr kumimoji="0" lang="en-US" sz="3200" b="0" i="0" u="none" strike="noStrike" cap="none" normalizeH="0" baseline="0" dirty="0">
                        <a:ln>
                          <a:noFill/>
                        </a:ln>
                        <a:solidFill>
                          <a:schemeClr val="tx1"/>
                        </a:solidFill>
                        <a:effectLst/>
                        <a:latin typeface="+mj-lt"/>
                      </a:endParaRPr>
                    </a:p>
                  </a:txBody>
                  <a:tcPr anchor="ctr" horzOverflow="overflow">
                    <a:cell3D prstMaterial="dkEdge">
                      <a:bevel/>
                      <a:lightRig rig="flood" dir="t"/>
                    </a:cell3D>
                  </a:tcPr>
                </a:tc>
              </a:tr>
              <a:tr h="11731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u="none" strike="noStrike" cap="none" normalizeH="0" baseline="0" dirty="0">
                          <a:ln>
                            <a:noFill/>
                          </a:ln>
                          <a:effectLst/>
                          <a:latin typeface="+mj-lt"/>
                        </a:rPr>
                        <a:t>SUPPOSED TRANSITION</a:t>
                      </a:r>
                      <a:r>
                        <a:rPr kumimoji="0" lang="en-US" sz="2800" u="none" strike="noStrike" cap="none" normalizeH="0" baseline="0" dirty="0">
                          <a:ln>
                            <a:noFill/>
                          </a:ln>
                          <a:effectLst/>
                        </a:rPr>
                        <a:t/>
                      </a:r>
                      <a:br>
                        <a:rPr kumimoji="0" lang="en-US" sz="2800" u="none" strike="noStrike" cap="none" normalizeH="0" baseline="0" dirty="0">
                          <a:ln>
                            <a:noFill/>
                          </a:ln>
                          <a:effectLst/>
                        </a:rPr>
                      </a:br>
                      <a:r>
                        <a:rPr kumimoji="0" lang="en-US" sz="2000" u="none" strike="noStrike" cap="none" normalizeH="0" baseline="0" dirty="0">
                          <a:ln>
                            <a:noFill/>
                          </a:ln>
                          <a:effectLst/>
                        </a:rPr>
                        <a:t>(Mt. 24:34-35; Mk. 13:30-31; Lk. 21:32-33)</a:t>
                      </a:r>
                      <a:endParaRPr kumimoji="0" lang="en-US" sz="2000" b="0" i="0" u="none" strike="noStrike" cap="none" normalizeH="0" baseline="0" dirty="0">
                        <a:ln>
                          <a:noFill/>
                        </a:ln>
                        <a:solidFill>
                          <a:schemeClr val="tx1"/>
                        </a:solidFill>
                        <a:effectLst/>
                        <a:latin typeface="Arial" charset="0"/>
                      </a:endParaRPr>
                    </a:p>
                  </a:txBody>
                  <a:tcPr anchor="ctr" horzOverflow="overflow">
                    <a:cell3D prstMaterial="dkEdge">
                      <a:bevel/>
                      <a:lightRig rig="flood" dir="t"/>
                    </a:cell3D>
                  </a:tcPr>
                </a:tc>
              </a:tr>
              <a:tr h="11747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u="none" strike="noStrike" cap="none" normalizeH="0" baseline="0" dirty="0" smtClean="0">
                          <a:ln>
                            <a:noFill/>
                          </a:ln>
                          <a:effectLst/>
                          <a:latin typeface="+mj-lt"/>
                        </a:rPr>
                        <a:t>Second Coming</a:t>
                      </a:r>
                      <a:endParaRPr kumimoji="0" lang="en-US" sz="2800" b="0" i="0" u="none" strike="noStrike" cap="none" normalizeH="0" baseline="0" dirty="0">
                        <a:ln>
                          <a:noFill/>
                        </a:ln>
                        <a:solidFill>
                          <a:schemeClr val="tx1"/>
                        </a:solidFill>
                        <a:effectLst/>
                        <a:latin typeface="+mj-lt"/>
                        <a:cs typeface="Times New Roman" pitchFamily="18" charset="0"/>
                      </a:endParaRPr>
                    </a:p>
                  </a:txBody>
                  <a:tcPr anchor="ctr" horzOverflow="overflow">
                    <a:cell3D prstMaterial="dkEdge">
                      <a:bevel/>
                      <a:lightRig rig="flood" dir="t"/>
                    </a:cell3D>
                  </a:tcPr>
                </a:tc>
              </a:tr>
            </a:tbl>
          </a:graphicData>
        </a:graphic>
      </p:graphicFrame>
      <p:sp>
        <p:nvSpPr>
          <p:cNvPr id="4" name="Footer Placeholder 3"/>
          <p:cNvSpPr>
            <a:spLocks noGrp="1"/>
          </p:cNvSpPr>
          <p:nvPr>
            <p:ph type="ftr" sz="quarter" idx="11"/>
          </p:nvPr>
        </p:nvSpPr>
        <p:spPr/>
        <p:txBody>
          <a:bodyPr/>
          <a:lstStyle/>
          <a:p>
            <a:pPr>
              <a:defRPr/>
            </a:pPr>
            <a:r>
              <a:rPr lang="en-US" dirty="0" smtClean="0">
                <a:solidFill>
                  <a:prstClr val="white"/>
                </a:solidFill>
              </a:rPr>
              <a:t>Sam Dawson</a:t>
            </a:r>
            <a:endParaRPr lang="en-US" dirty="0">
              <a:solidFill>
                <a:prstClr val="white"/>
              </a:solidFill>
            </a:endParaRPr>
          </a:p>
        </p:txBody>
      </p:sp>
      <p:sp>
        <p:nvSpPr>
          <p:cNvPr id="19" name="Slide Number Placeholder 5"/>
          <p:cNvSpPr>
            <a:spLocks noGrp="1"/>
          </p:cNvSpPr>
          <p:nvPr>
            <p:ph type="sldNum" sz="quarter" idx="12"/>
          </p:nvPr>
        </p:nvSpPr>
        <p:spPr/>
        <p:txBody>
          <a:bodyPr/>
          <a:lstStyle/>
          <a:p>
            <a:pPr>
              <a:defRPr/>
            </a:pPr>
            <a:fld id="{0DC455A4-A55E-40CF-8921-7D5B3367C26B}" type="slidenum">
              <a:rPr lang="en-US">
                <a:solidFill>
                  <a:srgbClr val="FFFFFF"/>
                </a:solidFill>
              </a:rPr>
              <a:pPr>
                <a:defRPr/>
              </a:pPr>
              <a:t>168</a:t>
            </a:fld>
            <a:endParaRPr lang="en-US">
              <a:solidFill>
                <a:srgbClr val="FFFFFF"/>
              </a:solidFill>
            </a:endParaRPr>
          </a:p>
        </p:txBody>
      </p:sp>
      <p:sp>
        <p:nvSpPr>
          <p:cNvPr id="2" name="Left Arrow 1"/>
          <p:cNvSpPr/>
          <p:nvPr/>
        </p:nvSpPr>
        <p:spPr bwMode="auto">
          <a:xfrm rot="19743055">
            <a:off x="5775157" y="639213"/>
            <a:ext cx="3352800" cy="990600"/>
          </a:xfrm>
          <a:prstGeom prst="leftArrow">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sz="2000" dirty="0">
                <a:solidFill>
                  <a:srgbClr val="FFFF00"/>
                </a:solidFill>
                <a:latin typeface="Arial Black"/>
                <a:cs typeface="Arial" pitchFamily="34" charset="0"/>
              </a:rPr>
              <a:t>“End”</a:t>
            </a:r>
            <a:r>
              <a:rPr lang="en-US" sz="2000" dirty="0">
                <a:solidFill>
                  <a:prstClr val="white"/>
                </a:solidFill>
                <a:cs typeface="Arial" pitchFamily="34" charset="0"/>
              </a:rPr>
              <a:t>  (Mt. 24:6, 13-14)</a:t>
            </a:r>
          </a:p>
        </p:txBody>
      </p:sp>
      <p:sp>
        <p:nvSpPr>
          <p:cNvPr id="3" name="Right Arrow 2"/>
          <p:cNvSpPr/>
          <p:nvPr/>
        </p:nvSpPr>
        <p:spPr bwMode="auto">
          <a:xfrm rot="1829345">
            <a:off x="148447" y="862665"/>
            <a:ext cx="3668748" cy="984258"/>
          </a:xfrm>
          <a:prstGeom prst="rightArrow">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sz="2000" dirty="0">
                <a:solidFill>
                  <a:srgbClr val="FFFF00"/>
                </a:solidFill>
                <a:latin typeface="Arial Black"/>
                <a:cs typeface="Arial" pitchFamily="34" charset="0"/>
              </a:rPr>
              <a:t>“Coming”</a:t>
            </a:r>
            <a:r>
              <a:rPr lang="en-US" dirty="0">
                <a:solidFill>
                  <a:prstClr val="white"/>
                </a:solidFill>
                <a:cs typeface="Arial" pitchFamily="34" charset="0"/>
              </a:rPr>
              <a:t>  (Mt. 24:3, 27, 30)</a:t>
            </a:r>
          </a:p>
        </p:txBody>
      </p:sp>
      <p:sp>
        <p:nvSpPr>
          <p:cNvPr id="8" name="Right Arrow 7"/>
          <p:cNvSpPr/>
          <p:nvPr/>
        </p:nvSpPr>
        <p:spPr bwMode="auto">
          <a:xfrm rot="19669850">
            <a:off x="18150" y="4753306"/>
            <a:ext cx="3870618" cy="1184248"/>
          </a:xfrm>
          <a:prstGeom prst="rightArrow">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sz="2000" dirty="0">
                <a:solidFill>
                  <a:srgbClr val="FFFF00"/>
                </a:solidFill>
                <a:latin typeface="Arial Black"/>
                <a:cs typeface="Arial" pitchFamily="34" charset="0"/>
              </a:rPr>
              <a:t>“Coming”</a:t>
            </a:r>
            <a:r>
              <a:rPr lang="en-US" dirty="0">
                <a:solidFill>
                  <a:srgbClr val="FFFF00"/>
                </a:solidFill>
                <a:cs typeface="Arial" pitchFamily="34" charset="0"/>
              </a:rPr>
              <a:t>  </a:t>
            </a:r>
            <a:r>
              <a:rPr lang="en-US" sz="2000" dirty="0">
                <a:solidFill>
                  <a:prstClr val="white"/>
                </a:solidFill>
                <a:cs typeface="Arial" pitchFamily="34" charset="0"/>
              </a:rPr>
              <a:t>(Mt. 24:37, 39, 42, 44)</a:t>
            </a:r>
          </a:p>
        </p:txBody>
      </p:sp>
    </p:spTree>
    <p:extLst>
      <p:ext uri="{BB962C8B-B14F-4D97-AF65-F5344CB8AC3E}">
        <p14:creationId xmlns:p14="http://schemas.microsoft.com/office/powerpoint/2010/main" val="31895274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O00813_"/>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2743200" y="1569860"/>
            <a:ext cx="3608955" cy="4449940"/>
          </a:xfrm>
          <a:prstGeom prst="rect">
            <a:avLst/>
          </a:prstGeom>
          <a:noFill/>
        </p:spPr>
      </p:pic>
      <p:sp>
        <p:nvSpPr>
          <p:cNvPr id="2" name="Title 1"/>
          <p:cNvSpPr>
            <a:spLocks noGrp="1"/>
          </p:cNvSpPr>
          <p:nvPr>
            <p:ph type="title"/>
          </p:nvPr>
        </p:nvSpPr>
        <p:spPr/>
        <p:txBody>
          <a:bodyPr/>
          <a:lstStyle/>
          <a:p>
            <a:pPr>
              <a:defRPr/>
            </a:pPr>
            <a:r>
              <a:rPr lang="en-US" dirty="0">
                <a:solidFill>
                  <a:srgbClr val="FF0000"/>
                </a:solidFill>
              </a:rPr>
              <a:t>An Imminent Coming</a:t>
            </a:r>
          </a:p>
        </p:txBody>
      </p:sp>
      <p:sp>
        <p:nvSpPr>
          <p:cNvPr id="3" name="Content Placeholder 2"/>
          <p:cNvSpPr>
            <a:spLocks noGrp="1"/>
          </p:cNvSpPr>
          <p:nvPr>
            <p:ph idx="1"/>
          </p:nvPr>
        </p:nvSpPr>
        <p:spPr>
          <a:xfrm>
            <a:off x="457200" y="1447800"/>
            <a:ext cx="8229600" cy="4876800"/>
          </a:xfrm>
        </p:spPr>
        <p:txBody>
          <a:bodyPr/>
          <a:lstStyle/>
          <a:p>
            <a:pPr marL="463550" indent="-463550">
              <a:spcBef>
                <a:spcPts val="0"/>
              </a:spcBef>
              <a:spcAft>
                <a:spcPts val="1800"/>
              </a:spcAft>
              <a:defRPr/>
            </a:pPr>
            <a:r>
              <a:rPr lang="en-US" sz="2800" dirty="0" smtClean="0"/>
              <a:t>Before </a:t>
            </a:r>
            <a:r>
              <a:rPr lang="en-US" sz="2800" dirty="0"/>
              <a:t>disciples </a:t>
            </a:r>
            <a:r>
              <a:rPr lang="en-US" sz="2800" b="1" dirty="0">
                <a:solidFill>
                  <a:srgbClr val="FFFF00"/>
                </a:solidFill>
              </a:rPr>
              <a:t>finished their evangelistic work  </a:t>
            </a:r>
            <a:r>
              <a:rPr lang="en-US" sz="2800" dirty="0"/>
              <a:t>(Mt. </a:t>
            </a:r>
            <a:r>
              <a:rPr lang="en-US" sz="2800" dirty="0" smtClean="0"/>
              <a:t>10:16ff, 23; cf. Lk. 21:12ff, 20-24)</a:t>
            </a:r>
            <a:endParaRPr lang="en-US" sz="2800" dirty="0"/>
          </a:p>
          <a:p>
            <a:pPr marL="463550" indent="-463550">
              <a:spcBef>
                <a:spcPts val="0"/>
              </a:spcBef>
              <a:spcAft>
                <a:spcPts val="1800"/>
              </a:spcAft>
              <a:defRPr/>
            </a:pPr>
            <a:r>
              <a:rPr lang="en-US" sz="2800" dirty="0" smtClean="0"/>
              <a:t>Before </a:t>
            </a:r>
            <a:r>
              <a:rPr lang="en-US" sz="2800" b="1" dirty="0">
                <a:solidFill>
                  <a:srgbClr val="FFFF00"/>
                </a:solidFill>
              </a:rPr>
              <a:t>some disciples died  </a:t>
            </a:r>
            <a:r>
              <a:rPr lang="en-US" sz="2800" dirty="0"/>
              <a:t>(Mt. 16:27-28; Mk. 9:1)</a:t>
            </a:r>
          </a:p>
          <a:p>
            <a:pPr marL="463550" indent="-463550">
              <a:spcBef>
                <a:spcPts val="0"/>
              </a:spcBef>
              <a:spcAft>
                <a:spcPts val="1800"/>
              </a:spcAft>
              <a:defRPr/>
            </a:pPr>
            <a:r>
              <a:rPr lang="en-US" sz="2800" dirty="0"/>
              <a:t>Before </a:t>
            </a:r>
            <a:r>
              <a:rPr lang="en-US" sz="2800" b="1" dirty="0" smtClean="0">
                <a:solidFill>
                  <a:srgbClr val="FFFF00"/>
                </a:solidFill>
              </a:rPr>
              <a:t>“this generation” </a:t>
            </a:r>
            <a:r>
              <a:rPr lang="en-US" sz="2800" dirty="0" smtClean="0"/>
              <a:t>passed away  (</a:t>
            </a:r>
            <a:r>
              <a:rPr lang="en-US" sz="2800" dirty="0"/>
              <a:t>Mt. 24:30, 34; Mk. 13:26, 30; Lk. 21:27, 32)</a:t>
            </a:r>
          </a:p>
          <a:p>
            <a:pPr marL="463550" indent="-463550">
              <a:spcBef>
                <a:spcPts val="0"/>
              </a:spcBef>
              <a:spcAft>
                <a:spcPts val="1800"/>
              </a:spcAft>
              <a:defRPr/>
            </a:pPr>
            <a:r>
              <a:rPr lang="en-US" sz="2800" dirty="0" smtClean="0"/>
              <a:t>When </a:t>
            </a:r>
            <a:r>
              <a:rPr lang="en-US" sz="2800" b="1" dirty="0">
                <a:solidFill>
                  <a:srgbClr val="FFFF00"/>
                </a:solidFill>
              </a:rPr>
              <a:t>Caiaphas</a:t>
            </a:r>
            <a:r>
              <a:rPr lang="en-US" sz="2800" dirty="0"/>
              <a:t> could see it  (Mt. 26:57, 62, 64</a:t>
            </a:r>
            <a:r>
              <a:rPr lang="en-US" sz="2800" dirty="0" smtClean="0"/>
              <a:t>)</a:t>
            </a:r>
          </a:p>
          <a:p>
            <a:pPr marL="463550" indent="-463550">
              <a:spcBef>
                <a:spcPts val="0"/>
              </a:spcBef>
              <a:spcAft>
                <a:spcPts val="1800"/>
              </a:spcAft>
              <a:defRPr/>
            </a:pPr>
            <a:r>
              <a:rPr lang="en-US" sz="2800" dirty="0"/>
              <a:t>Your redemption draws </a:t>
            </a:r>
            <a:r>
              <a:rPr lang="en-US" sz="2800" b="1" dirty="0" smtClean="0">
                <a:solidFill>
                  <a:srgbClr val="FFFF00"/>
                </a:solidFill>
              </a:rPr>
              <a:t>“near”  </a:t>
            </a:r>
            <a:r>
              <a:rPr lang="en-US" sz="2800" dirty="0"/>
              <a:t>(Lk. 21:28)</a:t>
            </a:r>
          </a:p>
        </p:txBody>
      </p:sp>
      <p:sp>
        <p:nvSpPr>
          <p:cNvPr id="6" name="Footer Placeholder 5"/>
          <p:cNvSpPr>
            <a:spLocks noGrp="1"/>
          </p:cNvSpPr>
          <p:nvPr>
            <p:ph type="ftr" sz="quarter" idx="11"/>
          </p:nvPr>
        </p:nvSpPr>
        <p:spPr/>
        <p:txBody>
          <a:bodyPr/>
          <a:lstStyle/>
          <a:p>
            <a:pPr>
              <a:defRPr/>
            </a:pPr>
            <a:r>
              <a:rPr lang="en-US" dirty="0" smtClean="0">
                <a:solidFill>
                  <a:prstClr val="white"/>
                </a:solidFill>
              </a:rPr>
              <a:t>Ed Stevens</a:t>
            </a:r>
            <a:endParaRPr lang="en-US" dirty="0">
              <a:solidFill>
                <a:prstClr val="white"/>
              </a:solidFill>
            </a:endParaRPr>
          </a:p>
        </p:txBody>
      </p:sp>
      <p:sp>
        <p:nvSpPr>
          <p:cNvPr id="4" name="Slide Number Placeholder 3"/>
          <p:cNvSpPr>
            <a:spLocks noGrp="1"/>
          </p:cNvSpPr>
          <p:nvPr>
            <p:ph type="sldNum" sz="quarter" idx="12"/>
          </p:nvPr>
        </p:nvSpPr>
        <p:spPr/>
        <p:txBody>
          <a:bodyPr/>
          <a:lstStyle/>
          <a:p>
            <a:pPr>
              <a:defRPr/>
            </a:pPr>
            <a:fld id="{945A0B98-CDFA-4FBF-AFC9-5E63D5C4404E}" type="slidenum">
              <a:rPr lang="en-US">
                <a:solidFill>
                  <a:prstClr val="white"/>
                </a:solidFill>
              </a:rPr>
              <a:pPr>
                <a:defRPr/>
              </a:pPr>
              <a:t>169</a:t>
            </a:fld>
            <a:endParaRPr lang="en-US">
              <a:solidFill>
                <a:prstClr val="white"/>
              </a:solidFill>
            </a:endParaRPr>
          </a:p>
        </p:txBody>
      </p:sp>
    </p:spTree>
    <p:extLst>
      <p:ext uri="{BB962C8B-B14F-4D97-AF65-F5344CB8AC3E}">
        <p14:creationId xmlns:p14="http://schemas.microsoft.com/office/powerpoint/2010/main" val="32625980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b="1" dirty="0" smtClean="0"/>
              <a:t>John </a:t>
            </a:r>
            <a:r>
              <a:rPr lang="en-US" b="1" dirty="0"/>
              <a:t>14:13-14</a:t>
            </a:r>
          </a:p>
        </p:txBody>
      </p:sp>
      <p:sp>
        <p:nvSpPr>
          <p:cNvPr id="141315" name="Rectangle 3"/>
          <p:cNvSpPr>
            <a:spLocks noGrp="1" noChangeArrowheads="1"/>
          </p:cNvSpPr>
          <p:nvPr>
            <p:ph idx="1"/>
          </p:nvPr>
        </p:nvSpPr>
        <p:spPr/>
        <p:txBody>
          <a:bodyPr/>
          <a:lstStyle/>
          <a:p>
            <a:pPr marL="463550" indent="-463550">
              <a:spcBef>
                <a:spcPct val="0"/>
              </a:spcBef>
              <a:spcAft>
                <a:spcPts val="3600"/>
              </a:spcAft>
            </a:pPr>
            <a:r>
              <a:rPr lang="en-US" sz="2800" b="1" dirty="0" err="1">
                <a:latin typeface="Arial" pitchFamily="34" charset="0"/>
                <a:cs typeface="Arial" pitchFamily="34" charset="0"/>
              </a:rPr>
              <a:t>NKJV</a:t>
            </a:r>
            <a:r>
              <a:rPr lang="en-US" sz="2800" b="1" dirty="0">
                <a:latin typeface="Arial" pitchFamily="34" charset="0"/>
                <a:cs typeface="Arial" pitchFamily="34" charset="0"/>
              </a:rPr>
              <a:t>:</a:t>
            </a:r>
            <a:r>
              <a:rPr lang="en-US" sz="2800" dirty="0">
                <a:latin typeface="Arial" pitchFamily="34" charset="0"/>
                <a:cs typeface="Arial" pitchFamily="34" charset="0"/>
              </a:rPr>
              <a:t>  </a:t>
            </a:r>
            <a:r>
              <a:rPr lang="en-US" sz="2800" baseline="30000" dirty="0">
                <a:latin typeface="Arial" pitchFamily="34" charset="0"/>
                <a:cs typeface="Arial" pitchFamily="34" charset="0"/>
              </a:rPr>
              <a:t>13</a:t>
            </a:r>
            <a:r>
              <a:rPr lang="en-US" sz="2800" dirty="0">
                <a:latin typeface="Arial" pitchFamily="34" charset="0"/>
                <a:cs typeface="Arial" pitchFamily="34" charset="0"/>
              </a:rPr>
              <a:t>And whatever you ask in My name, that I will do, that the Father may be glorified in the Son. </a:t>
            </a:r>
            <a:r>
              <a:rPr lang="en-US" sz="2800" baseline="30000" dirty="0">
                <a:latin typeface="Arial" pitchFamily="34" charset="0"/>
                <a:cs typeface="Arial" pitchFamily="34" charset="0"/>
              </a:rPr>
              <a:t>14</a:t>
            </a:r>
            <a:r>
              <a:rPr lang="en-US" sz="2800" dirty="0">
                <a:latin typeface="Arial" pitchFamily="34" charset="0"/>
                <a:cs typeface="Arial" pitchFamily="34" charset="0"/>
              </a:rPr>
              <a:t>If you </a:t>
            </a:r>
            <a:r>
              <a:rPr lang="en-US" sz="2800" b="1" dirty="0">
                <a:solidFill>
                  <a:srgbClr val="FFFF00"/>
                </a:solidFill>
                <a:latin typeface="Arial" pitchFamily="34" charset="0"/>
                <a:cs typeface="Arial" pitchFamily="34" charset="0"/>
              </a:rPr>
              <a:t>ask anything </a:t>
            </a:r>
            <a:r>
              <a:rPr lang="en-US" sz="2800" dirty="0">
                <a:latin typeface="Arial" pitchFamily="34" charset="0"/>
                <a:cs typeface="Arial" pitchFamily="34" charset="0"/>
              </a:rPr>
              <a:t>in My name, I will do it</a:t>
            </a:r>
            <a:r>
              <a:rPr lang="en-US" sz="2800" dirty="0" smtClean="0">
                <a:latin typeface="Arial" pitchFamily="34" charset="0"/>
                <a:cs typeface="Arial" pitchFamily="34" charset="0"/>
              </a:rPr>
              <a:t>.  </a:t>
            </a:r>
            <a:r>
              <a:rPr lang="en-US" sz="2000" dirty="0" smtClean="0">
                <a:latin typeface="Arial" pitchFamily="34" charset="0"/>
                <a:cs typeface="Arial" pitchFamily="34" charset="0"/>
              </a:rPr>
              <a:t>(</a:t>
            </a:r>
            <a:r>
              <a:rPr lang="en-US" sz="2000" dirty="0" err="1" smtClean="0">
                <a:latin typeface="Arial" pitchFamily="34" charset="0"/>
                <a:cs typeface="Arial" pitchFamily="34" charset="0"/>
              </a:rPr>
              <a:t>ASV</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KJV</a:t>
            </a:r>
            <a:r>
              <a:rPr lang="en-US" sz="2000" dirty="0" smtClean="0">
                <a:latin typeface="Arial" pitchFamily="34" charset="0"/>
                <a:cs typeface="Arial" pitchFamily="34" charset="0"/>
              </a:rPr>
              <a:t>; RSV; </a:t>
            </a:r>
            <a:r>
              <a:rPr lang="en-US" sz="2000" dirty="0" err="1" smtClean="0">
                <a:latin typeface="Arial" pitchFamily="34" charset="0"/>
                <a:cs typeface="Arial" pitchFamily="34" charset="0"/>
              </a:rPr>
              <a:t>YLT</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a:p>
            <a:pPr marL="463550" indent="-463550">
              <a:spcBef>
                <a:spcPct val="0"/>
              </a:spcBef>
              <a:spcAft>
                <a:spcPts val="3600"/>
              </a:spcAft>
            </a:pPr>
            <a:r>
              <a:rPr lang="en-US" sz="2800" b="1" dirty="0" err="1">
                <a:latin typeface="Arial" pitchFamily="34" charset="0"/>
                <a:cs typeface="Arial" pitchFamily="34" charset="0"/>
              </a:rPr>
              <a:t>NASB</a:t>
            </a:r>
            <a:r>
              <a:rPr lang="en-US" sz="2800" b="1" dirty="0">
                <a:latin typeface="Arial" pitchFamily="34" charset="0"/>
                <a:cs typeface="Arial" pitchFamily="34" charset="0"/>
              </a:rPr>
              <a:t>:</a:t>
            </a:r>
            <a:r>
              <a:rPr lang="en-US" sz="2800" dirty="0">
                <a:latin typeface="Arial" pitchFamily="34" charset="0"/>
                <a:cs typeface="Arial" pitchFamily="34" charset="0"/>
              </a:rPr>
              <a:t>  </a:t>
            </a:r>
            <a:r>
              <a:rPr lang="en-US" sz="2800" baseline="30000" dirty="0">
                <a:latin typeface="Arial" pitchFamily="34" charset="0"/>
                <a:cs typeface="Arial" pitchFamily="34" charset="0"/>
              </a:rPr>
              <a:t>13</a:t>
            </a:r>
            <a:r>
              <a:rPr lang="en-US" sz="2800" dirty="0">
                <a:latin typeface="Arial" pitchFamily="34" charset="0"/>
                <a:cs typeface="Arial" pitchFamily="34" charset="0"/>
              </a:rPr>
              <a:t>“Whatever you ask in My name, that will I do, so that the Father may be glorified in the Son.  </a:t>
            </a:r>
            <a:r>
              <a:rPr lang="en-US" sz="2800" baseline="30000" dirty="0">
                <a:latin typeface="Arial" pitchFamily="34" charset="0"/>
                <a:cs typeface="Arial" pitchFamily="34" charset="0"/>
              </a:rPr>
              <a:t>14</a:t>
            </a:r>
            <a:r>
              <a:rPr lang="en-US" sz="2800" dirty="0">
                <a:latin typeface="Arial" pitchFamily="34" charset="0"/>
                <a:cs typeface="Arial" pitchFamily="34" charset="0"/>
              </a:rPr>
              <a:t>“If you </a:t>
            </a:r>
            <a:r>
              <a:rPr lang="en-US" sz="2800" b="1" dirty="0">
                <a:solidFill>
                  <a:srgbClr val="FFFF00"/>
                </a:solidFill>
                <a:latin typeface="Arial" pitchFamily="34" charset="0"/>
                <a:cs typeface="Arial" pitchFamily="34" charset="0"/>
              </a:rPr>
              <a:t>ask Me anything</a:t>
            </a:r>
            <a:r>
              <a:rPr lang="en-US" sz="2800" dirty="0">
                <a:latin typeface="Arial" pitchFamily="34" charset="0"/>
                <a:cs typeface="Arial" pitchFamily="34" charset="0"/>
              </a:rPr>
              <a:t> in My name, I will do it</a:t>
            </a:r>
            <a:r>
              <a:rPr lang="en-US" sz="2800" dirty="0" smtClean="0">
                <a:latin typeface="Arial" pitchFamily="34" charset="0"/>
                <a:cs typeface="Arial" pitchFamily="34" charset="0"/>
              </a:rPr>
              <a:t>.  </a:t>
            </a:r>
            <a:r>
              <a:rPr lang="en-US" sz="2000" dirty="0" smtClean="0">
                <a:latin typeface="Arial" pitchFamily="34" charset="0"/>
                <a:cs typeface="Arial" pitchFamily="34" charset="0"/>
              </a:rPr>
              <a:t>(</a:t>
            </a:r>
            <a:r>
              <a:rPr lang="en-US" sz="2000" dirty="0" err="1" smtClean="0">
                <a:latin typeface="Arial" pitchFamily="34" charset="0"/>
                <a:cs typeface="Arial" pitchFamily="34" charset="0"/>
              </a:rPr>
              <a:t>ESV</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HCSB</a:t>
            </a:r>
            <a:r>
              <a:rPr lang="en-US" sz="2000" dirty="0" smtClean="0">
                <a:latin typeface="Arial" pitchFamily="34" charset="0"/>
                <a:cs typeface="Arial" pitchFamily="34" charset="0"/>
              </a:rPr>
              <a:t>; ISV; </a:t>
            </a:r>
            <a:r>
              <a:rPr lang="en-US" sz="2000" dirty="0" err="1" smtClean="0">
                <a:latin typeface="Arial" pitchFamily="34" charset="0"/>
                <a:cs typeface="Arial" pitchFamily="34" charset="0"/>
              </a:rPr>
              <a:t>LEB</a:t>
            </a:r>
            <a:r>
              <a:rPr lang="en-US" sz="2000" dirty="0" smtClean="0">
                <a:latin typeface="Arial" pitchFamily="34" charset="0"/>
                <a:cs typeface="Arial" pitchFamily="34" charset="0"/>
              </a:rPr>
              <a:t>; NET; NAB; </a:t>
            </a:r>
            <a:r>
              <a:rPr lang="en-US" sz="2000" dirty="0" err="1" smtClean="0">
                <a:latin typeface="Arial" pitchFamily="34" charset="0"/>
                <a:cs typeface="Arial" pitchFamily="34" charset="0"/>
              </a:rPr>
              <a:t>NCV</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NIV</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NRSV</a:t>
            </a:r>
            <a:r>
              <a:rPr lang="en-US" sz="2000" dirty="0">
                <a:latin typeface="Arial" pitchFamily="34" charset="0"/>
                <a:cs typeface="Arial" pitchFamily="34" charset="0"/>
              </a:rPr>
              <a:t>)</a:t>
            </a:r>
            <a:r>
              <a:rPr lang="en-US" sz="2000" dirty="0" smtClean="0">
                <a:latin typeface="Arial" pitchFamily="34" charset="0"/>
                <a:cs typeface="Arial" pitchFamily="34" charset="0"/>
              </a:rPr>
              <a:t> </a:t>
            </a:r>
            <a:endParaRPr lang="en-US" sz="2000"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BEF9E26B-E97D-4FFA-98DA-1A41AA190247}" type="slidenum">
              <a:rPr lang="en-US"/>
              <a:pPr/>
              <a:t>17</a:t>
            </a:fld>
            <a:endParaRPr lang="en-US"/>
          </a:p>
        </p:txBody>
      </p:sp>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31960261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1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13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build="p" autoUpdateAnimBg="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O00813_"/>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2743200" y="1569860"/>
            <a:ext cx="3608955" cy="4449940"/>
          </a:xfrm>
          <a:prstGeom prst="rect">
            <a:avLst/>
          </a:prstGeom>
          <a:noFill/>
        </p:spPr>
      </p:pic>
      <p:sp>
        <p:nvSpPr>
          <p:cNvPr id="2" name="Title 1"/>
          <p:cNvSpPr>
            <a:spLocks noGrp="1"/>
          </p:cNvSpPr>
          <p:nvPr>
            <p:ph type="title"/>
          </p:nvPr>
        </p:nvSpPr>
        <p:spPr/>
        <p:txBody>
          <a:bodyPr/>
          <a:lstStyle/>
          <a:p>
            <a:pPr>
              <a:defRPr/>
            </a:pPr>
            <a:r>
              <a:rPr lang="en-US" dirty="0">
                <a:solidFill>
                  <a:srgbClr val="FF0000"/>
                </a:solidFill>
              </a:rPr>
              <a:t>An Imminent Coming</a:t>
            </a:r>
          </a:p>
        </p:txBody>
      </p:sp>
      <p:sp>
        <p:nvSpPr>
          <p:cNvPr id="3" name="Content Placeholder 2"/>
          <p:cNvSpPr>
            <a:spLocks noGrp="1"/>
          </p:cNvSpPr>
          <p:nvPr>
            <p:ph idx="1"/>
          </p:nvPr>
        </p:nvSpPr>
        <p:spPr>
          <a:xfrm>
            <a:off x="457200" y="1447800"/>
            <a:ext cx="8229600" cy="4876800"/>
          </a:xfrm>
        </p:spPr>
        <p:txBody>
          <a:bodyPr/>
          <a:lstStyle/>
          <a:p>
            <a:pPr marL="463550" indent="-463550">
              <a:spcBef>
                <a:spcPts val="0"/>
              </a:spcBef>
              <a:spcAft>
                <a:spcPts val="1800"/>
              </a:spcAft>
              <a:defRPr/>
            </a:pPr>
            <a:r>
              <a:rPr lang="en-US" sz="2800" dirty="0" smtClean="0"/>
              <a:t>Kingdom </a:t>
            </a:r>
            <a:r>
              <a:rPr lang="en-US" sz="2800" dirty="0"/>
              <a:t>of God is </a:t>
            </a:r>
            <a:r>
              <a:rPr lang="en-US" sz="2800" b="1" dirty="0" smtClean="0">
                <a:solidFill>
                  <a:srgbClr val="FFFF00"/>
                </a:solidFill>
              </a:rPr>
              <a:t>“near”  </a:t>
            </a:r>
            <a:r>
              <a:rPr lang="en-US" sz="2800" dirty="0"/>
              <a:t>(Lk.  21:31)</a:t>
            </a:r>
          </a:p>
          <a:p>
            <a:pPr marL="463550" indent="-463550">
              <a:spcBef>
                <a:spcPts val="0"/>
              </a:spcBef>
              <a:spcAft>
                <a:spcPts val="1800"/>
              </a:spcAft>
              <a:defRPr/>
            </a:pPr>
            <a:r>
              <a:rPr lang="en-US" sz="2800" dirty="0"/>
              <a:t>Salvation </a:t>
            </a:r>
            <a:r>
              <a:rPr lang="en-US" sz="2800" b="1" dirty="0">
                <a:solidFill>
                  <a:srgbClr val="FFFF00"/>
                </a:solidFill>
              </a:rPr>
              <a:t>nearer</a:t>
            </a:r>
            <a:r>
              <a:rPr lang="en-US" sz="2800" dirty="0"/>
              <a:t>  (Rom. 13:11)</a:t>
            </a:r>
          </a:p>
          <a:p>
            <a:pPr marL="463550" indent="-463550">
              <a:spcBef>
                <a:spcPts val="0"/>
              </a:spcBef>
              <a:spcAft>
                <a:spcPts val="1800"/>
              </a:spcAft>
              <a:defRPr/>
            </a:pPr>
            <a:r>
              <a:rPr lang="en-US" sz="2800" dirty="0"/>
              <a:t>The day is </a:t>
            </a:r>
            <a:r>
              <a:rPr lang="en-US" sz="2800" b="1" dirty="0" smtClean="0">
                <a:solidFill>
                  <a:srgbClr val="FFFF00"/>
                </a:solidFill>
              </a:rPr>
              <a:t>“at hand”  </a:t>
            </a:r>
            <a:r>
              <a:rPr lang="en-US" sz="2800" dirty="0"/>
              <a:t>(Rom. 13:12)</a:t>
            </a:r>
          </a:p>
          <a:p>
            <a:pPr marL="463550" indent="-463550">
              <a:spcBef>
                <a:spcPts val="0"/>
              </a:spcBef>
              <a:spcAft>
                <a:spcPts val="1800"/>
              </a:spcAft>
              <a:defRPr/>
            </a:pPr>
            <a:r>
              <a:rPr lang="en-US" sz="2800" dirty="0"/>
              <a:t>Crush Satan under feet </a:t>
            </a:r>
            <a:r>
              <a:rPr lang="en-US" sz="2800" b="1" dirty="0">
                <a:solidFill>
                  <a:srgbClr val="FFFF00"/>
                </a:solidFill>
              </a:rPr>
              <a:t>shortly</a:t>
            </a:r>
            <a:r>
              <a:rPr lang="en-US" sz="2800" dirty="0"/>
              <a:t>  (Rom. 16:20)</a:t>
            </a:r>
          </a:p>
          <a:p>
            <a:pPr marL="463550" indent="-463550">
              <a:spcBef>
                <a:spcPts val="0"/>
              </a:spcBef>
              <a:spcAft>
                <a:spcPts val="1800"/>
              </a:spcAft>
              <a:defRPr/>
            </a:pPr>
            <a:r>
              <a:rPr lang="en-US" sz="2800" dirty="0"/>
              <a:t>Corinthians </a:t>
            </a:r>
            <a:r>
              <a:rPr lang="en-US" sz="2800" dirty="0" smtClean="0"/>
              <a:t>“</a:t>
            </a:r>
            <a:r>
              <a:rPr lang="en-US" sz="2800" b="1" dirty="0" smtClean="0">
                <a:solidFill>
                  <a:srgbClr val="FFFF00"/>
                </a:solidFill>
              </a:rPr>
              <a:t>eagerly </a:t>
            </a:r>
            <a:r>
              <a:rPr lang="en-US" sz="2800" b="1" dirty="0">
                <a:solidFill>
                  <a:srgbClr val="FFFF00"/>
                </a:solidFill>
              </a:rPr>
              <a:t>waiting </a:t>
            </a:r>
            <a:r>
              <a:rPr lang="en-US" sz="2800" dirty="0"/>
              <a:t>for the </a:t>
            </a:r>
            <a:r>
              <a:rPr lang="en-US" sz="2800" dirty="0" smtClean="0"/>
              <a:t>revelation”  </a:t>
            </a:r>
            <a:r>
              <a:rPr lang="en-US" sz="2800" dirty="0"/>
              <a:t>(1 Cor. 1:7</a:t>
            </a:r>
            <a:r>
              <a:rPr lang="en-US" sz="2800" dirty="0" smtClean="0"/>
              <a:t>)</a:t>
            </a:r>
          </a:p>
          <a:p>
            <a:pPr marL="463550" indent="-463550">
              <a:spcBef>
                <a:spcPts val="0"/>
              </a:spcBef>
              <a:spcAft>
                <a:spcPts val="1800"/>
              </a:spcAft>
              <a:defRPr/>
            </a:pPr>
            <a:r>
              <a:rPr lang="en-US" sz="2800" dirty="0"/>
              <a:t>Lord is </a:t>
            </a:r>
            <a:r>
              <a:rPr lang="en-US" sz="2800" b="1" dirty="0" smtClean="0">
                <a:solidFill>
                  <a:srgbClr val="FFFF00"/>
                </a:solidFill>
              </a:rPr>
              <a:t>“at hand”  </a:t>
            </a:r>
            <a:r>
              <a:rPr lang="en-US" sz="2800" dirty="0"/>
              <a:t>(Phil. </a:t>
            </a:r>
            <a:r>
              <a:rPr lang="en-US" sz="2800" dirty="0" smtClean="0"/>
              <a:t>4:5)</a:t>
            </a:r>
          </a:p>
          <a:p>
            <a:pPr marL="463550" indent="-463550">
              <a:spcBef>
                <a:spcPts val="0"/>
              </a:spcBef>
              <a:spcAft>
                <a:spcPts val="1800"/>
              </a:spcAft>
              <a:defRPr/>
            </a:pPr>
            <a:r>
              <a:rPr lang="en-US" sz="2800" dirty="0"/>
              <a:t>Day </a:t>
            </a:r>
            <a:r>
              <a:rPr lang="en-US" sz="2800" b="1" dirty="0">
                <a:solidFill>
                  <a:srgbClr val="FFFF00"/>
                </a:solidFill>
              </a:rPr>
              <a:t>approaching</a:t>
            </a:r>
            <a:r>
              <a:rPr lang="en-US" sz="2800" dirty="0"/>
              <a:t>  (Heb. 10:25)</a:t>
            </a:r>
          </a:p>
        </p:txBody>
      </p:sp>
      <p:sp>
        <p:nvSpPr>
          <p:cNvPr id="6" name="Footer Placeholder 5"/>
          <p:cNvSpPr>
            <a:spLocks noGrp="1"/>
          </p:cNvSpPr>
          <p:nvPr>
            <p:ph type="ftr" sz="quarter" idx="11"/>
          </p:nvPr>
        </p:nvSpPr>
        <p:spPr/>
        <p:txBody>
          <a:bodyPr/>
          <a:lstStyle/>
          <a:p>
            <a:pPr>
              <a:defRPr/>
            </a:pPr>
            <a:r>
              <a:rPr lang="en-US" dirty="0" smtClean="0">
                <a:solidFill>
                  <a:prstClr val="white"/>
                </a:solidFill>
              </a:rPr>
              <a:t>Ed Stevens</a:t>
            </a:r>
            <a:endParaRPr lang="en-US" dirty="0">
              <a:solidFill>
                <a:prstClr val="white"/>
              </a:solidFill>
            </a:endParaRPr>
          </a:p>
        </p:txBody>
      </p:sp>
      <p:sp>
        <p:nvSpPr>
          <p:cNvPr id="4" name="Slide Number Placeholder 3"/>
          <p:cNvSpPr>
            <a:spLocks noGrp="1"/>
          </p:cNvSpPr>
          <p:nvPr>
            <p:ph type="sldNum" sz="quarter" idx="12"/>
          </p:nvPr>
        </p:nvSpPr>
        <p:spPr/>
        <p:txBody>
          <a:bodyPr/>
          <a:lstStyle/>
          <a:p>
            <a:pPr>
              <a:defRPr/>
            </a:pPr>
            <a:fld id="{6322E4F4-4721-4E4A-BD1A-52303C464EBF}" type="slidenum">
              <a:rPr lang="en-US">
                <a:solidFill>
                  <a:prstClr val="white"/>
                </a:solidFill>
              </a:rPr>
              <a:pPr>
                <a:defRPr/>
              </a:pPr>
              <a:t>170</a:t>
            </a:fld>
            <a:endParaRPr lang="en-US">
              <a:solidFill>
                <a:prstClr val="white"/>
              </a:solidFill>
            </a:endParaRPr>
          </a:p>
        </p:txBody>
      </p:sp>
    </p:spTree>
    <p:extLst>
      <p:ext uri="{BB962C8B-B14F-4D97-AF65-F5344CB8AC3E}">
        <p14:creationId xmlns:p14="http://schemas.microsoft.com/office/powerpoint/2010/main" val="25125831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O00813_"/>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2743200" y="1569860"/>
            <a:ext cx="3608955" cy="4449940"/>
          </a:xfrm>
          <a:prstGeom prst="rect">
            <a:avLst/>
          </a:prstGeom>
          <a:noFill/>
        </p:spPr>
      </p:pic>
      <p:sp>
        <p:nvSpPr>
          <p:cNvPr id="2" name="Title 1"/>
          <p:cNvSpPr>
            <a:spLocks noGrp="1"/>
          </p:cNvSpPr>
          <p:nvPr>
            <p:ph type="title"/>
          </p:nvPr>
        </p:nvSpPr>
        <p:spPr/>
        <p:txBody>
          <a:bodyPr/>
          <a:lstStyle/>
          <a:p>
            <a:pPr>
              <a:defRPr/>
            </a:pPr>
            <a:r>
              <a:rPr lang="en-US" dirty="0">
                <a:solidFill>
                  <a:srgbClr val="FF0000"/>
                </a:solidFill>
              </a:rPr>
              <a:t>An Imminent Coming</a:t>
            </a:r>
          </a:p>
        </p:txBody>
      </p:sp>
      <p:sp>
        <p:nvSpPr>
          <p:cNvPr id="3" name="Content Placeholder 2"/>
          <p:cNvSpPr>
            <a:spLocks noGrp="1"/>
          </p:cNvSpPr>
          <p:nvPr>
            <p:ph idx="1"/>
          </p:nvPr>
        </p:nvSpPr>
        <p:spPr>
          <a:xfrm>
            <a:off x="457200" y="1447800"/>
            <a:ext cx="8229600" cy="4876800"/>
          </a:xfrm>
        </p:spPr>
        <p:txBody>
          <a:bodyPr/>
          <a:lstStyle/>
          <a:p>
            <a:pPr marL="463550" indent="-463550">
              <a:spcBef>
                <a:spcPts val="0"/>
              </a:spcBef>
              <a:spcAft>
                <a:spcPts val="1800"/>
              </a:spcAft>
              <a:defRPr/>
            </a:pPr>
            <a:r>
              <a:rPr lang="en-US" sz="2800" b="1" dirty="0" smtClean="0">
                <a:solidFill>
                  <a:srgbClr val="FFFF00"/>
                </a:solidFill>
              </a:rPr>
              <a:t>A </a:t>
            </a:r>
            <a:r>
              <a:rPr lang="en-US" sz="2800" b="1" dirty="0">
                <a:solidFill>
                  <a:srgbClr val="FFFF00"/>
                </a:solidFill>
              </a:rPr>
              <a:t>little while </a:t>
            </a:r>
            <a:r>
              <a:rPr lang="en-US" sz="2800" dirty="0"/>
              <a:t>He who is coming will come  (Heb. 10:37)</a:t>
            </a:r>
          </a:p>
          <a:p>
            <a:pPr marL="463550" indent="-463550">
              <a:spcBef>
                <a:spcPts val="0"/>
              </a:spcBef>
              <a:spcAft>
                <a:spcPts val="1800"/>
              </a:spcAft>
              <a:defRPr/>
            </a:pPr>
            <a:r>
              <a:rPr lang="en-US" sz="2800" dirty="0"/>
              <a:t>Coming of the Lord is </a:t>
            </a:r>
            <a:r>
              <a:rPr lang="en-US" sz="2800" b="1" dirty="0" smtClean="0">
                <a:solidFill>
                  <a:srgbClr val="FFFF00"/>
                </a:solidFill>
              </a:rPr>
              <a:t>“at hand”  </a:t>
            </a:r>
            <a:r>
              <a:rPr lang="en-US" sz="2800" dirty="0"/>
              <a:t>(Jas. 5:7-8)</a:t>
            </a:r>
          </a:p>
          <a:p>
            <a:pPr marL="463550" indent="-463550">
              <a:spcBef>
                <a:spcPts val="0"/>
              </a:spcBef>
              <a:spcAft>
                <a:spcPts val="1800"/>
              </a:spcAft>
              <a:defRPr/>
            </a:pPr>
            <a:r>
              <a:rPr lang="en-US" sz="2800" dirty="0"/>
              <a:t>Salvation ready to be revealed in the </a:t>
            </a:r>
            <a:r>
              <a:rPr lang="en-US" sz="2800" b="1" dirty="0">
                <a:solidFill>
                  <a:srgbClr val="FFFF00"/>
                </a:solidFill>
              </a:rPr>
              <a:t>last time  </a:t>
            </a:r>
            <a:r>
              <a:rPr lang="en-US" sz="2800" dirty="0"/>
              <a:t>(1 Pet. 1:5</a:t>
            </a:r>
            <a:r>
              <a:rPr lang="en-US" sz="2800" dirty="0" smtClean="0"/>
              <a:t>)</a:t>
            </a:r>
          </a:p>
          <a:p>
            <a:pPr marL="463550" indent="-463550">
              <a:spcBef>
                <a:spcPts val="0"/>
              </a:spcBef>
              <a:spcAft>
                <a:spcPts val="1800"/>
              </a:spcAft>
              <a:defRPr/>
            </a:pPr>
            <a:r>
              <a:rPr lang="en-US" sz="2800" dirty="0"/>
              <a:t>End of all things </a:t>
            </a:r>
            <a:r>
              <a:rPr lang="en-US" sz="2800" b="1" dirty="0" smtClean="0">
                <a:solidFill>
                  <a:srgbClr val="FFFF00"/>
                </a:solidFill>
              </a:rPr>
              <a:t>“at hand”  </a:t>
            </a:r>
            <a:r>
              <a:rPr lang="en-US" sz="2800" dirty="0"/>
              <a:t>(1 Pet. 4:7)</a:t>
            </a:r>
          </a:p>
          <a:p>
            <a:pPr marL="463550" indent="-463550">
              <a:spcBef>
                <a:spcPts val="0"/>
              </a:spcBef>
              <a:spcAft>
                <a:spcPts val="1800"/>
              </a:spcAft>
              <a:defRPr/>
            </a:pPr>
            <a:r>
              <a:rPr lang="en-US" sz="2800" b="1" dirty="0">
                <a:solidFill>
                  <a:srgbClr val="FFFF00"/>
                </a:solidFill>
              </a:rPr>
              <a:t>Time has come </a:t>
            </a:r>
            <a:r>
              <a:rPr lang="en-US" sz="2800" dirty="0"/>
              <a:t>for judgment on house of God  (1 Pet. 4:17</a:t>
            </a:r>
            <a:r>
              <a:rPr lang="en-US" sz="2800" dirty="0" smtClean="0"/>
              <a:t>)</a:t>
            </a:r>
            <a:endParaRPr lang="en-US" sz="2800" dirty="0"/>
          </a:p>
        </p:txBody>
      </p:sp>
      <p:sp>
        <p:nvSpPr>
          <p:cNvPr id="6" name="Footer Placeholder 5"/>
          <p:cNvSpPr>
            <a:spLocks noGrp="1"/>
          </p:cNvSpPr>
          <p:nvPr>
            <p:ph type="ftr" sz="quarter" idx="11"/>
          </p:nvPr>
        </p:nvSpPr>
        <p:spPr/>
        <p:txBody>
          <a:bodyPr/>
          <a:lstStyle/>
          <a:p>
            <a:pPr>
              <a:defRPr/>
            </a:pPr>
            <a:r>
              <a:rPr lang="en-US" dirty="0" smtClean="0">
                <a:solidFill>
                  <a:prstClr val="white"/>
                </a:solidFill>
              </a:rPr>
              <a:t>Ed Stevens</a:t>
            </a:r>
            <a:endParaRPr lang="en-US" dirty="0">
              <a:solidFill>
                <a:prstClr val="white"/>
              </a:solidFill>
            </a:endParaRPr>
          </a:p>
        </p:txBody>
      </p:sp>
      <p:sp>
        <p:nvSpPr>
          <p:cNvPr id="4" name="Slide Number Placeholder 3"/>
          <p:cNvSpPr>
            <a:spLocks noGrp="1"/>
          </p:cNvSpPr>
          <p:nvPr>
            <p:ph type="sldNum" sz="quarter" idx="12"/>
          </p:nvPr>
        </p:nvSpPr>
        <p:spPr/>
        <p:txBody>
          <a:bodyPr/>
          <a:lstStyle/>
          <a:p>
            <a:pPr>
              <a:defRPr/>
            </a:pPr>
            <a:fld id="{DD1C17FD-B2DC-442F-85A8-79BB62376715}" type="slidenum">
              <a:rPr lang="en-US">
                <a:solidFill>
                  <a:prstClr val="white"/>
                </a:solidFill>
              </a:rPr>
              <a:pPr>
                <a:defRPr/>
              </a:pPr>
              <a:t>171</a:t>
            </a:fld>
            <a:endParaRPr lang="en-US">
              <a:solidFill>
                <a:prstClr val="white"/>
              </a:solidFill>
            </a:endParaRPr>
          </a:p>
        </p:txBody>
      </p:sp>
    </p:spTree>
    <p:extLst>
      <p:ext uri="{BB962C8B-B14F-4D97-AF65-F5344CB8AC3E}">
        <p14:creationId xmlns:p14="http://schemas.microsoft.com/office/powerpoint/2010/main" val="36098807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O00813_"/>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2743200" y="1569860"/>
            <a:ext cx="3608955" cy="4449940"/>
          </a:xfrm>
          <a:prstGeom prst="rect">
            <a:avLst/>
          </a:prstGeom>
          <a:noFill/>
        </p:spPr>
      </p:pic>
      <p:sp>
        <p:nvSpPr>
          <p:cNvPr id="2" name="Title 1"/>
          <p:cNvSpPr>
            <a:spLocks noGrp="1"/>
          </p:cNvSpPr>
          <p:nvPr>
            <p:ph type="title"/>
          </p:nvPr>
        </p:nvSpPr>
        <p:spPr/>
        <p:txBody>
          <a:bodyPr/>
          <a:lstStyle/>
          <a:p>
            <a:pPr>
              <a:defRPr/>
            </a:pPr>
            <a:r>
              <a:rPr lang="en-US" dirty="0">
                <a:solidFill>
                  <a:srgbClr val="FF0000"/>
                </a:solidFill>
              </a:rPr>
              <a:t>An Imminent Coming</a:t>
            </a:r>
          </a:p>
        </p:txBody>
      </p:sp>
      <p:sp>
        <p:nvSpPr>
          <p:cNvPr id="3" name="Content Placeholder 2"/>
          <p:cNvSpPr>
            <a:spLocks noGrp="1"/>
          </p:cNvSpPr>
          <p:nvPr>
            <p:ph idx="1"/>
          </p:nvPr>
        </p:nvSpPr>
        <p:spPr>
          <a:xfrm>
            <a:off x="457200" y="1447800"/>
            <a:ext cx="8229600" cy="4876800"/>
          </a:xfrm>
        </p:spPr>
        <p:txBody>
          <a:bodyPr/>
          <a:lstStyle/>
          <a:p>
            <a:pPr marL="463550" indent="-463550">
              <a:spcBef>
                <a:spcPts val="0"/>
              </a:spcBef>
              <a:spcAft>
                <a:spcPts val="1800"/>
              </a:spcAft>
              <a:defRPr/>
            </a:pPr>
            <a:r>
              <a:rPr lang="en-US" sz="2800" dirty="0" smtClean="0"/>
              <a:t>“It </a:t>
            </a:r>
            <a:r>
              <a:rPr lang="en-US" sz="2800" dirty="0"/>
              <a:t>is the </a:t>
            </a:r>
            <a:r>
              <a:rPr lang="en-US" sz="2800" b="1" dirty="0">
                <a:solidFill>
                  <a:srgbClr val="FFFF00"/>
                </a:solidFill>
              </a:rPr>
              <a:t>last </a:t>
            </a:r>
            <a:r>
              <a:rPr lang="en-US" sz="2800" b="1" dirty="0" smtClean="0">
                <a:solidFill>
                  <a:srgbClr val="FFFF00"/>
                </a:solidFill>
              </a:rPr>
              <a:t>hour</a:t>
            </a:r>
            <a:r>
              <a:rPr lang="en-US" sz="2800" dirty="0" smtClean="0"/>
              <a:t>”  </a:t>
            </a:r>
            <a:r>
              <a:rPr lang="en-US" sz="2800" dirty="0"/>
              <a:t>(1 Jn. 2:18)</a:t>
            </a:r>
          </a:p>
          <a:p>
            <a:pPr marL="463550" indent="-463550">
              <a:spcBef>
                <a:spcPts val="0"/>
              </a:spcBef>
              <a:spcAft>
                <a:spcPts val="1800"/>
              </a:spcAft>
              <a:defRPr/>
            </a:pPr>
            <a:r>
              <a:rPr lang="en-US" sz="2800" dirty="0"/>
              <a:t>Things </a:t>
            </a:r>
            <a:r>
              <a:rPr lang="en-US" sz="2800" b="1" dirty="0">
                <a:solidFill>
                  <a:srgbClr val="FFFF00"/>
                </a:solidFill>
              </a:rPr>
              <a:t>shortly take place  </a:t>
            </a:r>
            <a:r>
              <a:rPr lang="en-US" sz="2800" dirty="0"/>
              <a:t>(Rev. 1:1, 3; 22:6-7)</a:t>
            </a:r>
          </a:p>
          <a:p>
            <a:pPr marL="463550" indent="-463550">
              <a:spcBef>
                <a:spcPts val="0"/>
              </a:spcBef>
              <a:spcAft>
                <a:spcPts val="1800"/>
              </a:spcAft>
              <a:defRPr/>
            </a:pPr>
            <a:r>
              <a:rPr lang="en-US" sz="2800" dirty="0" smtClean="0"/>
              <a:t>I </a:t>
            </a:r>
            <a:r>
              <a:rPr lang="en-US" sz="2800" dirty="0"/>
              <a:t>will come to you </a:t>
            </a:r>
            <a:r>
              <a:rPr lang="en-US" sz="2800" b="1" dirty="0" smtClean="0">
                <a:solidFill>
                  <a:srgbClr val="FFFF00"/>
                </a:solidFill>
              </a:rPr>
              <a:t>“quickly”  </a:t>
            </a:r>
            <a:r>
              <a:rPr lang="en-US" sz="2800" dirty="0"/>
              <a:t>(Rev. 2:5, 16</a:t>
            </a:r>
            <a:r>
              <a:rPr lang="en-US" sz="2800" dirty="0" smtClean="0"/>
              <a:t>)</a:t>
            </a:r>
          </a:p>
          <a:p>
            <a:pPr marL="463550" indent="-463550">
              <a:spcBef>
                <a:spcPts val="0"/>
              </a:spcBef>
              <a:spcAft>
                <a:spcPts val="1800"/>
              </a:spcAft>
              <a:defRPr/>
            </a:pPr>
            <a:r>
              <a:rPr lang="en-US" sz="2800" dirty="0"/>
              <a:t>Hold fast </a:t>
            </a:r>
            <a:r>
              <a:rPr lang="en-US" sz="2800" b="1" dirty="0">
                <a:solidFill>
                  <a:srgbClr val="FFFF00"/>
                </a:solidFill>
              </a:rPr>
              <a:t>till I come  </a:t>
            </a:r>
            <a:r>
              <a:rPr lang="en-US" sz="2800" dirty="0"/>
              <a:t>(Rev. 2:25)</a:t>
            </a:r>
          </a:p>
          <a:p>
            <a:pPr marL="463550" indent="-463550">
              <a:spcBef>
                <a:spcPts val="0"/>
              </a:spcBef>
              <a:spcAft>
                <a:spcPts val="1800"/>
              </a:spcAft>
              <a:defRPr/>
            </a:pPr>
            <a:r>
              <a:rPr lang="en-US" sz="2800" dirty="0"/>
              <a:t>I am coming </a:t>
            </a:r>
            <a:r>
              <a:rPr lang="en-US" sz="2800" b="1" dirty="0" smtClean="0">
                <a:solidFill>
                  <a:srgbClr val="FFFF00"/>
                </a:solidFill>
              </a:rPr>
              <a:t>“quickly”  </a:t>
            </a:r>
            <a:r>
              <a:rPr lang="en-US" sz="2800" dirty="0"/>
              <a:t>(Rev. 3:11; 22:7, 12, 20</a:t>
            </a:r>
            <a:r>
              <a:rPr lang="en-US" sz="2800" dirty="0" smtClean="0"/>
              <a:t>)</a:t>
            </a:r>
          </a:p>
          <a:p>
            <a:pPr marL="463550" indent="-463550">
              <a:spcBef>
                <a:spcPts val="0"/>
              </a:spcBef>
              <a:spcAft>
                <a:spcPts val="1800"/>
              </a:spcAft>
              <a:defRPr/>
            </a:pPr>
            <a:r>
              <a:rPr lang="en-US" sz="2800" dirty="0"/>
              <a:t>Time is </a:t>
            </a:r>
            <a:r>
              <a:rPr lang="en-US" sz="2800" b="1" dirty="0">
                <a:solidFill>
                  <a:srgbClr val="FFFF00"/>
                </a:solidFill>
              </a:rPr>
              <a:t>near</a:t>
            </a:r>
            <a:r>
              <a:rPr lang="en-US" sz="2800" dirty="0"/>
              <a:t>  (Rev. 22:10</a:t>
            </a:r>
            <a:r>
              <a:rPr lang="en-US" sz="2800" dirty="0" smtClean="0"/>
              <a:t>)</a:t>
            </a:r>
            <a:endParaRPr lang="en-US" sz="2800" dirty="0"/>
          </a:p>
        </p:txBody>
      </p:sp>
      <p:sp>
        <p:nvSpPr>
          <p:cNvPr id="6" name="Footer Placeholder 5"/>
          <p:cNvSpPr>
            <a:spLocks noGrp="1"/>
          </p:cNvSpPr>
          <p:nvPr>
            <p:ph type="ftr" sz="quarter" idx="11"/>
          </p:nvPr>
        </p:nvSpPr>
        <p:spPr/>
        <p:txBody>
          <a:bodyPr/>
          <a:lstStyle/>
          <a:p>
            <a:pPr>
              <a:defRPr/>
            </a:pPr>
            <a:r>
              <a:rPr lang="en-US" dirty="0" smtClean="0">
                <a:solidFill>
                  <a:prstClr val="white"/>
                </a:solidFill>
              </a:rPr>
              <a:t>Ed Stevens</a:t>
            </a:r>
            <a:endParaRPr lang="en-US" dirty="0">
              <a:solidFill>
                <a:prstClr val="white"/>
              </a:solidFill>
            </a:endParaRPr>
          </a:p>
        </p:txBody>
      </p:sp>
      <p:sp>
        <p:nvSpPr>
          <p:cNvPr id="4" name="Slide Number Placeholder 3"/>
          <p:cNvSpPr>
            <a:spLocks noGrp="1"/>
          </p:cNvSpPr>
          <p:nvPr>
            <p:ph type="sldNum" sz="quarter" idx="12"/>
          </p:nvPr>
        </p:nvSpPr>
        <p:spPr/>
        <p:txBody>
          <a:bodyPr/>
          <a:lstStyle/>
          <a:p>
            <a:pPr>
              <a:defRPr/>
            </a:pPr>
            <a:fld id="{8C4807B1-D084-421E-B939-411772787EC3}" type="slidenum">
              <a:rPr lang="en-US">
                <a:solidFill>
                  <a:prstClr val="white"/>
                </a:solidFill>
              </a:rPr>
              <a:pPr>
                <a:defRPr/>
              </a:pPr>
              <a:t>172</a:t>
            </a:fld>
            <a:endParaRPr lang="en-US">
              <a:solidFill>
                <a:prstClr val="white"/>
              </a:solidFill>
            </a:endParaRPr>
          </a:p>
        </p:txBody>
      </p:sp>
    </p:spTree>
    <p:extLst>
      <p:ext uri="{BB962C8B-B14F-4D97-AF65-F5344CB8AC3E}">
        <p14:creationId xmlns:p14="http://schemas.microsoft.com/office/powerpoint/2010/main" val="3198735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FF0000"/>
                </a:solidFill>
              </a:rPr>
              <a:t>Specific Pronouns</a:t>
            </a:r>
          </a:p>
        </p:txBody>
      </p:sp>
      <p:sp>
        <p:nvSpPr>
          <p:cNvPr id="3" name="Content Placeholder 2"/>
          <p:cNvSpPr>
            <a:spLocks noGrp="1"/>
          </p:cNvSpPr>
          <p:nvPr>
            <p:ph idx="1"/>
          </p:nvPr>
        </p:nvSpPr>
        <p:spPr/>
        <p:txBody>
          <a:bodyPr/>
          <a:lstStyle/>
          <a:p>
            <a:pPr marL="463550" indent="-463550">
              <a:spcBef>
                <a:spcPts val="0"/>
              </a:spcBef>
              <a:spcAft>
                <a:spcPts val="2400"/>
              </a:spcAft>
              <a:defRPr/>
            </a:pPr>
            <a:r>
              <a:rPr lang="en-US" sz="2800" b="1" dirty="0"/>
              <a:t>1 Cor. 1:7-8:</a:t>
            </a:r>
            <a:r>
              <a:rPr lang="en-US" sz="2800" dirty="0"/>
              <a:t>  </a:t>
            </a:r>
            <a:r>
              <a:rPr lang="en-US" sz="2800" baseline="30000" dirty="0"/>
              <a:t>7</a:t>
            </a:r>
            <a:r>
              <a:rPr lang="en-US" sz="2800" dirty="0"/>
              <a:t> so that </a:t>
            </a:r>
            <a:r>
              <a:rPr lang="en-US" sz="2800" b="1" dirty="0">
                <a:solidFill>
                  <a:srgbClr val="FFFF00"/>
                </a:solidFill>
              </a:rPr>
              <a:t>you</a:t>
            </a:r>
            <a:r>
              <a:rPr lang="en-US" sz="2800" dirty="0"/>
              <a:t> come short in no gift, </a:t>
            </a:r>
            <a:r>
              <a:rPr lang="en-US" sz="2800" b="1" dirty="0">
                <a:solidFill>
                  <a:srgbClr val="00B0F0"/>
                </a:solidFill>
              </a:rPr>
              <a:t>eagerly waiting for the revelation of our Lord Jesus Christ</a:t>
            </a:r>
            <a:r>
              <a:rPr lang="en-US" sz="2800" dirty="0"/>
              <a:t>, </a:t>
            </a:r>
            <a:r>
              <a:rPr lang="en-US" sz="2800" baseline="30000" dirty="0"/>
              <a:t>8</a:t>
            </a:r>
            <a:r>
              <a:rPr lang="en-US" sz="2800" dirty="0"/>
              <a:t> who will also confirm </a:t>
            </a:r>
            <a:r>
              <a:rPr lang="en-US" sz="2800" b="1" dirty="0">
                <a:solidFill>
                  <a:srgbClr val="FFFF00"/>
                </a:solidFill>
              </a:rPr>
              <a:t>you</a:t>
            </a:r>
            <a:r>
              <a:rPr lang="en-US" sz="2800" dirty="0"/>
              <a:t> to the end, that </a:t>
            </a:r>
            <a:r>
              <a:rPr lang="en-US" sz="2800" b="1" dirty="0">
                <a:solidFill>
                  <a:srgbClr val="FFFF00"/>
                </a:solidFill>
              </a:rPr>
              <a:t>you</a:t>
            </a:r>
            <a:r>
              <a:rPr lang="en-US" sz="2800" dirty="0"/>
              <a:t> may be blameless in the day of our Lord Jesus Christ.</a:t>
            </a:r>
          </a:p>
          <a:p>
            <a:pPr marL="463550" indent="-463550">
              <a:spcBef>
                <a:spcPts val="0"/>
              </a:spcBef>
              <a:spcAft>
                <a:spcPts val="2400"/>
              </a:spcAft>
              <a:defRPr/>
            </a:pPr>
            <a:r>
              <a:rPr lang="en-US" sz="2800" b="1" dirty="0"/>
              <a:t>1 Th. 5:4:</a:t>
            </a:r>
            <a:r>
              <a:rPr lang="en-US" sz="2800" dirty="0"/>
              <a:t>  </a:t>
            </a:r>
            <a:r>
              <a:rPr lang="en-US" sz="2800" baseline="30000" dirty="0"/>
              <a:t>4</a:t>
            </a:r>
            <a:r>
              <a:rPr lang="en-US" sz="2800" dirty="0"/>
              <a:t> But </a:t>
            </a:r>
            <a:r>
              <a:rPr lang="en-US" sz="2800" b="1" dirty="0">
                <a:solidFill>
                  <a:srgbClr val="FFFF00"/>
                </a:solidFill>
              </a:rPr>
              <a:t>you</a:t>
            </a:r>
            <a:r>
              <a:rPr lang="en-US" sz="2800" dirty="0"/>
              <a:t>, brethren, are not in darkness, so that </a:t>
            </a:r>
            <a:r>
              <a:rPr lang="en-US" sz="2800" b="1" dirty="0">
                <a:solidFill>
                  <a:srgbClr val="00B0F0"/>
                </a:solidFill>
              </a:rPr>
              <a:t>this Day </a:t>
            </a:r>
            <a:r>
              <a:rPr lang="en-US" sz="2800" dirty="0"/>
              <a:t>should overtake </a:t>
            </a:r>
            <a:r>
              <a:rPr lang="en-US" sz="2800" b="1" dirty="0">
                <a:solidFill>
                  <a:srgbClr val="FFFF00"/>
                </a:solidFill>
              </a:rPr>
              <a:t>you</a:t>
            </a:r>
            <a:r>
              <a:rPr lang="en-US" sz="2800" dirty="0"/>
              <a:t> as a thief. </a:t>
            </a:r>
          </a:p>
        </p:txBody>
      </p:sp>
      <p:sp>
        <p:nvSpPr>
          <p:cNvPr id="6" name="Footer Placeholder 5"/>
          <p:cNvSpPr>
            <a:spLocks noGrp="1"/>
          </p:cNvSpPr>
          <p:nvPr>
            <p:ph type="ftr" sz="quarter" idx="11"/>
          </p:nvPr>
        </p:nvSpPr>
        <p:spPr/>
        <p:txBody>
          <a:bodyPr/>
          <a:lstStyle/>
          <a:p>
            <a:pPr>
              <a:defRPr/>
            </a:pPr>
            <a:r>
              <a:rPr lang="en-US" smtClean="0">
                <a:solidFill>
                  <a:srgbClr val="FFFFFF"/>
                </a:solidFill>
              </a:rPr>
              <a:t>Kevin Kay</a:t>
            </a: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4997197D-D926-4C1C-BB62-07114E998E7B}" type="slidenum">
              <a:rPr lang="en-US">
                <a:solidFill>
                  <a:srgbClr val="FFFFFF"/>
                </a:solidFill>
              </a:rPr>
              <a:pPr>
                <a:defRPr/>
              </a:pPr>
              <a:t>173</a:t>
            </a:fld>
            <a:endParaRPr lang="en-US">
              <a:solidFill>
                <a:srgbClr val="FFFFFF"/>
              </a:solidFill>
            </a:endParaRPr>
          </a:p>
        </p:txBody>
      </p:sp>
      <p:sp>
        <p:nvSpPr>
          <p:cNvPr id="7" name="Up Arrow Callout 6"/>
          <p:cNvSpPr/>
          <p:nvPr/>
        </p:nvSpPr>
        <p:spPr bwMode="auto">
          <a:xfrm>
            <a:off x="838200" y="5257800"/>
            <a:ext cx="7696200" cy="838200"/>
          </a:xfrm>
          <a:prstGeom prst="upArrowCallout">
            <a:avLst/>
          </a:prstGeom>
          <a:solidFill>
            <a:schemeClr val="tx2">
              <a:lumMod val="5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800" dirty="0">
                <a:solidFill>
                  <a:prstClr val="white"/>
                </a:solidFill>
                <a:latin typeface="Arial Black"/>
                <a:cs typeface="Arial" pitchFamily="34" charset="0"/>
              </a:rPr>
              <a:t>Fulfillment Expected In Their Lifetime</a:t>
            </a:r>
          </a:p>
        </p:txBody>
      </p:sp>
    </p:spTree>
    <p:extLst>
      <p:ext uri="{BB962C8B-B14F-4D97-AF65-F5344CB8AC3E}">
        <p14:creationId xmlns:p14="http://schemas.microsoft.com/office/powerpoint/2010/main" val="31417747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FF0000"/>
                </a:solidFill>
              </a:rPr>
              <a:t>Specific Pronouns</a:t>
            </a:r>
          </a:p>
        </p:txBody>
      </p:sp>
      <p:sp>
        <p:nvSpPr>
          <p:cNvPr id="3" name="Content Placeholder 2"/>
          <p:cNvSpPr>
            <a:spLocks noGrp="1"/>
          </p:cNvSpPr>
          <p:nvPr>
            <p:ph idx="1"/>
          </p:nvPr>
        </p:nvSpPr>
        <p:spPr/>
        <p:txBody>
          <a:bodyPr/>
          <a:lstStyle/>
          <a:p>
            <a:r>
              <a:rPr lang="en-US" sz="2800" b="1" dirty="0">
                <a:effectLst/>
              </a:rPr>
              <a:t>1 </a:t>
            </a:r>
            <a:r>
              <a:rPr lang="en-US" sz="2800" b="1" dirty="0" smtClean="0">
                <a:effectLst/>
              </a:rPr>
              <a:t>Th. </a:t>
            </a:r>
            <a:r>
              <a:rPr lang="en-US" sz="2800" b="1" dirty="0">
                <a:effectLst/>
              </a:rPr>
              <a:t>4:15–16</a:t>
            </a:r>
            <a:r>
              <a:rPr lang="en-US" sz="2800" b="1" dirty="0" smtClean="0">
                <a:effectLst/>
              </a:rPr>
              <a:t>:  </a:t>
            </a:r>
            <a:r>
              <a:rPr lang="en-US" sz="2800" baseline="30000" dirty="0" smtClean="0">
                <a:effectLst/>
              </a:rPr>
              <a:t>15</a:t>
            </a:r>
            <a:r>
              <a:rPr lang="en-US" sz="2800" dirty="0" smtClean="0">
                <a:effectLst/>
              </a:rPr>
              <a:t> </a:t>
            </a:r>
            <a:r>
              <a:rPr lang="en-US" sz="2800" dirty="0">
                <a:effectLst/>
              </a:rPr>
              <a:t>For this </a:t>
            </a:r>
            <a:r>
              <a:rPr lang="en-US" sz="2800" b="1" dirty="0">
                <a:solidFill>
                  <a:srgbClr val="FFFF00"/>
                </a:solidFill>
                <a:effectLst/>
              </a:rPr>
              <a:t>we</a:t>
            </a:r>
            <a:r>
              <a:rPr lang="en-US" sz="2800" dirty="0">
                <a:effectLst/>
              </a:rPr>
              <a:t> say to </a:t>
            </a:r>
            <a:r>
              <a:rPr lang="en-US" sz="2800" b="1" dirty="0">
                <a:solidFill>
                  <a:srgbClr val="FFFF00"/>
                </a:solidFill>
                <a:effectLst/>
              </a:rPr>
              <a:t>you</a:t>
            </a:r>
            <a:r>
              <a:rPr lang="en-US" sz="2800" dirty="0">
                <a:effectLst/>
              </a:rPr>
              <a:t> by the word of the Lord, that </a:t>
            </a:r>
            <a:r>
              <a:rPr lang="en-US" sz="2800" b="1" dirty="0">
                <a:solidFill>
                  <a:srgbClr val="FFFF00"/>
                </a:solidFill>
                <a:effectLst/>
              </a:rPr>
              <a:t>we</a:t>
            </a:r>
            <a:r>
              <a:rPr lang="en-US" sz="2800" dirty="0">
                <a:effectLst/>
              </a:rPr>
              <a:t> who are alive and remain until </a:t>
            </a:r>
            <a:r>
              <a:rPr lang="en-US" sz="2800" b="1" dirty="0">
                <a:solidFill>
                  <a:srgbClr val="00B0F0"/>
                </a:solidFill>
              </a:rPr>
              <a:t>the coming of the Lord </a:t>
            </a:r>
            <a:r>
              <a:rPr lang="en-US" sz="2800" dirty="0">
                <a:effectLst/>
              </a:rPr>
              <a:t>will by no means precede those who are asleep. </a:t>
            </a:r>
            <a:r>
              <a:rPr lang="en-US" sz="2800" baseline="30000" dirty="0">
                <a:effectLst/>
              </a:rPr>
              <a:t>16</a:t>
            </a:r>
            <a:r>
              <a:rPr lang="en-US" sz="2800" dirty="0">
                <a:effectLst/>
              </a:rPr>
              <a:t> For the Lord Himself will descend from heaven with a shout, with the voice of an archangel, and with the trumpet of God. And the dead in Christ will rise first. </a:t>
            </a:r>
          </a:p>
        </p:txBody>
      </p:sp>
      <p:sp>
        <p:nvSpPr>
          <p:cNvPr id="6" name="Footer Placeholder 5"/>
          <p:cNvSpPr>
            <a:spLocks noGrp="1"/>
          </p:cNvSpPr>
          <p:nvPr>
            <p:ph type="ftr" sz="quarter" idx="11"/>
          </p:nvPr>
        </p:nvSpPr>
        <p:spPr/>
        <p:txBody>
          <a:bodyPr/>
          <a:lstStyle/>
          <a:p>
            <a:pPr>
              <a:defRPr/>
            </a:pPr>
            <a:r>
              <a:rPr lang="en-US" smtClean="0">
                <a:solidFill>
                  <a:srgbClr val="FFFFFF"/>
                </a:solidFill>
              </a:rPr>
              <a:t>Kevin Kay</a:t>
            </a: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4997197D-D926-4C1C-BB62-07114E998E7B}" type="slidenum">
              <a:rPr lang="en-US">
                <a:solidFill>
                  <a:srgbClr val="FFFFFF"/>
                </a:solidFill>
              </a:rPr>
              <a:pPr>
                <a:defRPr/>
              </a:pPr>
              <a:t>174</a:t>
            </a:fld>
            <a:endParaRPr lang="en-US">
              <a:solidFill>
                <a:srgbClr val="FFFFFF"/>
              </a:solidFill>
            </a:endParaRPr>
          </a:p>
        </p:txBody>
      </p:sp>
      <p:sp>
        <p:nvSpPr>
          <p:cNvPr id="7" name="Rounded Rectangular Callout 6"/>
          <p:cNvSpPr/>
          <p:nvPr/>
        </p:nvSpPr>
        <p:spPr bwMode="auto">
          <a:xfrm>
            <a:off x="457200" y="3429000"/>
            <a:ext cx="8317230" cy="1600200"/>
          </a:xfrm>
          <a:prstGeom prst="wedgeRoundRectCallout">
            <a:avLst>
              <a:gd name="adj1" fmla="val -2999"/>
              <a:gd name="adj2" fmla="val -112024"/>
              <a:gd name="adj3" fmla="val 16667"/>
            </a:avLst>
          </a:prstGeom>
          <a:solidFill>
            <a:schemeClr val="tx2">
              <a:lumMod val="5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indent="342900" eaLnBrk="0" fontAlgn="base" hangingPunct="0">
              <a:spcBef>
                <a:spcPct val="0"/>
              </a:spcBef>
              <a:spcAft>
                <a:spcPct val="0"/>
              </a:spcAft>
            </a:pPr>
            <a:r>
              <a:rPr lang="en-US" sz="2800" dirty="0">
                <a:solidFill>
                  <a:prstClr val="white"/>
                </a:solidFill>
                <a:cs typeface="Arial" pitchFamily="34" charset="0"/>
              </a:rPr>
              <a:t>If the </a:t>
            </a:r>
            <a:r>
              <a:rPr lang="en-US" sz="2800" b="1" dirty="0">
                <a:solidFill>
                  <a:srgbClr val="FFFF00"/>
                </a:solidFill>
                <a:cs typeface="Arial" pitchFamily="34" charset="0"/>
              </a:rPr>
              <a:t>“coming of the Lord”</a:t>
            </a:r>
            <a:r>
              <a:rPr lang="en-US" sz="2800" dirty="0">
                <a:solidFill>
                  <a:prstClr val="white"/>
                </a:solidFill>
                <a:cs typeface="Arial" pitchFamily="34" charset="0"/>
              </a:rPr>
              <a:t> was AD 70 and Paul included himself when he said </a:t>
            </a:r>
            <a:r>
              <a:rPr lang="en-US" sz="2800" b="1" dirty="0">
                <a:solidFill>
                  <a:srgbClr val="FFFF00"/>
                </a:solidFill>
                <a:cs typeface="Arial" pitchFamily="34" charset="0"/>
              </a:rPr>
              <a:t>“we,”</a:t>
            </a:r>
            <a:r>
              <a:rPr lang="en-US" sz="2800" dirty="0">
                <a:solidFill>
                  <a:prstClr val="white"/>
                </a:solidFill>
                <a:cs typeface="Arial" pitchFamily="34" charset="0"/>
              </a:rPr>
              <a:t> he was wrong, because he was executed before AD 70</a:t>
            </a:r>
          </a:p>
        </p:txBody>
      </p:sp>
      <p:sp>
        <p:nvSpPr>
          <p:cNvPr id="5" name="Up Arrow Callout 4"/>
          <p:cNvSpPr/>
          <p:nvPr/>
        </p:nvSpPr>
        <p:spPr bwMode="auto">
          <a:xfrm>
            <a:off x="838200" y="5181600"/>
            <a:ext cx="7696200" cy="838200"/>
          </a:xfrm>
          <a:prstGeom prst="upArrowCallout">
            <a:avLst/>
          </a:prstGeom>
          <a:solidFill>
            <a:schemeClr val="tx2">
              <a:lumMod val="5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800" dirty="0">
                <a:solidFill>
                  <a:prstClr val="white"/>
                </a:solidFill>
                <a:latin typeface="Arial Black"/>
                <a:cs typeface="Arial" pitchFamily="34" charset="0"/>
              </a:rPr>
              <a:t>Fulfillment Expected In Their Lifetime</a:t>
            </a:r>
          </a:p>
        </p:txBody>
      </p:sp>
    </p:spTree>
    <p:extLst>
      <p:ext uri="{BB962C8B-B14F-4D97-AF65-F5344CB8AC3E}">
        <p14:creationId xmlns:p14="http://schemas.microsoft.com/office/powerpoint/2010/main" val="985007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tx1"/>
                </a:solidFill>
              </a:rPr>
              <a:t>Specific Pronouns</a:t>
            </a:r>
          </a:p>
        </p:txBody>
      </p:sp>
      <p:sp>
        <p:nvSpPr>
          <p:cNvPr id="3" name="Content Placeholder 2"/>
          <p:cNvSpPr>
            <a:spLocks noGrp="1"/>
          </p:cNvSpPr>
          <p:nvPr>
            <p:ph idx="1"/>
          </p:nvPr>
        </p:nvSpPr>
        <p:spPr>
          <a:xfrm>
            <a:off x="457200" y="3810000"/>
            <a:ext cx="8229600" cy="2320925"/>
          </a:xfrm>
        </p:spPr>
        <p:txBody>
          <a:bodyPr/>
          <a:lstStyle/>
          <a:p>
            <a:pPr marL="463550" indent="-463550">
              <a:spcBef>
                <a:spcPts val="0"/>
              </a:spcBef>
              <a:spcAft>
                <a:spcPts val="2400"/>
              </a:spcAft>
              <a:defRPr/>
            </a:pPr>
            <a:r>
              <a:rPr lang="en-US" sz="2800" b="1" dirty="0" smtClean="0"/>
              <a:t>Gen</a:t>
            </a:r>
            <a:r>
              <a:rPr lang="en-US" sz="2800" b="1" dirty="0"/>
              <a:t>. 49:10:  </a:t>
            </a:r>
            <a:r>
              <a:rPr lang="en-US" sz="2800" baseline="30000" dirty="0"/>
              <a:t>10</a:t>
            </a:r>
            <a:r>
              <a:rPr lang="en-US" sz="2800" dirty="0"/>
              <a:t> The scepter shall not depart from Judah, Nor a lawgiver from between his feet, Until </a:t>
            </a:r>
            <a:r>
              <a:rPr lang="en-US" sz="2800" b="1" dirty="0">
                <a:solidFill>
                  <a:srgbClr val="FFFF00"/>
                </a:solidFill>
              </a:rPr>
              <a:t>Shiloh</a:t>
            </a:r>
            <a:r>
              <a:rPr lang="en-US" sz="2800" dirty="0"/>
              <a:t> comes; And to Him shall be the obedience of the people</a:t>
            </a:r>
            <a:r>
              <a:rPr lang="en-US" sz="2800" dirty="0" smtClean="0"/>
              <a:t>.</a:t>
            </a:r>
            <a:endParaRPr lang="en-US" sz="2800" dirty="0"/>
          </a:p>
        </p:txBody>
      </p:sp>
      <p:sp>
        <p:nvSpPr>
          <p:cNvPr id="6" name="Footer Placeholder 5"/>
          <p:cNvSpPr>
            <a:spLocks noGrp="1"/>
          </p:cNvSpPr>
          <p:nvPr>
            <p:ph type="ftr" sz="quarter" idx="11"/>
          </p:nvPr>
        </p:nvSpPr>
        <p:spPr/>
        <p:txBody>
          <a:bodyPr/>
          <a:lstStyle/>
          <a:p>
            <a:pPr>
              <a:defRPr/>
            </a:pPr>
            <a:r>
              <a:rPr lang="en-US" smtClean="0">
                <a:solidFill>
                  <a:srgbClr val="FFFFFF"/>
                </a:solidFill>
              </a:rPr>
              <a:t>Kevin Kay</a:t>
            </a: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E3B1EA6C-FAE9-468E-B0F5-48E5CADD82C8}" type="slidenum">
              <a:rPr lang="en-US">
                <a:solidFill>
                  <a:srgbClr val="FFFFFF"/>
                </a:solidFill>
              </a:rPr>
              <a:pPr>
                <a:defRPr/>
              </a:pPr>
              <a:t>175</a:t>
            </a:fld>
            <a:endParaRPr lang="en-US">
              <a:solidFill>
                <a:srgbClr val="FFFFFF"/>
              </a:solidFill>
            </a:endParaRPr>
          </a:p>
        </p:txBody>
      </p:sp>
      <p:sp>
        <p:nvSpPr>
          <p:cNvPr id="5" name="Down Arrow Callout 4"/>
          <p:cNvSpPr/>
          <p:nvPr/>
        </p:nvSpPr>
        <p:spPr bwMode="auto">
          <a:xfrm>
            <a:off x="685800" y="1524000"/>
            <a:ext cx="7772400" cy="2209800"/>
          </a:xfrm>
          <a:prstGeom prst="downArrowCallout">
            <a:avLst/>
          </a:prstGeom>
          <a:solidFill>
            <a:schemeClr val="tx2">
              <a:lumMod val="5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indent="457200" eaLnBrk="0" fontAlgn="base" hangingPunct="0">
              <a:spcBef>
                <a:spcPct val="0"/>
              </a:spcBef>
              <a:spcAft>
                <a:spcPct val="0"/>
              </a:spcAft>
            </a:pPr>
            <a:r>
              <a:rPr lang="en-US" sz="2800" b="1" dirty="0">
                <a:solidFill>
                  <a:srgbClr val="FFFFFF"/>
                </a:solidFill>
                <a:cs typeface="Arial" pitchFamily="34" charset="0"/>
              </a:rPr>
              <a:t>Gen. 49:1:  </a:t>
            </a:r>
            <a:r>
              <a:rPr lang="en-US" sz="2800" dirty="0">
                <a:solidFill>
                  <a:srgbClr val="FFFFFF"/>
                </a:solidFill>
                <a:cs typeface="Arial" pitchFamily="34" charset="0"/>
              </a:rPr>
              <a:t>And Jacob called his sons and said, "Gather together, that I may tell </a:t>
            </a:r>
            <a:r>
              <a:rPr lang="en-US" sz="2800" b="1" dirty="0">
                <a:solidFill>
                  <a:srgbClr val="FFFF00"/>
                </a:solidFill>
                <a:cs typeface="Arial" pitchFamily="34" charset="0"/>
              </a:rPr>
              <a:t>you</a:t>
            </a:r>
            <a:r>
              <a:rPr lang="en-US" sz="2800" dirty="0">
                <a:solidFill>
                  <a:srgbClr val="FFFFFF"/>
                </a:solidFill>
                <a:cs typeface="Arial" pitchFamily="34" charset="0"/>
              </a:rPr>
              <a:t> what shall befall </a:t>
            </a:r>
            <a:r>
              <a:rPr lang="en-US" sz="2800" b="1" dirty="0">
                <a:solidFill>
                  <a:srgbClr val="FFFF00"/>
                </a:solidFill>
                <a:cs typeface="Arial" pitchFamily="34" charset="0"/>
              </a:rPr>
              <a:t>you</a:t>
            </a:r>
            <a:r>
              <a:rPr lang="en-US" sz="2800" dirty="0">
                <a:solidFill>
                  <a:srgbClr val="FFFFFF"/>
                </a:solidFill>
                <a:cs typeface="Arial" pitchFamily="34" charset="0"/>
              </a:rPr>
              <a:t> in the last days:</a:t>
            </a:r>
          </a:p>
        </p:txBody>
      </p:sp>
    </p:spTree>
    <p:extLst>
      <p:ext uri="{BB962C8B-B14F-4D97-AF65-F5344CB8AC3E}">
        <p14:creationId xmlns:p14="http://schemas.microsoft.com/office/powerpoint/2010/main" val="27471873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 Assumptions</a:t>
            </a:r>
            <a:endParaRPr lang="en-US" dirty="0"/>
          </a:p>
        </p:txBody>
      </p:sp>
      <p:sp>
        <p:nvSpPr>
          <p:cNvPr id="3" name="Content Placeholder 2"/>
          <p:cNvSpPr>
            <a:spLocks noGrp="1"/>
          </p:cNvSpPr>
          <p:nvPr>
            <p:ph idx="1"/>
          </p:nvPr>
        </p:nvSpPr>
        <p:spPr>
          <a:xfrm>
            <a:off x="457200" y="1524000"/>
            <a:ext cx="8229600" cy="4606925"/>
          </a:xfrm>
        </p:spPr>
        <p:txBody>
          <a:bodyPr/>
          <a:lstStyle/>
          <a:p>
            <a:pPr marL="457200" indent="-457200">
              <a:spcBef>
                <a:spcPts val="0"/>
              </a:spcBef>
              <a:spcAft>
                <a:spcPts val="2400"/>
              </a:spcAft>
            </a:pPr>
            <a:r>
              <a:rPr lang="en-US" sz="2600" dirty="0" smtClean="0"/>
              <a:t>“The age” &amp; “this age” always </a:t>
            </a:r>
            <a:r>
              <a:rPr lang="en-US" sz="2600" dirty="0" smtClean="0">
                <a:solidFill>
                  <a:srgbClr val="FFFF00"/>
                </a:solidFill>
              </a:rPr>
              <a:t>mean</a:t>
            </a:r>
            <a:r>
              <a:rPr lang="en-US" sz="2600" dirty="0" smtClean="0"/>
              <a:t> </a:t>
            </a:r>
            <a:r>
              <a:rPr lang="en-US" sz="2600" dirty="0" smtClean="0">
                <a:solidFill>
                  <a:srgbClr val="FFFF00"/>
                </a:solidFill>
              </a:rPr>
              <a:t>the same thing</a:t>
            </a:r>
          </a:p>
          <a:p>
            <a:pPr marL="457200" indent="-457200">
              <a:spcBef>
                <a:spcPts val="0"/>
              </a:spcBef>
              <a:spcAft>
                <a:spcPts val="2400"/>
              </a:spcAft>
            </a:pPr>
            <a:r>
              <a:rPr lang="en-US" sz="2600" dirty="0" smtClean="0"/>
              <a:t>“The age” &amp; “this age” = </a:t>
            </a:r>
            <a:r>
              <a:rPr lang="en-US" sz="2600" dirty="0" smtClean="0">
                <a:solidFill>
                  <a:srgbClr val="FFFF00"/>
                </a:solidFill>
              </a:rPr>
              <a:t>Jewish age</a:t>
            </a:r>
          </a:p>
          <a:p>
            <a:pPr marL="457200" indent="-457200">
              <a:spcBef>
                <a:spcPts val="0"/>
              </a:spcBef>
              <a:spcAft>
                <a:spcPts val="2400"/>
              </a:spcAft>
            </a:pPr>
            <a:r>
              <a:rPr lang="en-US" sz="2600" dirty="0" smtClean="0"/>
              <a:t>Jesus was talking about the </a:t>
            </a:r>
            <a:r>
              <a:rPr lang="en-US" sz="2600" dirty="0" smtClean="0">
                <a:solidFill>
                  <a:srgbClr val="FFFF00"/>
                </a:solidFill>
              </a:rPr>
              <a:t>Jewish age</a:t>
            </a:r>
          </a:p>
          <a:p>
            <a:pPr marL="457200" indent="-457200">
              <a:spcBef>
                <a:spcPts val="0"/>
              </a:spcBef>
              <a:spcAft>
                <a:spcPts val="2400"/>
              </a:spcAft>
            </a:pPr>
            <a:r>
              <a:rPr lang="en-US" sz="2600" dirty="0" smtClean="0"/>
              <a:t>Disciples </a:t>
            </a:r>
            <a:r>
              <a:rPr lang="en-US" sz="2600" dirty="0" smtClean="0">
                <a:solidFill>
                  <a:srgbClr val="FFFF00"/>
                </a:solidFill>
              </a:rPr>
              <a:t>really</a:t>
            </a:r>
            <a:r>
              <a:rPr lang="en-US" sz="2600" dirty="0" smtClean="0"/>
              <a:t> </a:t>
            </a:r>
            <a:r>
              <a:rPr lang="en-US" sz="2600" dirty="0" smtClean="0">
                <a:solidFill>
                  <a:srgbClr val="FFFF00"/>
                </a:solidFill>
              </a:rPr>
              <a:t>understood</a:t>
            </a:r>
            <a:r>
              <a:rPr lang="en-US" sz="2600" dirty="0" smtClean="0"/>
              <a:t> when they said they did</a:t>
            </a:r>
          </a:p>
          <a:p>
            <a:pPr marL="457200" indent="-457200">
              <a:spcBef>
                <a:spcPts val="0"/>
              </a:spcBef>
              <a:spcAft>
                <a:spcPts val="2400"/>
              </a:spcAft>
            </a:pPr>
            <a:r>
              <a:rPr lang="en-US" sz="2600" dirty="0" smtClean="0"/>
              <a:t>Apostles were using the </a:t>
            </a:r>
            <a:r>
              <a:rPr lang="en-US" sz="2600" dirty="0" smtClean="0">
                <a:solidFill>
                  <a:srgbClr val="FFFF00"/>
                </a:solidFill>
              </a:rPr>
              <a:t>same terminology </a:t>
            </a:r>
            <a:r>
              <a:rPr lang="en-US" sz="2600" dirty="0" smtClean="0"/>
              <a:t>the </a:t>
            </a:r>
            <a:r>
              <a:rPr lang="en-US" sz="2600" dirty="0" smtClean="0">
                <a:solidFill>
                  <a:srgbClr val="FFFF00"/>
                </a:solidFill>
              </a:rPr>
              <a:t>same way </a:t>
            </a:r>
            <a:r>
              <a:rPr lang="en-US" sz="2600" dirty="0" smtClean="0"/>
              <a:t>in two </a:t>
            </a:r>
            <a:r>
              <a:rPr lang="en-US" sz="2600" dirty="0" smtClean="0">
                <a:solidFill>
                  <a:srgbClr val="FFFF00"/>
                </a:solidFill>
              </a:rPr>
              <a:t>different contexts </a:t>
            </a:r>
            <a:r>
              <a:rPr lang="en-US" sz="2600" dirty="0"/>
              <a:t>a </a:t>
            </a:r>
            <a:r>
              <a:rPr lang="en-US" sz="2600" dirty="0" smtClean="0">
                <a:solidFill>
                  <a:srgbClr val="FFFF00"/>
                </a:solidFill>
              </a:rPr>
              <a:t>year apart</a:t>
            </a:r>
          </a:p>
          <a:p>
            <a:pPr marL="457200" indent="-457200">
              <a:spcBef>
                <a:spcPts val="0"/>
              </a:spcBef>
              <a:spcAft>
                <a:spcPts val="2400"/>
              </a:spcAft>
            </a:pPr>
            <a:r>
              <a:rPr lang="en-US" sz="2600" dirty="0" smtClean="0"/>
              <a:t>“The end” is always the </a:t>
            </a:r>
            <a:r>
              <a:rPr lang="en-US" sz="2600" dirty="0" smtClean="0">
                <a:solidFill>
                  <a:srgbClr val="FFFF00"/>
                </a:solidFill>
              </a:rPr>
              <a:t>same event</a:t>
            </a:r>
            <a:endParaRPr lang="en-US" sz="2600" dirty="0">
              <a:solidFill>
                <a:srgbClr val="FFFF00"/>
              </a:solidFill>
            </a:endParaRPr>
          </a:p>
        </p:txBody>
      </p:sp>
      <p:sp>
        <p:nvSpPr>
          <p:cNvPr id="5" name="Footer Placeholder 4"/>
          <p:cNvSpPr>
            <a:spLocks noGrp="1"/>
          </p:cNvSpPr>
          <p:nvPr>
            <p:ph type="ftr" sz="quarter" idx="11"/>
          </p:nvPr>
        </p:nvSpPr>
        <p:spPr/>
        <p:txBody>
          <a:bodyPr/>
          <a:lstStyle/>
          <a:p>
            <a:pPr>
              <a:defRPr/>
            </a:pPr>
            <a:r>
              <a:rPr lang="en-US" smtClean="0">
                <a:solidFill>
                  <a:srgbClr val="FFFFFF"/>
                </a:solidFill>
              </a:rPr>
              <a:t>Kevin Kay</a:t>
            </a: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A4F3638C-56A7-4D86-A7E5-624150A63992}" type="slidenum">
              <a:rPr lang="en-US" smtClean="0">
                <a:solidFill>
                  <a:srgbClr val="FFFFFF"/>
                </a:solidFill>
              </a:rPr>
              <a:pPr>
                <a:defRPr/>
              </a:pPr>
              <a:t>176</a:t>
            </a:fld>
            <a:endParaRPr lang="en-US">
              <a:solidFill>
                <a:srgbClr val="FFFFFF"/>
              </a:solidFill>
            </a:endParaRPr>
          </a:p>
        </p:txBody>
      </p:sp>
    </p:spTree>
    <p:extLst>
      <p:ext uri="{BB962C8B-B14F-4D97-AF65-F5344CB8AC3E}">
        <p14:creationId xmlns:p14="http://schemas.microsoft.com/office/powerpoint/2010/main" val="2670537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000" dirty="0">
                <a:latin typeface="+mn-lt"/>
              </a:rPr>
              <a:t>Same Term But</a:t>
            </a:r>
            <a:r>
              <a:rPr lang="en-US" sz="4000" dirty="0"/>
              <a:t/>
            </a:r>
            <a:br>
              <a:rPr lang="en-US" sz="4000" dirty="0"/>
            </a:br>
            <a:r>
              <a:rPr lang="en-US" dirty="0"/>
              <a:t>Different Meanings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10967191"/>
              </p:ext>
            </p:extLst>
          </p:nvPr>
        </p:nvGraphicFramePr>
        <p:xfrm>
          <a:off x="457200" y="1676400"/>
          <a:ext cx="8229600" cy="4556652"/>
        </p:xfrm>
        <a:graphic>
          <a:graphicData uri="http://schemas.openxmlformats.org/drawingml/2006/table">
            <a:tbl>
              <a:tblPr firstRow="1" firstCol="1" bandRow="1">
                <a:tableStyleId>{5C22544A-7EE6-4342-B048-85BDC9FD1C3A}</a:tableStyleId>
              </a:tblPr>
              <a:tblGrid>
                <a:gridCol w="1524000"/>
                <a:gridCol w="3276600"/>
                <a:gridCol w="3429000"/>
              </a:tblGrid>
              <a:tr h="472374">
                <a:tc>
                  <a:txBody>
                    <a:bodyPr/>
                    <a:lstStyle/>
                    <a:p>
                      <a:pPr algn="ctr"/>
                      <a:r>
                        <a:rPr lang="en-US" sz="2500" dirty="0">
                          <a:solidFill>
                            <a:srgbClr val="FFFF00"/>
                          </a:solidFill>
                        </a:rPr>
                        <a:t>Term</a:t>
                      </a:r>
                    </a:p>
                  </a:txBody>
                  <a:tcPr marT="45714" marB="45714" anchor="ctr">
                    <a:cell3D prstMaterial="dkEdge">
                      <a:bevel/>
                      <a:lightRig rig="flood" dir="t"/>
                    </a:cell3D>
                  </a:tcPr>
                </a:tc>
                <a:tc>
                  <a:txBody>
                    <a:bodyPr/>
                    <a:lstStyle/>
                    <a:p>
                      <a:pPr algn="ctr"/>
                      <a:r>
                        <a:rPr lang="en-US" sz="2500" dirty="0" smtClean="0">
                          <a:solidFill>
                            <a:srgbClr val="FFFF00"/>
                          </a:solidFill>
                        </a:rPr>
                        <a:t>Meaning  #1</a:t>
                      </a:r>
                      <a:endParaRPr lang="en-US" sz="2500" dirty="0">
                        <a:solidFill>
                          <a:srgbClr val="FFFF00"/>
                        </a:solidFill>
                      </a:endParaRPr>
                    </a:p>
                  </a:txBody>
                  <a:tcPr marT="45714" marB="45714" anchor="ctr">
                    <a:cell3D prstMaterial="dkEdge">
                      <a:bevel/>
                      <a:lightRig rig="flood" dir="t"/>
                    </a:cell3D>
                  </a:tcPr>
                </a:tc>
                <a:tc>
                  <a:txBody>
                    <a:bodyPr/>
                    <a:lstStyle/>
                    <a:p>
                      <a:pPr algn="ctr"/>
                      <a:r>
                        <a:rPr lang="en-US" sz="2500" dirty="0" smtClean="0">
                          <a:solidFill>
                            <a:srgbClr val="FFFF00"/>
                          </a:solidFill>
                        </a:rPr>
                        <a:t>Meaning  #2</a:t>
                      </a:r>
                      <a:endParaRPr lang="en-US" sz="2500" dirty="0">
                        <a:solidFill>
                          <a:srgbClr val="FFFF00"/>
                        </a:solidFill>
                      </a:endParaRPr>
                    </a:p>
                  </a:txBody>
                  <a:tcPr marT="45714" marB="45714" anchor="ctr">
                    <a:cell3D prstMaterial="dkEdge">
                      <a:bevel/>
                      <a:lightRig rig="flood" dir="t"/>
                    </a:cell3D>
                  </a:tcPr>
                </a:tc>
              </a:tr>
              <a:tr h="396185">
                <a:tc>
                  <a:txBody>
                    <a:bodyPr/>
                    <a:lstStyle/>
                    <a:p>
                      <a:pPr algn="ctr"/>
                      <a:r>
                        <a:rPr lang="en-US" sz="2000" b="1" dirty="0">
                          <a:solidFill>
                            <a:srgbClr val="FFFF00"/>
                          </a:solidFill>
                        </a:rPr>
                        <a:t>Baptism</a:t>
                      </a:r>
                    </a:p>
                  </a:txBody>
                  <a:tcPr marT="45714" marB="45714" anchor="ctr">
                    <a:cell3D prstMaterial="dkEdge">
                      <a:bevel/>
                      <a:lightRig rig="flood" dir="t"/>
                    </a:cell3D>
                  </a:tcPr>
                </a:tc>
                <a:tc>
                  <a:txBody>
                    <a:bodyPr/>
                    <a:lstStyle/>
                    <a:p>
                      <a:pPr algn="ctr"/>
                      <a:r>
                        <a:rPr lang="en-US" sz="2000" b="1" dirty="0"/>
                        <a:t>Water</a:t>
                      </a:r>
                      <a:r>
                        <a:rPr lang="en-US" sz="2000" dirty="0"/>
                        <a:t>  (Acts 8:36)</a:t>
                      </a:r>
                    </a:p>
                  </a:txBody>
                  <a:tcPr marT="45714" marB="45714" anchor="ctr">
                    <a:cell3D prstMaterial="dkEdge">
                      <a:bevel/>
                      <a:lightRig rig="flood" dir="t"/>
                    </a:cell3D>
                  </a:tcPr>
                </a:tc>
                <a:tc>
                  <a:txBody>
                    <a:bodyPr/>
                    <a:lstStyle/>
                    <a:p>
                      <a:pPr algn="ctr"/>
                      <a:r>
                        <a:rPr lang="en-US" sz="2000" b="1" dirty="0"/>
                        <a:t>Suffering</a:t>
                      </a:r>
                      <a:r>
                        <a:rPr lang="en-US" sz="2000" dirty="0"/>
                        <a:t>  (Mk. 10:38-40)</a:t>
                      </a:r>
                    </a:p>
                  </a:txBody>
                  <a:tcPr marT="45714" marB="45714" anchor="ctr">
                    <a:cell3D prstMaterial="dkEdge">
                      <a:bevel/>
                      <a:lightRig rig="flood" dir="t"/>
                    </a:cell3D>
                  </a:tcPr>
                </a:tc>
              </a:tr>
              <a:tr h="396185">
                <a:tc>
                  <a:txBody>
                    <a:bodyPr/>
                    <a:lstStyle/>
                    <a:p>
                      <a:pPr algn="ctr"/>
                      <a:r>
                        <a:rPr lang="en-US" sz="2000" b="1" i="1" dirty="0" err="1">
                          <a:solidFill>
                            <a:srgbClr val="FFFF00"/>
                          </a:solidFill>
                        </a:rPr>
                        <a:t>Pneuma</a:t>
                      </a:r>
                      <a:endParaRPr lang="en-US" sz="2000" b="1" i="1" dirty="0">
                        <a:solidFill>
                          <a:srgbClr val="FFFF00"/>
                        </a:solidFill>
                      </a:endParaRPr>
                    </a:p>
                  </a:txBody>
                  <a:tcPr marT="45714" marB="45714" anchor="ctr">
                    <a:cell3D prstMaterial="dkEdge">
                      <a:bevel/>
                      <a:lightRig rig="flood" dir="t"/>
                    </a:cell3D>
                  </a:tcPr>
                </a:tc>
                <a:tc>
                  <a:txBody>
                    <a:bodyPr/>
                    <a:lstStyle/>
                    <a:p>
                      <a:pPr algn="ctr"/>
                      <a:r>
                        <a:rPr lang="en-US" sz="2000" b="1" dirty="0"/>
                        <a:t>Spirit</a:t>
                      </a:r>
                      <a:r>
                        <a:rPr lang="en-US" sz="2000" dirty="0"/>
                        <a:t>  (Jn. 3:5-6)</a:t>
                      </a:r>
                    </a:p>
                  </a:txBody>
                  <a:tcPr marT="45714" marB="45714" anchor="ctr">
                    <a:cell3D prstMaterial="dkEdge">
                      <a:bevel/>
                      <a:lightRig rig="flood" dir="t"/>
                    </a:cell3D>
                  </a:tcPr>
                </a:tc>
                <a:tc>
                  <a:txBody>
                    <a:bodyPr/>
                    <a:lstStyle/>
                    <a:p>
                      <a:pPr algn="ctr"/>
                      <a:r>
                        <a:rPr lang="en-US" sz="2000" b="1" dirty="0"/>
                        <a:t>Wind</a:t>
                      </a:r>
                      <a:r>
                        <a:rPr lang="en-US" sz="2000" dirty="0"/>
                        <a:t>  (Jn. 3:8)</a:t>
                      </a:r>
                    </a:p>
                  </a:txBody>
                  <a:tcPr marT="45714" marB="45714" anchor="ctr">
                    <a:cell3D prstMaterial="dkEdge">
                      <a:bevel/>
                      <a:lightRig rig="flood" dir="t"/>
                    </a:cell3D>
                  </a:tcPr>
                </a:tc>
              </a:tr>
              <a:tr h="396185">
                <a:tc>
                  <a:txBody>
                    <a:bodyPr/>
                    <a:lstStyle/>
                    <a:p>
                      <a:pPr algn="ctr"/>
                      <a:r>
                        <a:rPr lang="en-US" sz="2000" b="1" dirty="0">
                          <a:solidFill>
                            <a:srgbClr val="FFFF00"/>
                          </a:solidFill>
                        </a:rPr>
                        <a:t>Death</a:t>
                      </a:r>
                    </a:p>
                  </a:txBody>
                  <a:tcPr marT="45714" marB="45714" anchor="ctr">
                    <a:cell3D prstMaterial="dkEdge">
                      <a:bevel/>
                      <a:lightRig rig="flood" dir="t"/>
                    </a:cell3D>
                  </a:tcPr>
                </a:tc>
                <a:tc>
                  <a:txBody>
                    <a:bodyPr/>
                    <a:lstStyle/>
                    <a:p>
                      <a:pPr algn="ctr"/>
                      <a:r>
                        <a:rPr lang="en-US" sz="2000" b="1" dirty="0"/>
                        <a:t>Physical</a:t>
                      </a:r>
                      <a:r>
                        <a:rPr lang="en-US" sz="2000" dirty="0"/>
                        <a:t>  (Mt. 8:22)</a:t>
                      </a:r>
                    </a:p>
                  </a:txBody>
                  <a:tcPr marT="45714" marB="45714" anchor="ctr">
                    <a:cell3D prstMaterial="dkEdge">
                      <a:bevel/>
                      <a:lightRig rig="flood" dir="t"/>
                    </a:cell3D>
                  </a:tcPr>
                </a:tc>
                <a:tc>
                  <a:txBody>
                    <a:bodyPr/>
                    <a:lstStyle/>
                    <a:p>
                      <a:pPr algn="ctr"/>
                      <a:r>
                        <a:rPr lang="en-US" sz="2000" b="1" dirty="0"/>
                        <a:t>Spiritual</a:t>
                      </a:r>
                      <a:r>
                        <a:rPr lang="en-US" sz="2000" dirty="0"/>
                        <a:t>  (Mt. 8:22)</a:t>
                      </a:r>
                    </a:p>
                  </a:txBody>
                  <a:tcPr marT="45714" marB="45714" anchor="ctr">
                    <a:cell3D prstMaterial="dkEdge">
                      <a:bevel/>
                      <a:lightRig rig="flood" dir="t"/>
                    </a:cell3D>
                  </a:tcPr>
                </a:tc>
              </a:tr>
              <a:tr h="700942">
                <a:tc>
                  <a:txBody>
                    <a:bodyPr/>
                    <a:lstStyle/>
                    <a:p>
                      <a:pPr algn="ctr"/>
                      <a:r>
                        <a:rPr lang="en-US" sz="2000" b="1" dirty="0">
                          <a:solidFill>
                            <a:srgbClr val="FFFF00"/>
                          </a:solidFill>
                        </a:rPr>
                        <a:t>Sanctified</a:t>
                      </a:r>
                    </a:p>
                  </a:txBody>
                  <a:tcPr marT="45714" marB="45714" anchor="ctr">
                    <a:cell3D prstMaterial="dkEdge">
                      <a:bevel/>
                      <a:lightRig rig="flood" dir="t"/>
                    </a:cell3D>
                  </a:tcPr>
                </a:tc>
                <a:tc>
                  <a:txBody>
                    <a:bodyPr/>
                    <a:lstStyle/>
                    <a:p>
                      <a:pPr algn="ctr"/>
                      <a:r>
                        <a:rPr lang="en-US" sz="2000" b="1" dirty="0"/>
                        <a:t>Set</a:t>
                      </a:r>
                      <a:r>
                        <a:rPr lang="en-US" sz="2000" b="1" baseline="0" dirty="0"/>
                        <a:t> apart from sin to </a:t>
                      </a:r>
                      <a:r>
                        <a:rPr lang="en-US" sz="2000" b="1" baseline="0" dirty="0" smtClean="0"/>
                        <a:t>God</a:t>
                      </a:r>
                      <a:r>
                        <a:rPr lang="en-US" sz="2000" b="0" baseline="0" dirty="0"/>
                        <a:t> </a:t>
                      </a:r>
                      <a:r>
                        <a:rPr lang="en-US" sz="2000" b="0" baseline="0" dirty="0" smtClean="0"/>
                        <a:t> </a:t>
                      </a:r>
                      <a:r>
                        <a:rPr lang="en-US" sz="2000" baseline="0" dirty="0" smtClean="0"/>
                        <a:t>(1 </a:t>
                      </a:r>
                      <a:r>
                        <a:rPr lang="en-US" sz="2000" baseline="0" dirty="0"/>
                        <a:t>Cor. 6:11)</a:t>
                      </a:r>
                      <a:endParaRPr lang="en-US" sz="2000" dirty="0"/>
                    </a:p>
                  </a:txBody>
                  <a:tcPr marT="45714" marB="45714" anchor="ctr">
                    <a:cell3D prstMaterial="dkEdge">
                      <a:bevel/>
                      <a:lightRig rig="flood" dir="t"/>
                    </a:cell3D>
                  </a:tcPr>
                </a:tc>
                <a:tc>
                  <a:txBody>
                    <a:bodyPr/>
                    <a:lstStyle/>
                    <a:p>
                      <a:pPr algn="ctr"/>
                      <a:r>
                        <a:rPr lang="en-US" sz="2000" b="1" dirty="0"/>
                        <a:t>Marriage legitimized</a:t>
                      </a:r>
                      <a:r>
                        <a:rPr lang="en-US" sz="2000" dirty="0"/>
                        <a:t/>
                      </a:r>
                      <a:br>
                        <a:rPr lang="en-US" sz="2000" dirty="0"/>
                      </a:br>
                      <a:r>
                        <a:rPr lang="en-US" sz="2000" dirty="0"/>
                        <a:t>(1 Cor. 7:14)</a:t>
                      </a:r>
                    </a:p>
                  </a:txBody>
                  <a:tcPr marT="45714" marB="45714" anchor="ctr">
                    <a:cell3D prstMaterial="dkEdge">
                      <a:bevel/>
                      <a:lightRig rig="flood" dir="t"/>
                    </a:cell3D>
                  </a:tcPr>
                </a:tc>
              </a:tr>
              <a:tr h="396185">
                <a:tc>
                  <a:txBody>
                    <a:bodyPr/>
                    <a:lstStyle/>
                    <a:p>
                      <a:pPr algn="ctr"/>
                      <a:r>
                        <a:rPr lang="en-US" sz="2000" b="1" dirty="0">
                          <a:solidFill>
                            <a:srgbClr val="FFFF00"/>
                          </a:solidFill>
                        </a:rPr>
                        <a:t>Faith</a:t>
                      </a:r>
                    </a:p>
                  </a:txBody>
                  <a:tcPr marT="45714" marB="45714" anchor="ctr">
                    <a:cell3D prstMaterial="dkEdge">
                      <a:bevel/>
                      <a:lightRig rig="flood" dir="t"/>
                    </a:cell3D>
                  </a:tcPr>
                </a:tc>
                <a:tc>
                  <a:txBody>
                    <a:bodyPr/>
                    <a:lstStyle/>
                    <a:p>
                      <a:pPr algn="ctr"/>
                      <a:r>
                        <a:rPr lang="en-US" sz="2000" b="1" dirty="0"/>
                        <a:t>Gospel</a:t>
                      </a:r>
                      <a:r>
                        <a:rPr lang="en-US" sz="2000" dirty="0"/>
                        <a:t>  (Jude 3)</a:t>
                      </a:r>
                    </a:p>
                  </a:txBody>
                  <a:tcPr marT="45714" marB="45714" anchor="ctr">
                    <a:cell3D prstMaterial="dkEdge">
                      <a:bevel/>
                      <a:lightRig rig="flood" dir="t"/>
                    </a:cell3D>
                  </a:tcPr>
                </a:tc>
                <a:tc>
                  <a:txBody>
                    <a:bodyPr/>
                    <a:lstStyle/>
                    <a:p>
                      <a:pPr algn="ctr"/>
                      <a:r>
                        <a:rPr lang="en-US" sz="2000" b="1" dirty="0"/>
                        <a:t>Conscience</a:t>
                      </a:r>
                      <a:r>
                        <a:rPr lang="en-US" sz="2000" dirty="0"/>
                        <a:t>  (Rom. 14:23)</a:t>
                      </a:r>
                    </a:p>
                  </a:txBody>
                  <a:tcPr marT="45714" marB="45714" anchor="ctr">
                    <a:cell3D prstMaterial="dkEdge">
                      <a:bevel/>
                      <a:lightRig rig="flood" dir="t"/>
                    </a:cell3D>
                  </a:tcPr>
                </a:tc>
              </a:tr>
              <a:tr h="700942">
                <a:tc>
                  <a:txBody>
                    <a:bodyPr/>
                    <a:lstStyle/>
                    <a:p>
                      <a:pPr algn="ctr"/>
                      <a:r>
                        <a:rPr lang="en-US" sz="2000" b="1" dirty="0">
                          <a:solidFill>
                            <a:srgbClr val="FFFF00"/>
                          </a:solidFill>
                        </a:rPr>
                        <a:t>Elements</a:t>
                      </a:r>
                    </a:p>
                  </a:txBody>
                  <a:tcPr marT="45714" marB="45714" anchor="ctr">
                    <a:cell3D prstMaterial="dkEdge">
                      <a:bevel/>
                      <a:lightRig rig="flood" dir="t"/>
                    </a:cell3D>
                  </a:tcPr>
                </a:tc>
                <a:tc>
                  <a:txBody>
                    <a:bodyPr/>
                    <a:lstStyle/>
                    <a:p>
                      <a:pPr algn="ctr"/>
                      <a:r>
                        <a:rPr lang="en-US" sz="2000" b="1" dirty="0"/>
                        <a:t>Basic principles</a:t>
                      </a:r>
                      <a:r>
                        <a:rPr lang="en-US" sz="2000" dirty="0"/>
                        <a:t/>
                      </a:r>
                      <a:br>
                        <a:rPr lang="en-US" sz="2000" dirty="0"/>
                      </a:br>
                      <a:r>
                        <a:rPr lang="en-US" sz="2000" dirty="0"/>
                        <a:t>(Heb. 5:12)</a:t>
                      </a:r>
                    </a:p>
                  </a:txBody>
                  <a:tcPr marT="45714" marB="45714" anchor="ctr">
                    <a:cell3D prstMaterial="dkEdge">
                      <a:bevel/>
                      <a:lightRig rig="flood" dir="t"/>
                    </a:cell3D>
                  </a:tcPr>
                </a:tc>
                <a:tc>
                  <a:txBody>
                    <a:bodyPr/>
                    <a:lstStyle/>
                    <a:p>
                      <a:pPr algn="ctr"/>
                      <a:r>
                        <a:rPr lang="en-US" sz="2000" b="1" dirty="0"/>
                        <a:t>Elements</a:t>
                      </a:r>
                      <a:r>
                        <a:rPr lang="en-US" sz="2000" b="1" baseline="0" dirty="0"/>
                        <a:t> of world</a:t>
                      </a:r>
                      <a:r>
                        <a:rPr lang="en-US" sz="2000" baseline="0" dirty="0"/>
                        <a:t/>
                      </a:r>
                      <a:br>
                        <a:rPr lang="en-US" sz="2000" baseline="0" dirty="0"/>
                      </a:br>
                      <a:r>
                        <a:rPr lang="en-US" sz="2000" baseline="0" dirty="0"/>
                        <a:t>(2 Pet. 3:10, 12)</a:t>
                      </a:r>
                      <a:endParaRPr lang="en-US" sz="2000" dirty="0"/>
                    </a:p>
                  </a:txBody>
                  <a:tcPr marT="45714" marB="45714" anchor="ctr">
                    <a:cell3D prstMaterial="dkEdge">
                      <a:bevel/>
                      <a:lightRig rig="flood" dir="t"/>
                    </a:cell3D>
                  </a:tcPr>
                </a:tc>
              </a:tr>
              <a:tr h="396185">
                <a:tc>
                  <a:txBody>
                    <a:bodyPr/>
                    <a:lstStyle/>
                    <a:p>
                      <a:pPr algn="ctr"/>
                      <a:r>
                        <a:rPr lang="en-US" sz="2000" b="1" dirty="0">
                          <a:solidFill>
                            <a:srgbClr val="FFFF00"/>
                          </a:solidFill>
                        </a:rPr>
                        <a:t>Coming</a:t>
                      </a:r>
                    </a:p>
                  </a:txBody>
                  <a:tcPr marT="45714" marB="45714" anchor="ctr">
                    <a:cell3D prstMaterial="dkEdge">
                      <a:bevel/>
                      <a:lightRig rig="flood" dir="t"/>
                    </a:cell3D>
                  </a:tcPr>
                </a:tc>
                <a:tc>
                  <a:txBody>
                    <a:bodyPr/>
                    <a:lstStyle/>
                    <a:p>
                      <a:pPr algn="ctr"/>
                      <a:r>
                        <a:rPr lang="en-US" sz="2000" b="1" dirty="0" smtClean="0"/>
                        <a:t>1</a:t>
                      </a:r>
                      <a:r>
                        <a:rPr lang="en-US" sz="2000" b="1" baseline="30000" dirty="0" smtClean="0"/>
                        <a:t>st</a:t>
                      </a:r>
                      <a:r>
                        <a:rPr lang="en-US" sz="2000" b="1" dirty="0" smtClean="0"/>
                        <a:t> Coming  </a:t>
                      </a:r>
                      <a:r>
                        <a:rPr lang="en-US" sz="2000" dirty="0" smtClean="0"/>
                        <a:t>(1 </a:t>
                      </a:r>
                      <a:r>
                        <a:rPr lang="en-US" sz="2000" dirty="0"/>
                        <a:t>Tim. 1:15)</a:t>
                      </a:r>
                    </a:p>
                  </a:txBody>
                  <a:tcPr marT="45714" marB="45714" anchor="ctr">
                    <a:cell3D prstMaterial="dkEdge">
                      <a:bevel/>
                      <a:lightRig rig="flood" dir="t"/>
                    </a:cell3D>
                  </a:tcPr>
                </a:tc>
                <a:tc>
                  <a:txBody>
                    <a:bodyPr/>
                    <a:lstStyle/>
                    <a:p>
                      <a:pPr algn="ctr"/>
                      <a:r>
                        <a:rPr lang="en-US" sz="2000" b="1" dirty="0"/>
                        <a:t>2</a:t>
                      </a:r>
                      <a:r>
                        <a:rPr lang="en-US" sz="2000" b="1" baseline="30000" dirty="0"/>
                        <a:t>nd</a:t>
                      </a:r>
                      <a:r>
                        <a:rPr lang="en-US" sz="2000" b="1" dirty="0"/>
                        <a:t> Coming  </a:t>
                      </a:r>
                      <a:r>
                        <a:rPr lang="en-US" sz="2000" dirty="0"/>
                        <a:t>(Heb. 9:26-28)</a:t>
                      </a:r>
                    </a:p>
                  </a:txBody>
                  <a:tcPr marT="45714" marB="45714" anchor="ctr">
                    <a:cell3D prstMaterial="dkEdge">
                      <a:bevel/>
                      <a:lightRig rig="flood" dir="t"/>
                    </a:cell3D>
                  </a:tcPr>
                </a:tc>
              </a:tr>
              <a:tr h="700942">
                <a:tc>
                  <a:txBody>
                    <a:bodyPr/>
                    <a:lstStyle/>
                    <a:p>
                      <a:pPr algn="ctr"/>
                      <a:r>
                        <a:rPr lang="en-US" sz="2000" b="1" dirty="0">
                          <a:solidFill>
                            <a:srgbClr val="FFFF00"/>
                          </a:solidFill>
                        </a:rPr>
                        <a:t>Raised</a:t>
                      </a:r>
                    </a:p>
                  </a:txBody>
                  <a:tcPr marT="45714" marB="45714" anchor="ctr">
                    <a:cell3D prstMaterial="dkEdge">
                      <a:bevel/>
                      <a:lightRig rig="flood" dir="t"/>
                    </a:cell3D>
                  </a:tcPr>
                </a:tc>
                <a:tc>
                  <a:txBody>
                    <a:bodyPr/>
                    <a:lstStyle/>
                    <a:p>
                      <a:pPr algn="ctr"/>
                      <a:r>
                        <a:rPr lang="en-US" sz="2000" b="1" dirty="0"/>
                        <a:t>Literal Resurrection</a:t>
                      </a:r>
                      <a:r>
                        <a:rPr lang="en-US" sz="2000" dirty="0"/>
                        <a:t/>
                      </a:r>
                      <a:br>
                        <a:rPr lang="en-US" sz="2000" dirty="0"/>
                      </a:br>
                      <a:r>
                        <a:rPr lang="en-US" sz="2000" baseline="0" dirty="0"/>
                        <a:t>(Mt. 11:5)</a:t>
                      </a:r>
                      <a:endParaRPr lang="en-US" sz="2000" dirty="0"/>
                    </a:p>
                  </a:txBody>
                  <a:tcPr marT="45714" marB="45714" anchor="ctr">
                    <a:cell3D prstMaterial="dkEdge">
                      <a:bevel/>
                      <a:lightRig rig="flood" dir="t"/>
                    </a:cell3D>
                  </a:tcPr>
                </a:tc>
                <a:tc>
                  <a:txBody>
                    <a:bodyPr/>
                    <a:lstStyle/>
                    <a:p>
                      <a:pPr algn="ctr"/>
                      <a:r>
                        <a:rPr lang="en-US" sz="2000" b="1" dirty="0"/>
                        <a:t>Figurative Resurrection</a:t>
                      </a:r>
                      <a:r>
                        <a:rPr lang="en-US" sz="2000" dirty="0"/>
                        <a:t/>
                      </a:r>
                      <a:br>
                        <a:rPr lang="en-US" sz="2000" dirty="0"/>
                      </a:br>
                      <a:r>
                        <a:rPr lang="en-US" sz="2000" dirty="0"/>
                        <a:t>(Col. 2:12)</a:t>
                      </a:r>
                    </a:p>
                  </a:txBody>
                  <a:tcPr marT="45714" marB="45714" anchor="ctr">
                    <a:cell3D prstMaterial="dkEdge">
                      <a:bevel/>
                      <a:lightRig rig="flood" dir="t"/>
                    </a:cell3D>
                  </a:tcPr>
                </a:tc>
              </a:tr>
            </a:tbl>
          </a:graphicData>
        </a:graphic>
      </p:graphicFrame>
      <p:sp>
        <p:nvSpPr>
          <p:cNvPr id="3" name="Footer Placeholder 2"/>
          <p:cNvSpPr>
            <a:spLocks noGrp="1"/>
          </p:cNvSpPr>
          <p:nvPr>
            <p:ph type="ftr" sz="quarter" idx="11"/>
          </p:nvPr>
        </p:nvSpPr>
        <p:spPr/>
        <p:txBody>
          <a:bodyPr/>
          <a:lstStyle/>
          <a:p>
            <a:pPr>
              <a:defRPr/>
            </a:pPr>
            <a:r>
              <a:rPr lang="en-US" smtClean="0">
                <a:solidFill>
                  <a:srgbClr val="FFFFFF"/>
                </a:solidFill>
              </a:rPr>
              <a:t>Kevin Kay</a:t>
            </a: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626B8057-341F-4A5D-8C24-CF04CE623233}" type="slidenum">
              <a:rPr lang="en-US">
                <a:solidFill>
                  <a:srgbClr val="FFFFFF"/>
                </a:solidFill>
              </a:rPr>
              <a:pPr>
                <a:defRPr/>
              </a:pPr>
              <a:t>177</a:t>
            </a:fld>
            <a:endParaRPr lang="en-US">
              <a:solidFill>
                <a:srgbClr val="FFFFFF"/>
              </a:solidFill>
            </a:endParaRPr>
          </a:p>
        </p:txBody>
      </p:sp>
    </p:spTree>
    <p:extLst>
      <p:ext uri="{BB962C8B-B14F-4D97-AF65-F5344CB8AC3E}">
        <p14:creationId xmlns:p14="http://schemas.microsoft.com/office/powerpoint/2010/main" val="3046632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Black" pitchFamily="34" charset="0"/>
              </a:rPr>
              <a:t>“Sleep” In Three Senses</a:t>
            </a:r>
            <a:endParaRPr lang="en-US" dirty="0">
              <a:latin typeface="Arial Black" pitchFamily="34" charset="0"/>
            </a:endParaRPr>
          </a:p>
        </p:txBody>
      </p:sp>
      <p:sp>
        <p:nvSpPr>
          <p:cNvPr id="7" name="Content Placeholder 6"/>
          <p:cNvSpPr>
            <a:spLocks noGrp="1"/>
          </p:cNvSpPr>
          <p:nvPr>
            <p:ph sz="half" idx="2"/>
          </p:nvPr>
        </p:nvSpPr>
        <p:spPr>
          <a:xfrm>
            <a:off x="4038600" y="1676399"/>
            <a:ext cx="4648200" cy="3886201"/>
          </a:xfrm>
        </p:spPr>
        <p:txBody>
          <a:bodyPr anchor="ctr"/>
          <a:lstStyle/>
          <a:p>
            <a:pPr marL="457200" indent="-457200">
              <a:spcBef>
                <a:spcPts val="0"/>
              </a:spcBef>
              <a:spcAft>
                <a:spcPts val="3600"/>
              </a:spcAft>
            </a:pPr>
            <a:r>
              <a:rPr lang="en-US" dirty="0" smtClean="0">
                <a:solidFill>
                  <a:srgbClr val="FFFF00"/>
                </a:solidFill>
                <a:latin typeface="Arial Black" pitchFamily="34" charset="0"/>
              </a:rPr>
              <a:t>Spiritual lethargy</a:t>
            </a:r>
            <a:r>
              <a:rPr lang="en-US" dirty="0" smtClean="0">
                <a:latin typeface="Arial Black" pitchFamily="34" charset="0"/>
              </a:rPr>
              <a:t/>
            </a:r>
            <a:br>
              <a:rPr lang="en-US" dirty="0" smtClean="0">
                <a:latin typeface="Arial Black" pitchFamily="34" charset="0"/>
              </a:rPr>
            </a:br>
            <a:r>
              <a:rPr lang="en-US" dirty="0" smtClean="0">
                <a:latin typeface="Arial" pitchFamily="34" charset="0"/>
                <a:cs typeface="Arial" pitchFamily="34" charset="0"/>
              </a:rPr>
              <a:t>(1 Th. 5:6)</a:t>
            </a:r>
          </a:p>
          <a:p>
            <a:pPr marL="457200" indent="-457200">
              <a:spcBef>
                <a:spcPts val="0"/>
              </a:spcBef>
              <a:spcAft>
                <a:spcPts val="3600"/>
              </a:spcAft>
            </a:pPr>
            <a:r>
              <a:rPr lang="en-US" dirty="0" smtClean="0">
                <a:solidFill>
                  <a:srgbClr val="FFFF00"/>
                </a:solidFill>
                <a:latin typeface="Arial Black" pitchFamily="34" charset="0"/>
              </a:rPr>
              <a:t>Natural sleep</a:t>
            </a:r>
            <a:r>
              <a:rPr lang="en-US" dirty="0" smtClean="0">
                <a:latin typeface="Arial Black" pitchFamily="34" charset="0"/>
              </a:rPr>
              <a:t/>
            </a:r>
            <a:br>
              <a:rPr lang="en-US" dirty="0" smtClean="0">
                <a:latin typeface="Arial Black" pitchFamily="34" charset="0"/>
              </a:rPr>
            </a:br>
            <a:r>
              <a:rPr lang="en-US" dirty="0" smtClean="0">
                <a:latin typeface="Arial" pitchFamily="34" charset="0"/>
                <a:cs typeface="Arial" pitchFamily="34" charset="0"/>
              </a:rPr>
              <a:t>(1 Th. 5:7)</a:t>
            </a:r>
          </a:p>
          <a:p>
            <a:pPr marL="457200" indent="-457200">
              <a:spcBef>
                <a:spcPts val="0"/>
              </a:spcBef>
              <a:spcAft>
                <a:spcPts val="3600"/>
              </a:spcAft>
            </a:pPr>
            <a:r>
              <a:rPr lang="en-US" dirty="0" smtClean="0">
                <a:solidFill>
                  <a:srgbClr val="FFFF00"/>
                </a:solidFill>
                <a:latin typeface="Arial Black" pitchFamily="34" charset="0"/>
              </a:rPr>
              <a:t>Death</a:t>
            </a:r>
            <a:r>
              <a:rPr lang="en-US" dirty="0" smtClean="0">
                <a:latin typeface="Arial Black" pitchFamily="34" charset="0"/>
              </a:rPr>
              <a:t/>
            </a:r>
            <a:br>
              <a:rPr lang="en-US" dirty="0" smtClean="0">
                <a:latin typeface="Arial Black" pitchFamily="34" charset="0"/>
              </a:rPr>
            </a:br>
            <a:r>
              <a:rPr lang="en-US" dirty="0" smtClean="0">
                <a:latin typeface="Arial" pitchFamily="34" charset="0"/>
                <a:cs typeface="Arial" pitchFamily="34" charset="0"/>
              </a:rPr>
              <a:t>(1 Th. 5:10)</a:t>
            </a:r>
            <a:endParaRPr lang="en-US" dirty="0">
              <a:latin typeface="Arial" pitchFamily="34" charset="0"/>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76400"/>
            <a:ext cx="2971800" cy="383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55A4F543-A8C0-49B7-B18F-9EC73C4923E3}" type="slidenum">
              <a:rPr lang="en-US" smtClean="0">
                <a:solidFill>
                  <a:prstClr val="white"/>
                </a:solidFill>
              </a:rPr>
              <a:pPr>
                <a:defRPr/>
              </a:pPr>
              <a:t>178</a:t>
            </a:fld>
            <a:endParaRPr lang="en-US">
              <a:solidFill>
                <a:prstClr val="white"/>
              </a:solidFill>
            </a:endParaRPr>
          </a:p>
        </p:txBody>
      </p:sp>
    </p:spTree>
    <p:extLst>
      <p:ext uri="{BB962C8B-B14F-4D97-AF65-F5344CB8AC3E}">
        <p14:creationId xmlns:p14="http://schemas.microsoft.com/office/powerpoint/2010/main" val="4990812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7813"/>
            <a:ext cx="6324600" cy="1143000"/>
          </a:xfrm>
        </p:spPr>
        <p:txBody>
          <a:bodyPr/>
          <a:lstStyle/>
          <a:p>
            <a:pPr algn="l">
              <a:defRPr/>
            </a:pPr>
            <a:r>
              <a:rPr lang="en-US" b="1" dirty="0"/>
              <a:t>Laying On Of Hands</a:t>
            </a:r>
          </a:p>
        </p:txBody>
      </p:sp>
      <p:sp>
        <p:nvSpPr>
          <p:cNvPr id="11267" name="Rectangle 3"/>
          <p:cNvSpPr>
            <a:spLocks noGrp="1" noChangeArrowheads="1"/>
          </p:cNvSpPr>
          <p:nvPr>
            <p:ph sz="half" idx="1"/>
          </p:nvPr>
        </p:nvSpPr>
        <p:spPr>
          <a:xfrm>
            <a:off x="457200" y="1600200"/>
            <a:ext cx="4033838" cy="4530725"/>
          </a:xfrm>
        </p:spPr>
        <p:txBody>
          <a:bodyPr/>
          <a:lstStyle/>
          <a:p>
            <a:pPr>
              <a:spcBef>
                <a:spcPct val="0"/>
              </a:spcBef>
              <a:spcAft>
                <a:spcPts val="1800"/>
              </a:spcAft>
              <a:defRPr/>
            </a:pPr>
            <a:r>
              <a:rPr lang="en-US" sz="2500" b="1" dirty="0">
                <a:solidFill>
                  <a:srgbClr val="FFFF00"/>
                </a:solidFill>
                <a:latin typeface="CG Times (W1)" charset="0"/>
                <a:cs typeface="Times New Roman" pitchFamily="18" charset="0"/>
              </a:rPr>
              <a:t>Bless</a:t>
            </a:r>
            <a:r>
              <a:rPr lang="en-US" sz="2500" dirty="0">
                <a:latin typeface="CG Times (W1)" charset="0"/>
                <a:cs typeface="Times New Roman" pitchFamily="18" charset="0"/>
              </a:rPr>
              <a:t>  (Mt. 19:13-15)</a:t>
            </a:r>
            <a:r>
              <a:rPr lang="en-US" sz="2500" dirty="0"/>
              <a:t> </a:t>
            </a:r>
          </a:p>
          <a:p>
            <a:pPr>
              <a:spcBef>
                <a:spcPct val="0"/>
              </a:spcBef>
              <a:spcAft>
                <a:spcPts val="1800"/>
              </a:spcAft>
              <a:defRPr/>
            </a:pPr>
            <a:r>
              <a:rPr lang="en-US" sz="2500" b="1" dirty="0">
                <a:solidFill>
                  <a:srgbClr val="FFFF00"/>
                </a:solidFill>
                <a:latin typeface="CG Times (W1)" charset="0"/>
                <a:cs typeface="Times New Roman" pitchFamily="18" charset="0"/>
              </a:rPr>
              <a:t>Comfort</a:t>
            </a:r>
            <a:r>
              <a:rPr lang="en-US" sz="2500" dirty="0">
                <a:latin typeface="CG Times (W1)" charset="0"/>
                <a:cs typeface="Times New Roman" pitchFamily="18" charset="0"/>
              </a:rPr>
              <a:t>  (Rev. 1:17)</a:t>
            </a:r>
            <a:r>
              <a:rPr lang="en-US" sz="2500" dirty="0"/>
              <a:t> </a:t>
            </a:r>
          </a:p>
          <a:p>
            <a:pPr>
              <a:spcBef>
                <a:spcPct val="0"/>
              </a:spcBef>
              <a:spcAft>
                <a:spcPts val="1800"/>
              </a:spcAft>
              <a:defRPr/>
            </a:pPr>
            <a:r>
              <a:rPr lang="en-US" sz="2500" b="1" dirty="0">
                <a:solidFill>
                  <a:srgbClr val="FFFF00"/>
                </a:solidFill>
                <a:latin typeface="CG Times (W1)" charset="0"/>
                <a:cs typeface="Times New Roman" pitchFamily="18" charset="0"/>
              </a:rPr>
              <a:t>Seize</a:t>
            </a:r>
            <a:r>
              <a:rPr lang="en-US" sz="2500" dirty="0">
                <a:latin typeface="CG Times (W1)" charset="0"/>
                <a:cs typeface="Times New Roman" pitchFamily="18" charset="0"/>
              </a:rPr>
              <a:t>  (Mt. 18:28)</a:t>
            </a:r>
            <a:r>
              <a:rPr lang="en-US" sz="2500" dirty="0"/>
              <a:t> </a:t>
            </a:r>
          </a:p>
          <a:p>
            <a:pPr>
              <a:spcBef>
                <a:spcPct val="0"/>
              </a:spcBef>
              <a:spcAft>
                <a:spcPts val="1800"/>
              </a:spcAft>
              <a:defRPr/>
            </a:pPr>
            <a:r>
              <a:rPr lang="en-US" sz="2500" b="1" dirty="0">
                <a:solidFill>
                  <a:srgbClr val="FFFF00"/>
                </a:solidFill>
                <a:latin typeface="CG Times (W1)" charset="0"/>
                <a:cs typeface="Times New Roman" pitchFamily="18" charset="0"/>
              </a:rPr>
              <a:t>Appoint</a:t>
            </a:r>
            <a:r>
              <a:rPr lang="en-US" sz="2500" b="1" dirty="0">
                <a:latin typeface="CG Times (W1)" charset="0"/>
                <a:cs typeface="Times New Roman" pitchFamily="18" charset="0"/>
              </a:rPr>
              <a:t> </a:t>
            </a:r>
            <a:r>
              <a:rPr lang="en-US" sz="2500" dirty="0">
                <a:latin typeface="CG Times (W1)" charset="0"/>
                <a:cs typeface="Times New Roman" pitchFamily="18" charset="0"/>
              </a:rPr>
              <a:t>or </a:t>
            </a:r>
            <a:r>
              <a:rPr lang="en-US" sz="2500" b="1" dirty="0">
                <a:solidFill>
                  <a:srgbClr val="FFFF00"/>
                </a:solidFill>
                <a:latin typeface="CG Times (W1)" charset="0"/>
                <a:cs typeface="Times New Roman" pitchFamily="18" charset="0"/>
              </a:rPr>
              <a:t>ordain</a:t>
            </a:r>
            <a:r>
              <a:rPr lang="en-US" sz="2500" dirty="0">
                <a:latin typeface="CG Times (W1)" charset="0"/>
                <a:cs typeface="Times New Roman" pitchFamily="18" charset="0"/>
              </a:rPr>
              <a:t>  (Acts 6:6; 13:3; 1 Tim. 5:22)</a:t>
            </a:r>
          </a:p>
          <a:p>
            <a:pPr>
              <a:spcBef>
                <a:spcPct val="0"/>
              </a:spcBef>
              <a:spcAft>
                <a:spcPts val="1800"/>
              </a:spcAft>
              <a:defRPr/>
            </a:pPr>
            <a:r>
              <a:rPr lang="en-US" sz="2500" b="1" dirty="0">
                <a:solidFill>
                  <a:srgbClr val="FFFF00"/>
                </a:solidFill>
                <a:latin typeface="CG Times (W1)" charset="0"/>
                <a:cs typeface="Times New Roman" pitchFamily="18" charset="0"/>
              </a:rPr>
              <a:t>Heal</a:t>
            </a:r>
            <a:r>
              <a:rPr lang="en-US" sz="2500" dirty="0">
                <a:latin typeface="CG Times (W1)" charset="0"/>
                <a:cs typeface="Times New Roman" pitchFamily="18" charset="0"/>
              </a:rPr>
              <a:t>  (Mt. 9:18; Mk. 5:23; 6:5; 16:18; Lk. 4:40; 13:13; Acts 28:8)</a:t>
            </a:r>
            <a:endParaRPr lang="en-US" sz="2500" dirty="0"/>
          </a:p>
        </p:txBody>
      </p:sp>
      <p:sp>
        <p:nvSpPr>
          <p:cNvPr id="11268" name="Rectangle 4"/>
          <p:cNvSpPr>
            <a:spLocks noGrp="1" noChangeArrowheads="1"/>
          </p:cNvSpPr>
          <p:nvPr>
            <p:ph sz="half" idx="2"/>
          </p:nvPr>
        </p:nvSpPr>
        <p:spPr>
          <a:xfrm>
            <a:off x="4652963" y="1600200"/>
            <a:ext cx="4033837" cy="4530725"/>
          </a:xfrm>
        </p:spPr>
        <p:txBody>
          <a:bodyPr/>
          <a:lstStyle/>
          <a:p>
            <a:pPr>
              <a:spcBef>
                <a:spcPct val="0"/>
              </a:spcBef>
              <a:spcAft>
                <a:spcPts val="1800"/>
              </a:spcAft>
              <a:defRPr/>
            </a:pPr>
            <a:r>
              <a:rPr lang="en-US" sz="2500" b="1" dirty="0">
                <a:solidFill>
                  <a:srgbClr val="FFFF00"/>
                </a:solidFill>
                <a:latin typeface="CG Times (W1)" charset="0"/>
                <a:cs typeface="Times New Roman" pitchFamily="18" charset="0"/>
              </a:rPr>
              <a:t>Arrest</a:t>
            </a:r>
            <a:r>
              <a:rPr lang="en-US" sz="2500" dirty="0">
                <a:latin typeface="CG Times (W1)" charset="0"/>
                <a:cs typeface="Times New Roman" pitchFamily="18" charset="0"/>
              </a:rPr>
              <a:t>  (Mt. 21:46; 26:50; Mk. 14:46; Lk. 20:19; 21:12; Jn. 7:30, 44; 8:20; Acts 4:3; 5:18; 21:27)</a:t>
            </a:r>
          </a:p>
          <a:p>
            <a:pPr>
              <a:spcBef>
                <a:spcPct val="0"/>
              </a:spcBef>
              <a:spcAft>
                <a:spcPts val="1800"/>
              </a:spcAft>
              <a:defRPr/>
            </a:pPr>
            <a:r>
              <a:rPr lang="en-US" sz="2500" b="1" dirty="0">
                <a:solidFill>
                  <a:srgbClr val="FFFF00"/>
                </a:solidFill>
                <a:latin typeface="CG Times (W1)" charset="0"/>
                <a:cs typeface="Times New Roman" pitchFamily="18" charset="0"/>
              </a:rPr>
              <a:t>Impart spiritual gifts</a:t>
            </a:r>
            <a:r>
              <a:rPr lang="en-US" sz="2500" dirty="0">
                <a:latin typeface="CG Times (W1)" charset="0"/>
                <a:cs typeface="Times New Roman" pitchFamily="18" charset="0"/>
              </a:rPr>
              <a:t>  (Acts 8:17-19; 19:6; 1 Tim. 4:14; 2 Tim. 1:6; Heb. 6:2)</a:t>
            </a:r>
            <a:endParaRPr lang="en-US" sz="2500" dirty="0"/>
          </a:p>
        </p:txBody>
      </p:sp>
      <p:sp>
        <p:nvSpPr>
          <p:cNvPr id="2" name="Footer Placeholder 1"/>
          <p:cNvSpPr>
            <a:spLocks noGrp="1"/>
          </p:cNvSpPr>
          <p:nvPr>
            <p:ph type="ftr" sz="quarter" idx="11"/>
          </p:nvPr>
        </p:nvSpPr>
        <p:spPr/>
        <p:txBody>
          <a:bodyPr/>
          <a:lstStyle/>
          <a:p>
            <a:pPr>
              <a:defRPr/>
            </a:pPr>
            <a:r>
              <a:rPr lang="en-US" smtClean="0">
                <a:solidFill>
                  <a:srgbClr val="FFFFFF"/>
                </a:solidFill>
              </a:rPr>
              <a:t>Kevin Kay</a:t>
            </a: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D3D47CCC-DF26-48F8-88E7-85105CFE2251}" type="slidenum">
              <a:rPr lang="en-US">
                <a:solidFill>
                  <a:srgbClr val="FFFFFF"/>
                </a:solidFill>
              </a:rPr>
              <a:pPr>
                <a:defRPr/>
              </a:pPr>
              <a:t>179</a:t>
            </a:fld>
            <a:endParaRPr lang="en-US">
              <a:solidFill>
                <a:srgbClr val="FFFFFF"/>
              </a:solidFill>
            </a:endParaRPr>
          </a:p>
        </p:txBody>
      </p:sp>
      <p:pic>
        <p:nvPicPr>
          <p:cNvPr id="245762" name="Picture 2" descr="C:\Users\Kevin\AppData\Local\Microsoft\Windows\Temporary Internet Files\Content.IE5\NBNU6XC0\MC90005728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81831">
            <a:off x="7320605" y="-5082"/>
            <a:ext cx="1543507" cy="1795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7693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b="1"/>
              <a:t>Prayer To The Father</a:t>
            </a:r>
          </a:p>
        </p:txBody>
      </p:sp>
      <p:sp>
        <p:nvSpPr>
          <p:cNvPr id="139267" name="Rectangle 3"/>
          <p:cNvSpPr>
            <a:spLocks noGrp="1" noChangeArrowheads="1"/>
          </p:cNvSpPr>
          <p:nvPr>
            <p:ph idx="1"/>
          </p:nvPr>
        </p:nvSpPr>
        <p:spPr/>
        <p:txBody>
          <a:bodyPr/>
          <a:lstStyle/>
          <a:p>
            <a:pPr marL="463550" indent="-463550">
              <a:spcBef>
                <a:spcPts val="0"/>
              </a:spcBef>
              <a:spcAft>
                <a:spcPts val="1800"/>
              </a:spcAft>
            </a:pPr>
            <a:r>
              <a:rPr lang="en-US" sz="2800" b="1" dirty="0">
                <a:solidFill>
                  <a:srgbClr val="FFFF00"/>
                </a:solidFill>
              </a:rPr>
              <a:t>Instructions</a:t>
            </a:r>
            <a:r>
              <a:rPr lang="en-US" sz="2800" dirty="0"/>
              <a:t>  (</a:t>
            </a:r>
            <a:r>
              <a:rPr lang="en-US" sz="2800" dirty="0">
                <a:cs typeface="Times New Roman" pitchFamily="18" charset="0"/>
              </a:rPr>
              <a:t>Mt. 6:6, 9, Lk. 11:2; Acts 8:22; Eph. 5:18-20; Col. 3:16-17</a:t>
            </a:r>
            <a:r>
              <a:rPr lang="en-US" sz="2800" dirty="0"/>
              <a:t>)</a:t>
            </a:r>
          </a:p>
          <a:p>
            <a:pPr marL="463550" indent="-463550">
              <a:spcBef>
                <a:spcPts val="0"/>
              </a:spcBef>
              <a:spcAft>
                <a:spcPts val="1800"/>
              </a:spcAft>
            </a:pPr>
            <a:r>
              <a:rPr lang="en-US" sz="2800" b="1" dirty="0">
                <a:solidFill>
                  <a:srgbClr val="FFFF00"/>
                </a:solidFill>
              </a:rPr>
              <a:t>Examples</a:t>
            </a:r>
            <a:r>
              <a:rPr lang="en-US" sz="2800" dirty="0"/>
              <a:t>:</a:t>
            </a:r>
          </a:p>
          <a:p>
            <a:pPr marL="857250" lvl="1" indent="-400050"/>
            <a:r>
              <a:rPr lang="en-US" sz="2400" dirty="0" smtClean="0">
                <a:cs typeface="Times New Roman" pitchFamily="18" charset="0"/>
              </a:rPr>
              <a:t>Pharisee  </a:t>
            </a:r>
            <a:r>
              <a:rPr lang="en-US" sz="2400" dirty="0">
                <a:cs typeface="Times New Roman" pitchFamily="18" charset="0"/>
              </a:rPr>
              <a:t>(Lk. 18:11)</a:t>
            </a:r>
            <a:endParaRPr lang="en-US" sz="2400" dirty="0"/>
          </a:p>
          <a:p>
            <a:pPr marL="857250" lvl="1" indent="-400050"/>
            <a:r>
              <a:rPr lang="en-US" sz="2400" dirty="0">
                <a:cs typeface="Times New Roman" pitchFamily="18" charset="0"/>
              </a:rPr>
              <a:t>Jesus  (Mt. 26:39, 42, 53; Lk. 6:12; Jn. 14:16)</a:t>
            </a:r>
            <a:endParaRPr lang="en-US" sz="2400" dirty="0"/>
          </a:p>
          <a:p>
            <a:pPr marL="857250" lvl="1" indent="-400050"/>
            <a:r>
              <a:rPr lang="en-US" sz="2400" dirty="0">
                <a:cs typeface="Times New Roman" pitchFamily="18" charset="0"/>
              </a:rPr>
              <a:t>Cornelius  (Acts 10:2)</a:t>
            </a:r>
            <a:endParaRPr lang="en-US" sz="2400" dirty="0"/>
          </a:p>
          <a:p>
            <a:pPr marL="857250" lvl="1" indent="-400050"/>
            <a:r>
              <a:rPr lang="en-US" sz="2400" dirty="0">
                <a:cs typeface="Times New Roman" pitchFamily="18" charset="0"/>
              </a:rPr>
              <a:t>Paul &amp; Silas  (Acts 16:25; Rom. 1:8; 7:25)</a:t>
            </a:r>
          </a:p>
          <a:p>
            <a:pPr marL="857250" lvl="1" indent="-400050"/>
            <a:r>
              <a:rPr lang="en-US" sz="2400" dirty="0">
                <a:cs typeface="Times New Roman" pitchFamily="18" charset="0"/>
              </a:rPr>
              <a:t>Women  (1 Cor. 11:3)</a:t>
            </a:r>
          </a:p>
          <a:p>
            <a:pPr marL="857250" lvl="1" indent="-400050"/>
            <a:r>
              <a:rPr lang="en-US" sz="2400" dirty="0">
                <a:cs typeface="Times New Roman" pitchFamily="18" charset="0"/>
              </a:rPr>
              <a:t>Paul  (2 Cor. 13:7; Col. 1:3; 2 Th. 1:11)</a:t>
            </a:r>
            <a:r>
              <a:rPr lang="en-US" sz="2400" dirty="0"/>
              <a:t> </a:t>
            </a:r>
          </a:p>
        </p:txBody>
      </p:sp>
      <p:sp>
        <p:nvSpPr>
          <p:cNvPr id="6" name="Slide Number Placeholder 5"/>
          <p:cNvSpPr>
            <a:spLocks noGrp="1"/>
          </p:cNvSpPr>
          <p:nvPr>
            <p:ph type="sldNum" sz="quarter" idx="12"/>
          </p:nvPr>
        </p:nvSpPr>
        <p:spPr/>
        <p:txBody>
          <a:bodyPr/>
          <a:lstStyle/>
          <a:p>
            <a:fld id="{41A20C0E-82B1-44FB-AEAA-C06E637D5249}" type="slidenum">
              <a:rPr lang="en-US"/>
              <a:pPr/>
              <a:t>18</a:t>
            </a:fld>
            <a:endParaRPr lang="en-US"/>
          </a:p>
        </p:txBody>
      </p:sp>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22666982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a:t>Slow To Understand</a:t>
            </a:r>
          </a:p>
        </p:txBody>
      </p:sp>
      <p:sp>
        <p:nvSpPr>
          <p:cNvPr id="2" name="Content Placeholder 1"/>
          <p:cNvSpPr>
            <a:spLocks noGrp="1"/>
          </p:cNvSpPr>
          <p:nvPr>
            <p:ph sz="half" idx="1"/>
          </p:nvPr>
        </p:nvSpPr>
        <p:spPr>
          <a:xfrm>
            <a:off x="4267200" y="1828800"/>
            <a:ext cx="4419600" cy="4302125"/>
          </a:xfrm>
        </p:spPr>
        <p:txBody>
          <a:bodyPr anchor="ctr"/>
          <a:lstStyle/>
          <a:p>
            <a:pPr marL="461963" indent="-461963" eaLnBrk="1" hangingPunct="1">
              <a:spcBef>
                <a:spcPct val="0"/>
              </a:spcBef>
              <a:spcAft>
                <a:spcPts val="2400"/>
              </a:spcAft>
              <a:buClr>
                <a:schemeClr val="tx1"/>
              </a:buClr>
              <a:defRPr/>
            </a:pPr>
            <a:r>
              <a:rPr lang="en-US" dirty="0"/>
              <a:t>Jesus’ </a:t>
            </a:r>
            <a:r>
              <a:rPr lang="en-US" b="1" dirty="0">
                <a:solidFill>
                  <a:srgbClr val="FFFF00"/>
                </a:solidFill>
              </a:rPr>
              <a:t>teaching</a:t>
            </a:r>
            <a:r>
              <a:rPr lang="en-US" dirty="0">
                <a:solidFill>
                  <a:srgbClr val="FFFF00"/>
                </a:solidFill>
              </a:rPr>
              <a:t/>
            </a:r>
            <a:br>
              <a:rPr lang="en-US" dirty="0">
                <a:solidFill>
                  <a:srgbClr val="FFFF00"/>
                </a:solidFill>
              </a:rPr>
            </a:br>
            <a:r>
              <a:rPr lang="en-US" sz="2000" dirty="0"/>
              <a:t>(Mt. 15:10-20; 16:5-12)</a:t>
            </a:r>
          </a:p>
          <a:p>
            <a:pPr marL="461963" indent="-461963" eaLnBrk="1" hangingPunct="1">
              <a:spcBef>
                <a:spcPct val="0"/>
              </a:spcBef>
              <a:spcAft>
                <a:spcPts val="2400"/>
              </a:spcAft>
              <a:buClr>
                <a:schemeClr val="tx1"/>
              </a:buClr>
              <a:defRPr/>
            </a:pPr>
            <a:r>
              <a:rPr lang="en-US" dirty="0"/>
              <a:t>Jesus’ </a:t>
            </a:r>
            <a:r>
              <a:rPr lang="en-US" b="1" dirty="0">
                <a:solidFill>
                  <a:srgbClr val="FFFF00"/>
                </a:solidFill>
              </a:rPr>
              <a:t>miracles</a:t>
            </a:r>
            <a:r>
              <a:rPr lang="en-US" dirty="0">
                <a:solidFill>
                  <a:srgbClr val="FFFF00"/>
                </a:solidFill>
              </a:rPr>
              <a:t/>
            </a:r>
            <a:br>
              <a:rPr lang="en-US" dirty="0">
                <a:solidFill>
                  <a:srgbClr val="FFFF00"/>
                </a:solidFill>
              </a:rPr>
            </a:br>
            <a:r>
              <a:rPr lang="en-US" sz="2000" dirty="0"/>
              <a:t>(Mk. 6:30ff, 51-52)</a:t>
            </a:r>
            <a:endParaRPr lang="en-US" sz="2000" b="1" dirty="0"/>
          </a:p>
          <a:p>
            <a:pPr marL="461963" indent="-461963" eaLnBrk="1" hangingPunct="1">
              <a:spcBef>
                <a:spcPct val="0"/>
              </a:spcBef>
              <a:spcAft>
                <a:spcPts val="2400"/>
              </a:spcAft>
              <a:buClr>
                <a:schemeClr val="tx1"/>
              </a:buClr>
              <a:defRPr/>
            </a:pPr>
            <a:r>
              <a:rPr lang="en-US" dirty="0"/>
              <a:t>Jesus’ </a:t>
            </a:r>
            <a:r>
              <a:rPr lang="en-US" b="1" dirty="0" smtClean="0">
                <a:solidFill>
                  <a:srgbClr val="FFFF00"/>
                </a:solidFill>
              </a:rPr>
              <a:t>death</a:t>
            </a:r>
            <a:br>
              <a:rPr lang="en-US" b="1" dirty="0" smtClean="0">
                <a:solidFill>
                  <a:srgbClr val="FFFF00"/>
                </a:solidFill>
              </a:rPr>
            </a:br>
            <a:r>
              <a:rPr lang="en-US" sz="2000" dirty="0" smtClean="0"/>
              <a:t>(</a:t>
            </a:r>
            <a:r>
              <a:rPr lang="en-US" sz="2000" dirty="0"/>
              <a:t>Mt. 16:21-23; Mk. 9:30-32; Lk. 18:31-34; Jn. 14:1-5; 16:16-20; Lk. 24:44-47)</a:t>
            </a:r>
            <a:endParaRPr lang="en-US" sz="2000" b="1" dirty="0"/>
          </a:p>
          <a:p>
            <a:endParaRPr lang="en-US" dirty="0"/>
          </a:p>
        </p:txBody>
      </p:sp>
      <p:sp>
        <p:nvSpPr>
          <p:cNvPr id="3" name="Footer Placeholder 2"/>
          <p:cNvSpPr>
            <a:spLocks noGrp="1"/>
          </p:cNvSpPr>
          <p:nvPr>
            <p:ph type="ftr" sz="quarter" idx="11"/>
          </p:nvPr>
        </p:nvSpPr>
        <p:spPr/>
        <p:txBody>
          <a:bodyPr/>
          <a:lstStyle/>
          <a:p>
            <a:pPr>
              <a:defRPr/>
            </a:pPr>
            <a:r>
              <a:rPr lang="en-US" smtClean="0">
                <a:solidFill>
                  <a:srgbClr val="FFFFFF"/>
                </a:solidFill>
              </a:rPr>
              <a:t>Kevin Kay</a:t>
            </a: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28F8404D-1CC7-492A-A485-706FFFA809CC}" type="slidenum">
              <a:rPr lang="en-US">
                <a:solidFill>
                  <a:srgbClr val="FFFFFF"/>
                </a:solidFill>
              </a:rPr>
              <a:pPr>
                <a:defRPr/>
              </a:pPr>
              <a:t>180</a:t>
            </a:fld>
            <a:endParaRPr lang="en-US">
              <a:solidFill>
                <a:srgbClr val="FFFFFF"/>
              </a:solidFill>
            </a:endParaRPr>
          </a:p>
        </p:txBody>
      </p:sp>
      <p:pic>
        <p:nvPicPr>
          <p:cNvPr id="2457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385872"/>
            <a:ext cx="3328099" cy="2561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00475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l" eaLnBrk="1" hangingPunct="1">
              <a:defRPr/>
            </a:pPr>
            <a:r>
              <a:rPr lang="en-US" dirty="0" smtClean="0"/>
              <a:t>What Did They Understand?</a:t>
            </a:r>
            <a:endParaRPr lang="en-US" dirty="0"/>
          </a:p>
        </p:txBody>
      </p:sp>
      <p:sp>
        <p:nvSpPr>
          <p:cNvPr id="2" name="Content Placeholder 1"/>
          <p:cNvSpPr>
            <a:spLocks noGrp="1"/>
          </p:cNvSpPr>
          <p:nvPr>
            <p:ph sz="half" idx="1"/>
          </p:nvPr>
        </p:nvSpPr>
        <p:spPr>
          <a:xfrm>
            <a:off x="838200" y="3352801"/>
            <a:ext cx="7620000" cy="2438400"/>
          </a:xfrm>
        </p:spPr>
        <p:txBody>
          <a:bodyPr anchor="t"/>
          <a:lstStyle/>
          <a:p>
            <a:pPr marL="457200" indent="-457200">
              <a:spcBef>
                <a:spcPts val="0"/>
              </a:spcBef>
              <a:spcAft>
                <a:spcPts val="2400"/>
              </a:spcAft>
            </a:pPr>
            <a:r>
              <a:rPr lang="en-US" sz="3200" dirty="0" smtClean="0">
                <a:effectLst/>
              </a:rPr>
              <a:t>At the </a:t>
            </a:r>
            <a:r>
              <a:rPr lang="en-US" sz="3200" dirty="0">
                <a:effectLst/>
              </a:rPr>
              <a:t>end </a:t>
            </a:r>
            <a:r>
              <a:rPr lang="en-US" sz="3200" dirty="0" smtClean="0">
                <a:effectLst/>
              </a:rPr>
              <a:t>of </a:t>
            </a:r>
            <a:r>
              <a:rPr lang="en-US" sz="3200" b="1" dirty="0" smtClean="0">
                <a:solidFill>
                  <a:srgbClr val="FFFF00"/>
                </a:solidFill>
                <a:effectLst/>
              </a:rPr>
              <a:t>the </a:t>
            </a:r>
            <a:r>
              <a:rPr lang="en-US" sz="3200" b="1" dirty="0">
                <a:solidFill>
                  <a:srgbClr val="FFFF00"/>
                </a:solidFill>
                <a:effectLst/>
              </a:rPr>
              <a:t>Jewish </a:t>
            </a:r>
            <a:r>
              <a:rPr lang="en-US" sz="3200" b="1" dirty="0" smtClean="0">
                <a:solidFill>
                  <a:srgbClr val="FFFF00"/>
                </a:solidFill>
                <a:effectLst/>
              </a:rPr>
              <a:t>Age</a:t>
            </a:r>
          </a:p>
          <a:p>
            <a:pPr marL="457200" indent="-457200">
              <a:spcBef>
                <a:spcPts val="0"/>
              </a:spcBef>
              <a:spcAft>
                <a:spcPts val="2400"/>
              </a:spcAft>
            </a:pPr>
            <a:r>
              <a:rPr lang="en-US" sz="3200" dirty="0" smtClean="0">
                <a:effectLst/>
              </a:rPr>
              <a:t>At the </a:t>
            </a:r>
            <a:r>
              <a:rPr lang="en-US" sz="3200" dirty="0">
                <a:effectLst/>
              </a:rPr>
              <a:t>end of </a:t>
            </a:r>
            <a:r>
              <a:rPr lang="en-US" sz="3200" b="1" dirty="0">
                <a:solidFill>
                  <a:srgbClr val="FFFF00"/>
                </a:solidFill>
                <a:effectLst/>
              </a:rPr>
              <a:t>the world</a:t>
            </a:r>
            <a:endParaRPr lang="en-US" sz="3200" dirty="0">
              <a:solidFill>
                <a:srgbClr val="FFFF00"/>
              </a:solidFill>
            </a:endParaRPr>
          </a:p>
        </p:txBody>
      </p:sp>
      <p:sp>
        <p:nvSpPr>
          <p:cNvPr id="3" name="Footer Placeholder 2"/>
          <p:cNvSpPr>
            <a:spLocks noGrp="1"/>
          </p:cNvSpPr>
          <p:nvPr>
            <p:ph type="ftr" sz="quarter" idx="11"/>
          </p:nvPr>
        </p:nvSpPr>
        <p:spPr/>
        <p:txBody>
          <a:bodyPr/>
          <a:lstStyle/>
          <a:p>
            <a:pPr>
              <a:defRPr/>
            </a:pPr>
            <a:r>
              <a:rPr lang="en-US" smtClean="0">
                <a:solidFill>
                  <a:srgbClr val="FFFFFF"/>
                </a:solidFill>
              </a:rPr>
              <a:t>Kevin Kay</a:t>
            </a: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28F8404D-1CC7-492A-A485-706FFFA809CC}" type="slidenum">
              <a:rPr lang="en-US">
                <a:solidFill>
                  <a:srgbClr val="FFFFFF"/>
                </a:solidFill>
              </a:rPr>
              <a:pPr>
                <a:defRPr/>
              </a:pPr>
              <a:t>181</a:t>
            </a:fld>
            <a:endParaRPr lang="en-US">
              <a:solidFill>
                <a:srgbClr val="FFFFFF"/>
              </a:solidFill>
            </a:endParaRPr>
          </a:p>
        </p:txBody>
      </p:sp>
      <p:pic>
        <p:nvPicPr>
          <p:cNvPr id="2457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5901" y="0"/>
            <a:ext cx="3328099" cy="2561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own Arrow Callout 3"/>
          <p:cNvSpPr/>
          <p:nvPr/>
        </p:nvSpPr>
        <p:spPr bwMode="auto">
          <a:xfrm>
            <a:off x="914400" y="1905000"/>
            <a:ext cx="4495800" cy="990600"/>
          </a:xfrm>
          <a:prstGeom prst="downArrowCallout">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3200" dirty="0">
                <a:solidFill>
                  <a:srgbClr val="FFFFFF"/>
                </a:solidFill>
                <a:latin typeface="Arial Black"/>
                <a:cs typeface="Arial" pitchFamily="34" charset="0"/>
              </a:rPr>
              <a:t>A Harvest</a:t>
            </a:r>
          </a:p>
        </p:txBody>
      </p:sp>
    </p:spTree>
    <p:extLst>
      <p:ext uri="{BB962C8B-B14F-4D97-AF65-F5344CB8AC3E}">
        <p14:creationId xmlns:p14="http://schemas.microsoft.com/office/powerpoint/2010/main" val="5921850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p:cTn id="11"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2">
                                            <p:txEl>
                                              <p:pRg st="0" end="0"/>
                                            </p:txEl>
                                          </p:spTgt>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p:cTn id="1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685800" y="381000"/>
            <a:ext cx="7772400" cy="914400"/>
          </a:xfrm>
        </p:spPr>
        <p:txBody>
          <a:bodyPr/>
          <a:lstStyle/>
          <a:p>
            <a:r>
              <a:rPr lang="en-US" dirty="0" smtClean="0">
                <a:effectLst/>
              </a:rPr>
              <a:t>“The End”</a:t>
            </a:r>
          </a:p>
        </p:txBody>
      </p:sp>
      <p:sp>
        <p:nvSpPr>
          <p:cNvPr id="275459" name="Rectangle 3"/>
          <p:cNvSpPr>
            <a:spLocks noGrp="1" noChangeArrowheads="1"/>
          </p:cNvSpPr>
          <p:nvPr>
            <p:ph idx="1"/>
          </p:nvPr>
        </p:nvSpPr>
        <p:spPr>
          <a:xfrm>
            <a:off x="685800" y="1371600"/>
            <a:ext cx="7772400" cy="4800600"/>
          </a:xfrm>
        </p:spPr>
        <p:txBody>
          <a:bodyPr/>
          <a:lstStyle/>
          <a:p>
            <a:pPr marL="457200" indent="-457200">
              <a:spcBef>
                <a:spcPct val="0"/>
              </a:spcBef>
              <a:spcAft>
                <a:spcPts val="1000"/>
              </a:spcAft>
              <a:defRPr/>
            </a:pPr>
            <a:r>
              <a:rPr lang="en-US" sz="2500" b="1" dirty="0">
                <a:solidFill>
                  <a:srgbClr val="FFFF00"/>
                </a:solidFill>
                <a:cs typeface="Times New Roman" pitchFamily="18" charset="0"/>
              </a:rPr>
              <a:t>Samaria</a:t>
            </a:r>
            <a:r>
              <a:rPr lang="en-US" sz="2500" dirty="0">
                <a:cs typeface="Times New Roman" pitchFamily="18" charset="0"/>
              </a:rPr>
              <a:t> in 722 BC  (Amos 8:1-3, 10)</a:t>
            </a:r>
            <a:r>
              <a:rPr lang="en-US" sz="2500" dirty="0"/>
              <a:t> </a:t>
            </a:r>
          </a:p>
          <a:p>
            <a:pPr marL="457200" indent="-457200">
              <a:spcBef>
                <a:spcPct val="0"/>
              </a:spcBef>
              <a:spcAft>
                <a:spcPts val="1000"/>
              </a:spcAft>
              <a:defRPr/>
            </a:pPr>
            <a:r>
              <a:rPr lang="en-US" sz="2500" b="1" dirty="0">
                <a:solidFill>
                  <a:srgbClr val="FFFF00"/>
                </a:solidFill>
                <a:cs typeface="Times New Roman" pitchFamily="18" charset="0"/>
              </a:rPr>
              <a:t>Nineveh</a:t>
            </a:r>
            <a:r>
              <a:rPr lang="en-US" sz="2500" dirty="0">
                <a:cs typeface="Times New Roman" pitchFamily="18" charset="0"/>
              </a:rPr>
              <a:t> in 612 BC  (Nah. 1:8-9)</a:t>
            </a:r>
          </a:p>
          <a:p>
            <a:pPr marL="457200" indent="-457200">
              <a:spcBef>
                <a:spcPct val="0"/>
              </a:spcBef>
              <a:spcAft>
                <a:spcPts val="1000"/>
              </a:spcAft>
              <a:defRPr/>
            </a:pPr>
            <a:r>
              <a:rPr lang="en-US" sz="2500" b="1" dirty="0">
                <a:solidFill>
                  <a:srgbClr val="FFFF00"/>
                </a:solidFill>
                <a:cs typeface="Times New Roman" pitchFamily="18" charset="0"/>
              </a:rPr>
              <a:t>Jerusalem</a:t>
            </a:r>
            <a:r>
              <a:rPr lang="en-US" sz="2500" dirty="0">
                <a:cs typeface="Times New Roman" pitchFamily="18" charset="0"/>
              </a:rPr>
              <a:t> in 586 BC  (Ezek. 7:1-9; Hab. 2:2-3)</a:t>
            </a:r>
            <a:r>
              <a:rPr lang="en-US" sz="2500" dirty="0"/>
              <a:t> </a:t>
            </a:r>
          </a:p>
          <a:p>
            <a:pPr marL="457200" indent="-457200">
              <a:spcBef>
                <a:spcPct val="0"/>
              </a:spcBef>
              <a:spcAft>
                <a:spcPts val="1000"/>
              </a:spcAft>
              <a:defRPr/>
            </a:pPr>
            <a:r>
              <a:rPr lang="en-US" sz="2500" b="1" dirty="0">
                <a:solidFill>
                  <a:srgbClr val="FFFF00"/>
                </a:solidFill>
                <a:cs typeface="Times New Roman" pitchFamily="18" charset="0"/>
              </a:rPr>
              <a:t>Babylon</a:t>
            </a:r>
            <a:r>
              <a:rPr lang="en-US" sz="2500" dirty="0">
                <a:cs typeface="Times New Roman" pitchFamily="18" charset="0"/>
              </a:rPr>
              <a:t> in 539 BC  (Dan. 5:26)</a:t>
            </a:r>
            <a:r>
              <a:rPr lang="en-US" sz="2500" dirty="0"/>
              <a:t> </a:t>
            </a:r>
          </a:p>
          <a:p>
            <a:pPr marL="457200" indent="-457200">
              <a:spcBef>
                <a:spcPct val="0"/>
              </a:spcBef>
              <a:spcAft>
                <a:spcPts val="1000"/>
              </a:spcAft>
              <a:defRPr/>
            </a:pPr>
            <a:r>
              <a:rPr lang="en-US" sz="2500" b="1" dirty="0">
                <a:solidFill>
                  <a:srgbClr val="FFFF00"/>
                </a:solidFill>
                <a:cs typeface="Times New Roman" pitchFamily="18" charset="0"/>
              </a:rPr>
              <a:t>Jewish persecution</a:t>
            </a:r>
            <a:r>
              <a:rPr lang="en-US" sz="2500" dirty="0">
                <a:cs typeface="Times New Roman" pitchFamily="18" charset="0"/>
              </a:rPr>
              <a:t> in 168 BC  (Dan. 8:17, 19)</a:t>
            </a:r>
          </a:p>
          <a:p>
            <a:pPr marL="457200" indent="-457200">
              <a:spcBef>
                <a:spcPct val="0"/>
              </a:spcBef>
              <a:spcAft>
                <a:spcPts val="1000"/>
              </a:spcAft>
              <a:defRPr/>
            </a:pPr>
            <a:r>
              <a:rPr lang="en-US" sz="2500" b="1" dirty="0">
                <a:solidFill>
                  <a:srgbClr val="FFFF00"/>
                </a:solidFill>
                <a:cs typeface="Times New Roman" pitchFamily="18" charset="0"/>
              </a:rPr>
              <a:t>Kings of the North and South</a:t>
            </a:r>
            <a:r>
              <a:rPr lang="en-US" sz="2500" dirty="0">
                <a:cs typeface="Times New Roman" pitchFamily="18" charset="0"/>
              </a:rPr>
              <a:t>  (Dan. 11:27, 35, 40; 12:4, 8-9, 13)</a:t>
            </a:r>
          </a:p>
          <a:p>
            <a:pPr marL="457200" indent="-457200">
              <a:spcBef>
                <a:spcPct val="0"/>
              </a:spcBef>
              <a:spcAft>
                <a:spcPts val="1000"/>
              </a:spcAft>
              <a:defRPr/>
            </a:pPr>
            <a:r>
              <a:rPr lang="en-US" sz="2500" b="1" dirty="0">
                <a:solidFill>
                  <a:srgbClr val="FFFF00"/>
                </a:solidFill>
                <a:cs typeface="Times New Roman" pitchFamily="18" charset="0"/>
              </a:rPr>
              <a:t>Jerusalem</a:t>
            </a:r>
            <a:r>
              <a:rPr lang="en-US" sz="2500" dirty="0">
                <a:cs typeface="Times New Roman" pitchFamily="18" charset="0"/>
              </a:rPr>
              <a:t> in AD 70  (Dan. 9:26-27; Mt. 24:3, 6, 13-14)</a:t>
            </a:r>
          </a:p>
          <a:p>
            <a:pPr marL="457200" indent="-457200">
              <a:spcBef>
                <a:spcPct val="0"/>
              </a:spcBef>
              <a:spcAft>
                <a:spcPts val="1000"/>
              </a:spcAft>
              <a:defRPr/>
            </a:pPr>
            <a:r>
              <a:rPr lang="en-US" sz="2500" b="1" dirty="0">
                <a:solidFill>
                  <a:srgbClr val="FFFF00"/>
                </a:solidFill>
                <a:cs typeface="Times New Roman" pitchFamily="18" charset="0"/>
              </a:rPr>
              <a:t>Final Coming  </a:t>
            </a:r>
            <a:r>
              <a:rPr lang="en-US" sz="2500" dirty="0"/>
              <a:t>(Mt. 13:39; 1 Cor. 15:24-28)</a:t>
            </a:r>
          </a:p>
        </p:txBody>
      </p:sp>
      <p:sp>
        <p:nvSpPr>
          <p:cNvPr id="2" name="Footer Placeholder 1"/>
          <p:cNvSpPr>
            <a:spLocks noGrp="1"/>
          </p:cNvSpPr>
          <p:nvPr>
            <p:ph type="ftr" sz="quarter" idx="11"/>
          </p:nvPr>
        </p:nvSpPr>
        <p:spPr/>
        <p:txBody>
          <a:bodyPr/>
          <a:lstStyle/>
          <a:p>
            <a:pPr>
              <a:defRPr/>
            </a:pPr>
            <a:r>
              <a:rPr lang="en-US" smtClean="0">
                <a:solidFill>
                  <a:srgbClr val="FFFFFF"/>
                </a:solidFill>
              </a:rPr>
              <a:t>Kevin Kay</a:t>
            </a: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64E8E43A-E377-4687-A1AF-0D3C93903E35}" type="slidenum">
              <a:rPr lang="en-US">
                <a:solidFill>
                  <a:srgbClr val="FFFFFF"/>
                </a:solidFill>
              </a:rPr>
              <a:pPr>
                <a:defRPr/>
              </a:pPr>
              <a:t>182</a:t>
            </a:fld>
            <a:endParaRPr lang="en-US">
              <a:solidFill>
                <a:srgbClr val="FFFFFF"/>
              </a:solidFill>
            </a:endParaRPr>
          </a:p>
        </p:txBody>
      </p:sp>
    </p:spTree>
    <p:extLst>
      <p:ext uri="{BB962C8B-B14F-4D97-AF65-F5344CB8AC3E}">
        <p14:creationId xmlns:p14="http://schemas.microsoft.com/office/powerpoint/2010/main" val="16742030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End” Might Be</a:t>
            </a:r>
            <a:endParaRPr lang="en-US" dirty="0"/>
          </a:p>
        </p:txBody>
      </p:sp>
      <p:sp>
        <p:nvSpPr>
          <p:cNvPr id="3" name="Content Placeholder 2"/>
          <p:cNvSpPr>
            <a:spLocks noGrp="1"/>
          </p:cNvSpPr>
          <p:nvPr>
            <p:ph idx="1"/>
          </p:nvPr>
        </p:nvSpPr>
        <p:spPr>
          <a:xfrm>
            <a:off x="457200" y="1524000"/>
            <a:ext cx="8229600" cy="4606925"/>
          </a:xfrm>
        </p:spPr>
        <p:txBody>
          <a:bodyPr/>
          <a:lstStyle/>
          <a:p>
            <a:pPr marL="457200" indent="-457200">
              <a:spcBef>
                <a:spcPts val="0"/>
              </a:spcBef>
              <a:spcAft>
                <a:spcPts val="1800"/>
              </a:spcAft>
              <a:defRPr/>
            </a:pPr>
            <a:r>
              <a:rPr lang="en-US" sz="2800" dirty="0" smtClean="0">
                <a:effectLst>
                  <a:outerShdw blurRad="38100" dist="38100" dir="2700000" algn="tl">
                    <a:srgbClr val="000000">
                      <a:alpha val="43137"/>
                    </a:srgbClr>
                  </a:outerShdw>
                </a:effectLst>
              </a:rPr>
              <a:t>End of </a:t>
            </a:r>
            <a:r>
              <a:rPr lang="en-US" sz="2800" b="1" dirty="0">
                <a:solidFill>
                  <a:srgbClr val="FFFF00"/>
                </a:solidFill>
                <a:effectLst>
                  <a:outerShdw blurRad="38100" dist="38100" dir="2700000" algn="tl">
                    <a:srgbClr val="000000">
                      <a:alpha val="43137"/>
                    </a:srgbClr>
                  </a:outerShdw>
                </a:effectLst>
              </a:rPr>
              <a:t>persecution</a:t>
            </a:r>
            <a:r>
              <a:rPr lang="en-US" sz="2800" dirty="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(Mt. 10:17-23</a:t>
            </a:r>
            <a:r>
              <a:rPr lang="en-US" sz="2000" dirty="0" smtClean="0">
                <a:effectLst>
                  <a:outerShdw blurRad="38100" dist="38100" dir="2700000" algn="tl">
                    <a:srgbClr val="000000">
                      <a:alpha val="43137"/>
                    </a:srgbClr>
                  </a:outerShdw>
                </a:effectLst>
              </a:rPr>
              <a:t>)</a:t>
            </a:r>
          </a:p>
          <a:p>
            <a:pPr marL="457200" indent="-457200">
              <a:spcBef>
                <a:spcPts val="0"/>
              </a:spcBef>
              <a:spcAft>
                <a:spcPts val="1800"/>
              </a:spcAft>
              <a:defRPr/>
            </a:pPr>
            <a:r>
              <a:rPr lang="en-US" sz="2800" dirty="0" smtClean="0">
                <a:effectLst>
                  <a:outerShdw blurRad="38100" dist="38100" dir="2700000" algn="tl">
                    <a:srgbClr val="000000">
                      <a:alpha val="43137"/>
                    </a:srgbClr>
                  </a:outerShdw>
                </a:effectLst>
              </a:rPr>
              <a:t>Destruction of </a:t>
            </a:r>
            <a:r>
              <a:rPr lang="en-US" sz="2800" b="1" dirty="0">
                <a:solidFill>
                  <a:srgbClr val="FFFF00"/>
                </a:solidFill>
                <a:effectLst>
                  <a:outerShdw blurRad="38100" dist="38100" dir="2700000" algn="tl">
                    <a:srgbClr val="000000">
                      <a:alpha val="43137"/>
                    </a:srgbClr>
                  </a:outerShdw>
                </a:effectLst>
              </a:rPr>
              <a:t>Jerusalem</a:t>
            </a:r>
            <a:r>
              <a:rPr lang="en-US" sz="2800" dirty="0">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rPr>
              <a:t>(</a:t>
            </a:r>
            <a:r>
              <a:rPr lang="en-US" sz="2000" dirty="0">
                <a:effectLst>
                  <a:outerShdw blurRad="38100" dist="38100" dir="2700000" algn="tl">
                    <a:srgbClr val="000000">
                      <a:alpha val="43137"/>
                    </a:srgbClr>
                  </a:outerShdw>
                </a:effectLst>
              </a:rPr>
              <a:t>Mt. 24:6, 13-14; Mk. 13:7, 13; Lk. 21:9</a:t>
            </a:r>
            <a:r>
              <a:rPr lang="en-US" sz="2000" dirty="0" smtClean="0">
                <a:effectLst>
                  <a:outerShdw blurRad="38100" dist="38100" dir="2700000" algn="tl">
                    <a:srgbClr val="000000">
                      <a:alpha val="43137"/>
                    </a:srgbClr>
                  </a:outerShdw>
                </a:effectLst>
              </a:rPr>
              <a:t>; cf. Mt</a:t>
            </a:r>
            <a:r>
              <a:rPr lang="en-US" sz="2000" dirty="0">
                <a:effectLst>
                  <a:outerShdw blurRad="38100" dist="38100" dir="2700000" algn="tl">
                    <a:srgbClr val="000000">
                      <a:alpha val="43137"/>
                    </a:srgbClr>
                  </a:outerShdw>
                </a:effectLst>
              </a:rPr>
              <a:t>. 10:17-23; 1 Pet. 4:7</a:t>
            </a:r>
            <a:r>
              <a:rPr lang="en-US" sz="2000" dirty="0" smtClean="0">
                <a:effectLst>
                  <a:outerShdw blurRad="38100" dist="38100" dir="2700000" algn="tl">
                    <a:srgbClr val="000000">
                      <a:alpha val="43137"/>
                    </a:srgbClr>
                  </a:outerShdw>
                </a:effectLst>
              </a:rPr>
              <a:t>)</a:t>
            </a:r>
          </a:p>
          <a:p>
            <a:pPr marL="457200" indent="-457200">
              <a:spcBef>
                <a:spcPts val="0"/>
              </a:spcBef>
              <a:spcAft>
                <a:spcPts val="1800"/>
              </a:spcAft>
              <a:defRPr/>
            </a:pPr>
            <a:r>
              <a:rPr lang="en-US" sz="2800" dirty="0" smtClean="0">
                <a:effectLst>
                  <a:outerShdw blurRad="38100" dist="38100" dir="2700000" algn="tl">
                    <a:srgbClr val="000000">
                      <a:alpha val="43137"/>
                    </a:srgbClr>
                  </a:outerShdw>
                </a:effectLst>
              </a:rPr>
              <a:t>End of </a:t>
            </a:r>
            <a:r>
              <a:rPr lang="en-US" sz="2800" b="1" dirty="0">
                <a:solidFill>
                  <a:srgbClr val="FFFF00"/>
                </a:solidFill>
                <a:effectLst>
                  <a:outerShdw blurRad="38100" dist="38100" dir="2700000" algn="tl">
                    <a:srgbClr val="000000">
                      <a:alpha val="43137"/>
                    </a:srgbClr>
                  </a:outerShdw>
                </a:effectLst>
              </a:rPr>
              <a:t>Jesus’ trial  </a:t>
            </a:r>
            <a:r>
              <a:rPr lang="en-US" sz="2000" dirty="0" smtClean="0">
                <a:effectLst>
                  <a:outerShdw blurRad="38100" dist="38100" dir="2700000" algn="tl">
                    <a:srgbClr val="000000">
                      <a:alpha val="43137"/>
                    </a:srgbClr>
                  </a:outerShdw>
                </a:effectLst>
              </a:rPr>
              <a:t>(Mt. 26:58)</a:t>
            </a:r>
          </a:p>
          <a:p>
            <a:pPr marL="457200" indent="-457200">
              <a:spcBef>
                <a:spcPts val="0"/>
              </a:spcBef>
              <a:spcAft>
                <a:spcPts val="1800"/>
              </a:spcAft>
              <a:defRPr/>
            </a:pPr>
            <a:r>
              <a:rPr lang="en-US" sz="2800" dirty="0">
                <a:effectLst>
                  <a:outerShdw blurRad="38100" dist="38100" dir="2700000" algn="tl">
                    <a:srgbClr val="000000">
                      <a:alpha val="43137"/>
                    </a:srgbClr>
                  </a:outerShdw>
                </a:effectLst>
              </a:rPr>
              <a:t>End of </a:t>
            </a:r>
            <a:r>
              <a:rPr lang="en-US" sz="2800" b="1" dirty="0">
                <a:solidFill>
                  <a:srgbClr val="FFFF00"/>
                </a:solidFill>
                <a:effectLst>
                  <a:outerShdw blurRad="38100" dist="38100" dir="2700000" algn="tl">
                    <a:srgbClr val="000000">
                      <a:alpha val="43137"/>
                    </a:srgbClr>
                  </a:outerShdw>
                </a:effectLst>
              </a:rPr>
              <a:t>Jesus’ life  </a:t>
            </a:r>
            <a:r>
              <a:rPr lang="en-US" sz="2000" dirty="0" smtClean="0">
                <a:effectLst>
                  <a:outerShdw blurRad="38100" dist="38100" dir="2700000" algn="tl">
                    <a:srgbClr val="000000">
                      <a:alpha val="43137"/>
                    </a:srgbClr>
                  </a:outerShdw>
                </a:effectLst>
              </a:rPr>
              <a:t>(Jn. 13:1)</a:t>
            </a:r>
            <a:endParaRPr lang="en-US" sz="2000" dirty="0">
              <a:effectLst>
                <a:outerShdw blurRad="38100" dist="38100" dir="2700000" algn="tl">
                  <a:srgbClr val="000000">
                    <a:alpha val="43137"/>
                  </a:srgbClr>
                </a:outerShdw>
              </a:effectLst>
            </a:endParaRPr>
          </a:p>
          <a:p>
            <a:pPr marL="457200" indent="-457200">
              <a:spcBef>
                <a:spcPts val="0"/>
              </a:spcBef>
              <a:spcAft>
                <a:spcPts val="1800"/>
              </a:spcAft>
              <a:defRPr/>
            </a:pPr>
            <a:r>
              <a:rPr lang="en-US" sz="2800" dirty="0" smtClean="0">
                <a:effectLst>
                  <a:outerShdw blurRad="38100" dist="38100" dir="2700000" algn="tl">
                    <a:srgbClr val="000000">
                      <a:alpha val="43137"/>
                    </a:srgbClr>
                  </a:outerShdw>
                </a:effectLst>
              </a:rPr>
              <a:t>End of </a:t>
            </a:r>
            <a:r>
              <a:rPr lang="en-US" sz="2800" b="1" dirty="0">
                <a:solidFill>
                  <a:srgbClr val="FFFF00"/>
                </a:solidFill>
                <a:effectLst>
                  <a:outerShdw blurRad="38100" dist="38100" dir="2700000" algn="tl">
                    <a:srgbClr val="000000">
                      <a:alpha val="43137"/>
                    </a:srgbClr>
                  </a:outerShdw>
                </a:effectLst>
              </a:rPr>
              <a:t>life</a:t>
            </a:r>
            <a:r>
              <a:rPr lang="en-US" sz="2800" dirty="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(1 Cor. 1:8; 2 Cor. 1:13; Heb. 3:6, 14; 6:11-12; Rev. </a:t>
            </a:r>
            <a:r>
              <a:rPr lang="en-US" sz="2000" dirty="0" smtClean="0">
                <a:effectLst>
                  <a:outerShdw blurRad="38100" dist="38100" dir="2700000" algn="tl">
                    <a:srgbClr val="000000">
                      <a:alpha val="43137"/>
                    </a:srgbClr>
                  </a:outerShdw>
                </a:effectLst>
              </a:rPr>
              <a:t>2:26)</a:t>
            </a:r>
          </a:p>
          <a:p>
            <a:pPr marL="457200" indent="-457200">
              <a:spcBef>
                <a:spcPts val="0"/>
              </a:spcBef>
              <a:spcAft>
                <a:spcPts val="1800"/>
              </a:spcAft>
              <a:defRPr/>
            </a:pPr>
            <a:r>
              <a:rPr lang="en-US" sz="2800" b="1" dirty="0" smtClean="0">
                <a:solidFill>
                  <a:srgbClr val="FFFF00"/>
                </a:solidFill>
                <a:effectLst>
                  <a:outerShdw blurRad="38100" dist="38100" dir="2700000" algn="tl">
                    <a:srgbClr val="000000">
                      <a:alpha val="43137"/>
                    </a:srgbClr>
                  </a:outerShdw>
                </a:effectLst>
              </a:rPr>
              <a:t>Second Coming</a:t>
            </a:r>
            <a:r>
              <a:rPr lang="en-US" sz="2800" dirty="0">
                <a:solidFill>
                  <a:srgbClr val="FFFF00"/>
                </a:solidFill>
                <a:effectLst>
                  <a:outerShdw blurRad="38100" dist="38100" dir="2700000" algn="tl">
                    <a:srgbClr val="000000">
                      <a:alpha val="43137"/>
                    </a:srgbClr>
                  </a:outerShdw>
                </a:effectLst>
              </a:rPr>
              <a:t> </a:t>
            </a:r>
            <a:r>
              <a:rPr lang="en-US" sz="2800" dirty="0" smtClean="0">
                <a:solidFill>
                  <a:srgbClr val="FFFF00"/>
                </a:solidFill>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rPr>
              <a:t>(1 </a:t>
            </a:r>
            <a:r>
              <a:rPr lang="en-US" sz="2000" dirty="0">
                <a:effectLst>
                  <a:outerShdw blurRad="38100" dist="38100" dir="2700000" algn="tl">
                    <a:srgbClr val="000000">
                      <a:alpha val="43137"/>
                    </a:srgbClr>
                  </a:outerShdw>
                </a:effectLst>
              </a:rPr>
              <a:t>Cor. 15:24</a:t>
            </a:r>
            <a:r>
              <a:rPr lang="en-US" sz="2000" dirty="0" smtClean="0">
                <a:effectLst>
                  <a:outerShdw blurRad="38100" dist="38100" dir="2700000" algn="tl">
                    <a:srgbClr val="000000">
                      <a:alpha val="43137"/>
                    </a:srgbClr>
                  </a:outerShdw>
                </a:effectLst>
              </a:rPr>
              <a:t>)</a:t>
            </a:r>
          </a:p>
        </p:txBody>
      </p:sp>
      <p:sp>
        <p:nvSpPr>
          <p:cNvPr id="5" name="Footer Placeholder 4"/>
          <p:cNvSpPr>
            <a:spLocks noGrp="1"/>
          </p:cNvSpPr>
          <p:nvPr>
            <p:ph type="ftr" sz="quarter" idx="11"/>
          </p:nvPr>
        </p:nvSpPr>
        <p:spPr/>
        <p:txBody>
          <a:bodyPr/>
          <a:lstStyle/>
          <a:p>
            <a:pPr>
              <a:defRPr/>
            </a:pPr>
            <a:r>
              <a:rPr lang="en-US" smtClean="0">
                <a:solidFill>
                  <a:srgbClr val="FFFFFF"/>
                </a:solidFill>
              </a:rPr>
              <a:t>Kevin Kay</a:t>
            </a: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1EEF304A-347D-429F-BB47-3625CF6D71D0}" type="slidenum">
              <a:rPr lang="en-US">
                <a:solidFill>
                  <a:srgbClr val="FFFFFF"/>
                </a:solidFill>
              </a:rPr>
              <a:pPr>
                <a:defRPr/>
              </a:pPr>
              <a:t>183</a:t>
            </a:fld>
            <a:endParaRPr lang="en-US">
              <a:solidFill>
                <a:srgbClr val="FFFFFF"/>
              </a:solidFill>
            </a:endParaRPr>
          </a:p>
        </p:txBody>
      </p:sp>
    </p:spTree>
    <p:extLst>
      <p:ext uri="{BB962C8B-B14F-4D97-AF65-F5344CB8AC3E}">
        <p14:creationId xmlns:p14="http://schemas.microsoft.com/office/powerpoint/2010/main" val="16372452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7813"/>
            <a:ext cx="8305800" cy="1143000"/>
          </a:xfrm>
        </p:spPr>
        <p:txBody>
          <a:bodyPr/>
          <a:lstStyle/>
          <a:p>
            <a:pPr algn="l">
              <a:defRPr/>
            </a:pPr>
            <a:r>
              <a:rPr lang="en-US" sz="3000" dirty="0">
                <a:latin typeface="+mn-lt"/>
              </a:rPr>
              <a:t>Jesus Can Teach</a:t>
            </a:r>
            <a:r>
              <a:rPr lang="en-US" dirty="0"/>
              <a:t/>
            </a:r>
            <a:br>
              <a:rPr lang="en-US" dirty="0"/>
            </a:br>
            <a:r>
              <a:rPr lang="en-US" sz="4000" dirty="0"/>
              <a:t>Beyond </a:t>
            </a:r>
            <a:r>
              <a:rPr lang="en-US" sz="4000" dirty="0" smtClean="0"/>
              <a:t>Man’s </a:t>
            </a:r>
            <a:r>
              <a:rPr lang="en-US" sz="4000" dirty="0"/>
              <a:t>Understanding</a:t>
            </a:r>
          </a:p>
        </p:txBody>
      </p:sp>
      <p:sp>
        <p:nvSpPr>
          <p:cNvPr id="6" name="Content Placeholder 5"/>
          <p:cNvSpPr>
            <a:spLocks noGrp="1"/>
          </p:cNvSpPr>
          <p:nvPr>
            <p:ph idx="1"/>
          </p:nvPr>
        </p:nvSpPr>
        <p:spPr>
          <a:xfrm>
            <a:off x="457200" y="1600200"/>
            <a:ext cx="8229600" cy="3124200"/>
          </a:xfrm>
        </p:spPr>
        <p:txBody>
          <a:bodyPr/>
          <a:lstStyle/>
          <a:p>
            <a:pPr marL="463550" indent="-463550">
              <a:spcBef>
                <a:spcPts val="0"/>
              </a:spcBef>
              <a:spcAft>
                <a:spcPts val="2400"/>
              </a:spcAft>
              <a:defRPr/>
            </a:pPr>
            <a:r>
              <a:rPr lang="en-US" sz="2800" dirty="0"/>
              <a:t>Destroy this temple  (Jn. 2:19-22)</a:t>
            </a:r>
          </a:p>
          <a:p>
            <a:pPr marL="463550" indent="-463550">
              <a:spcBef>
                <a:spcPts val="0"/>
              </a:spcBef>
              <a:spcAft>
                <a:spcPts val="2400"/>
              </a:spcAft>
              <a:defRPr/>
            </a:pPr>
            <a:r>
              <a:rPr lang="en-US" sz="2800" dirty="0"/>
              <a:t>The new birth  (Jn. 3:3-10)</a:t>
            </a:r>
          </a:p>
          <a:p>
            <a:pPr marL="463550" indent="-463550">
              <a:spcBef>
                <a:spcPts val="0"/>
              </a:spcBef>
              <a:spcAft>
                <a:spcPts val="2400"/>
              </a:spcAft>
              <a:defRPr/>
            </a:pPr>
            <a:r>
              <a:rPr lang="en-US" sz="2800" dirty="0"/>
              <a:t>Living water  (Jn. 4:7-15)</a:t>
            </a:r>
          </a:p>
          <a:p>
            <a:pPr marL="463550" indent="-463550">
              <a:spcBef>
                <a:spcPts val="0"/>
              </a:spcBef>
              <a:spcAft>
                <a:spcPts val="2400"/>
              </a:spcAft>
              <a:defRPr/>
            </a:pPr>
            <a:r>
              <a:rPr lang="en-US" sz="2800" dirty="0"/>
              <a:t>Lazarus sleeps  (Jn. 11:11-14)</a:t>
            </a:r>
          </a:p>
          <a:p>
            <a:pPr marL="463550" indent="-463550">
              <a:defRPr/>
            </a:pPr>
            <a:endParaRPr lang="en-US" dirty="0"/>
          </a:p>
        </p:txBody>
      </p:sp>
      <p:sp>
        <p:nvSpPr>
          <p:cNvPr id="2" name="Footer Placeholder 1"/>
          <p:cNvSpPr>
            <a:spLocks noGrp="1"/>
          </p:cNvSpPr>
          <p:nvPr>
            <p:ph type="ftr" sz="quarter" idx="11"/>
          </p:nvPr>
        </p:nvSpPr>
        <p:spPr/>
        <p:txBody>
          <a:bodyPr/>
          <a:lstStyle/>
          <a:p>
            <a:pPr>
              <a:defRPr/>
            </a:pPr>
            <a:r>
              <a:rPr lang="en-US" smtClean="0">
                <a:solidFill>
                  <a:srgbClr val="FFFFFF"/>
                </a:solidFill>
              </a:rPr>
              <a:t>Kevin Kay</a:t>
            </a: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DA9EE03E-19D5-4A16-B8ED-EF961721BACB}" type="slidenum">
              <a:rPr lang="en-US">
                <a:solidFill>
                  <a:srgbClr val="FFFFFF"/>
                </a:solidFill>
              </a:rPr>
              <a:pPr>
                <a:defRPr/>
              </a:pPr>
              <a:t>184</a:t>
            </a:fld>
            <a:endParaRPr lang="en-US">
              <a:solidFill>
                <a:srgbClr val="FFFFFF"/>
              </a:solidFill>
            </a:endParaRPr>
          </a:p>
        </p:txBody>
      </p:sp>
      <p:sp>
        <p:nvSpPr>
          <p:cNvPr id="7" name="Up Arrow Callout 6"/>
          <p:cNvSpPr/>
          <p:nvPr/>
        </p:nvSpPr>
        <p:spPr bwMode="auto">
          <a:xfrm>
            <a:off x="819150" y="4648200"/>
            <a:ext cx="7772400" cy="1447800"/>
          </a:xfrm>
          <a:prstGeom prst="upArrowCallout">
            <a:avLst/>
          </a:prstGeom>
          <a:solidFill>
            <a:schemeClr val="tx2">
              <a:lumMod val="5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0" fontAlgn="base" hangingPunct="0">
              <a:spcBef>
                <a:spcPct val="0"/>
              </a:spcBef>
              <a:spcAft>
                <a:spcPct val="0"/>
              </a:spcAft>
              <a:defRPr/>
            </a:pPr>
            <a:r>
              <a:rPr lang="en-US" sz="2800" dirty="0">
                <a:solidFill>
                  <a:srgbClr val="FFFFFF"/>
                </a:solidFill>
                <a:effectLst>
                  <a:outerShdw blurRad="38100" dist="38100" dir="2700000" algn="tl">
                    <a:srgbClr val="000000">
                      <a:alpha val="43137"/>
                    </a:srgbClr>
                  </a:outerShdw>
                </a:effectLst>
                <a:cs typeface="Arial" pitchFamily="34" charset="0"/>
              </a:rPr>
              <a:t>Jesus Was Not Limited By The Apostles' Understanding  (Mt. 24:1-3)</a:t>
            </a:r>
          </a:p>
        </p:txBody>
      </p:sp>
    </p:spTree>
    <p:extLst>
      <p:ext uri="{BB962C8B-B14F-4D97-AF65-F5344CB8AC3E}">
        <p14:creationId xmlns:p14="http://schemas.microsoft.com/office/powerpoint/2010/main" val="20376707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Lk. 17 &amp; Olivet Discourse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2121131"/>
              </p:ext>
            </p:extLst>
          </p:nvPr>
        </p:nvGraphicFramePr>
        <p:xfrm>
          <a:off x="457200" y="1447800"/>
          <a:ext cx="8229600"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p:cNvSpPr>
            <a:spLocks noGrp="1"/>
          </p:cNvSpPr>
          <p:nvPr>
            <p:ph type="ftr" sz="quarter" idx="11"/>
          </p:nvPr>
        </p:nvSpPr>
        <p:spPr/>
        <p:txBody>
          <a:bodyPr/>
          <a:lstStyle/>
          <a:p>
            <a:pPr>
              <a:defRPr/>
            </a:pPr>
            <a:r>
              <a:rPr lang="en-US" smtClean="0">
                <a:solidFill>
                  <a:srgbClr val="FFFFFF"/>
                </a:solidFill>
              </a:rPr>
              <a:t>Kevin Kay</a:t>
            </a: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A4F3638C-56A7-4D86-A7E5-624150A63992}" type="slidenum">
              <a:rPr lang="en-US" smtClean="0">
                <a:solidFill>
                  <a:srgbClr val="FFFFFF"/>
                </a:solidFill>
              </a:rPr>
              <a:pPr>
                <a:defRPr/>
              </a:pPr>
              <a:t>185</a:t>
            </a:fld>
            <a:endParaRPr lang="en-US">
              <a:solidFill>
                <a:srgbClr val="FFFFFF"/>
              </a:solidFill>
            </a:endParaRPr>
          </a:p>
        </p:txBody>
      </p:sp>
    </p:spTree>
    <p:extLst>
      <p:ext uri="{BB962C8B-B14F-4D97-AF65-F5344CB8AC3E}">
        <p14:creationId xmlns:p14="http://schemas.microsoft.com/office/powerpoint/2010/main" val="31207780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graphicEl>
                                              <a:dgm id="{63F60377-0BE0-45FF-93F3-81B1B8D9CD27}"/>
                                            </p:graphicEl>
                                          </p:spTgt>
                                        </p:tgtEl>
                                        <p:attrNameLst>
                                          <p:attrName>style.visibility</p:attrName>
                                        </p:attrNameLst>
                                      </p:cBhvr>
                                      <p:to>
                                        <p:strVal val="visible"/>
                                      </p:to>
                                    </p:set>
                                    <p:anim calcmode="lin" valueType="num">
                                      <p:cBhvr>
                                        <p:cTn id="7" dur="500" fill="hold"/>
                                        <p:tgtEl>
                                          <p:spTgt spid="5">
                                            <p:graphicEl>
                                              <a:dgm id="{63F60377-0BE0-45FF-93F3-81B1B8D9CD27}"/>
                                            </p:graphicEl>
                                          </p:spTgt>
                                        </p:tgtEl>
                                        <p:attrNameLst>
                                          <p:attrName>ppt_w</p:attrName>
                                        </p:attrNameLst>
                                      </p:cBhvr>
                                      <p:tavLst>
                                        <p:tav tm="0">
                                          <p:val>
                                            <p:fltVal val="0"/>
                                          </p:val>
                                        </p:tav>
                                        <p:tav tm="100000">
                                          <p:val>
                                            <p:strVal val="#ppt_w"/>
                                          </p:val>
                                        </p:tav>
                                      </p:tavLst>
                                    </p:anim>
                                    <p:anim calcmode="lin" valueType="num">
                                      <p:cBhvr>
                                        <p:cTn id="8" dur="500" fill="hold"/>
                                        <p:tgtEl>
                                          <p:spTgt spid="5">
                                            <p:graphicEl>
                                              <a:dgm id="{63F60377-0BE0-45FF-93F3-81B1B8D9CD27}"/>
                                            </p:graphicEl>
                                          </p:spTgt>
                                        </p:tgtEl>
                                        <p:attrNameLst>
                                          <p:attrName>ppt_h</p:attrName>
                                        </p:attrNameLst>
                                      </p:cBhvr>
                                      <p:tavLst>
                                        <p:tav tm="0">
                                          <p:val>
                                            <p:fltVal val="0"/>
                                          </p:val>
                                        </p:tav>
                                        <p:tav tm="100000">
                                          <p:val>
                                            <p:strVal val="#ppt_h"/>
                                          </p:val>
                                        </p:tav>
                                      </p:tavLst>
                                    </p:anim>
                                    <p:animEffect transition="in" filter="fade">
                                      <p:cBhvr>
                                        <p:cTn id="9" dur="500"/>
                                        <p:tgtEl>
                                          <p:spTgt spid="5">
                                            <p:graphicEl>
                                              <a:dgm id="{63F60377-0BE0-45FF-93F3-81B1B8D9CD27}"/>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graphicEl>
                                              <a:dgm id="{23578E4B-1E7C-4A1C-AAA5-F9418AB57BA1}"/>
                                            </p:graphicEl>
                                          </p:spTgt>
                                        </p:tgtEl>
                                        <p:attrNameLst>
                                          <p:attrName>style.visibility</p:attrName>
                                        </p:attrNameLst>
                                      </p:cBhvr>
                                      <p:to>
                                        <p:strVal val="visible"/>
                                      </p:to>
                                    </p:set>
                                    <p:anim calcmode="lin" valueType="num">
                                      <p:cBhvr>
                                        <p:cTn id="14" dur="500" fill="hold"/>
                                        <p:tgtEl>
                                          <p:spTgt spid="5">
                                            <p:graphicEl>
                                              <a:dgm id="{23578E4B-1E7C-4A1C-AAA5-F9418AB57BA1}"/>
                                            </p:graphicEl>
                                          </p:spTgt>
                                        </p:tgtEl>
                                        <p:attrNameLst>
                                          <p:attrName>ppt_w</p:attrName>
                                        </p:attrNameLst>
                                      </p:cBhvr>
                                      <p:tavLst>
                                        <p:tav tm="0">
                                          <p:val>
                                            <p:fltVal val="0"/>
                                          </p:val>
                                        </p:tav>
                                        <p:tav tm="100000">
                                          <p:val>
                                            <p:strVal val="#ppt_w"/>
                                          </p:val>
                                        </p:tav>
                                      </p:tavLst>
                                    </p:anim>
                                    <p:anim calcmode="lin" valueType="num">
                                      <p:cBhvr>
                                        <p:cTn id="15" dur="500" fill="hold"/>
                                        <p:tgtEl>
                                          <p:spTgt spid="5">
                                            <p:graphicEl>
                                              <a:dgm id="{23578E4B-1E7C-4A1C-AAA5-F9418AB57BA1}"/>
                                            </p:graphicEl>
                                          </p:spTgt>
                                        </p:tgtEl>
                                        <p:attrNameLst>
                                          <p:attrName>ppt_h</p:attrName>
                                        </p:attrNameLst>
                                      </p:cBhvr>
                                      <p:tavLst>
                                        <p:tav tm="0">
                                          <p:val>
                                            <p:fltVal val="0"/>
                                          </p:val>
                                        </p:tav>
                                        <p:tav tm="100000">
                                          <p:val>
                                            <p:strVal val="#ppt_h"/>
                                          </p:val>
                                        </p:tav>
                                      </p:tavLst>
                                    </p:anim>
                                    <p:animEffect transition="in" filter="fade">
                                      <p:cBhvr>
                                        <p:cTn id="16" dur="500"/>
                                        <p:tgtEl>
                                          <p:spTgt spid="5">
                                            <p:graphicEl>
                                              <a:dgm id="{23578E4B-1E7C-4A1C-AAA5-F9418AB57BA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defRPr/>
            </a:pPr>
            <a:r>
              <a:rPr lang="en-US" b="1" dirty="0"/>
              <a:t>Metaphors &amp; Meanings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94039270"/>
              </p:ext>
            </p:extLst>
          </p:nvPr>
        </p:nvGraphicFramePr>
        <p:xfrm>
          <a:off x="457200" y="1524000"/>
          <a:ext cx="8229600" cy="4606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pPr>
              <a:defRPr/>
            </a:pPr>
            <a:r>
              <a:rPr lang="en-US" smtClean="0">
                <a:solidFill>
                  <a:prstClr val="white"/>
                </a:solidFill>
              </a:rPr>
              <a:t>Gary Fisher</a:t>
            </a:r>
            <a:endParaRPr lang="en-US">
              <a:solidFill>
                <a:prstClr val="white"/>
              </a:solidFill>
            </a:endParaRPr>
          </a:p>
        </p:txBody>
      </p:sp>
      <p:sp>
        <p:nvSpPr>
          <p:cNvPr id="6" name="Slide Number Placeholder 5"/>
          <p:cNvSpPr>
            <a:spLocks noGrp="1"/>
          </p:cNvSpPr>
          <p:nvPr>
            <p:ph type="sldNum" sz="quarter" idx="12"/>
          </p:nvPr>
        </p:nvSpPr>
        <p:spPr/>
        <p:txBody>
          <a:bodyPr/>
          <a:lstStyle/>
          <a:p>
            <a:pPr>
              <a:defRPr/>
            </a:pPr>
            <a:fld id="{00773296-EF96-4F86-9B4C-67F2BBEB4FF4}" type="slidenum">
              <a:rPr lang="en-US">
                <a:solidFill>
                  <a:srgbClr val="FFFFFF"/>
                </a:solidFill>
              </a:rPr>
              <a:pPr>
                <a:defRPr/>
              </a:pPr>
              <a:t>186</a:t>
            </a:fld>
            <a:endParaRPr lang="en-US">
              <a:solidFill>
                <a:srgbClr val="FFFFFF"/>
              </a:solidFill>
            </a:endParaRPr>
          </a:p>
        </p:txBody>
      </p:sp>
    </p:spTree>
    <p:extLst>
      <p:ext uri="{BB962C8B-B14F-4D97-AF65-F5344CB8AC3E}">
        <p14:creationId xmlns:p14="http://schemas.microsoft.com/office/powerpoint/2010/main" val="3963707956"/>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defRPr/>
            </a:pPr>
            <a:r>
              <a:rPr lang="en-US" b="1" dirty="0"/>
              <a:t>Metaphors &amp; Meanings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335901134"/>
              </p:ext>
            </p:extLst>
          </p:nvPr>
        </p:nvGraphicFramePr>
        <p:xfrm>
          <a:off x="685800" y="1447800"/>
          <a:ext cx="7772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pPr>
              <a:defRPr/>
            </a:pPr>
            <a:r>
              <a:rPr lang="en-US" smtClean="0">
                <a:solidFill>
                  <a:prstClr val="white"/>
                </a:solidFill>
              </a:rPr>
              <a:t>Gary Fisher</a:t>
            </a:r>
            <a:endParaRPr lang="en-US">
              <a:solidFill>
                <a:prstClr val="white"/>
              </a:solidFill>
            </a:endParaRPr>
          </a:p>
        </p:txBody>
      </p:sp>
      <p:sp>
        <p:nvSpPr>
          <p:cNvPr id="6" name="Slide Number Placeholder 5"/>
          <p:cNvSpPr>
            <a:spLocks noGrp="1"/>
          </p:cNvSpPr>
          <p:nvPr>
            <p:ph type="sldNum" sz="quarter" idx="12"/>
          </p:nvPr>
        </p:nvSpPr>
        <p:spPr/>
        <p:txBody>
          <a:bodyPr/>
          <a:lstStyle/>
          <a:p>
            <a:pPr>
              <a:defRPr/>
            </a:pPr>
            <a:fld id="{E4EA1C1F-ED8B-4258-AEC4-6950879A9BD8}" type="slidenum">
              <a:rPr lang="en-US">
                <a:solidFill>
                  <a:srgbClr val="FFFFFF"/>
                </a:solidFill>
              </a:rPr>
              <a:pPr>
                <a:defRPr/>
              </a:pPr>
              <a:t>187</a:t>
            </a:fld>
            <a:endParaRPr lang="en-US">
              <a:solidFill>
                <a:srgbClr val="FFFFFF"/>
              </a:solidFill>
            </a:endParaRPr>
          </a:p>
        </p:txBody>
      </p:sp>
    </p:spTree>
    <p:extLst>
      <p:ext uri="{BB962C8B-B14F-4D97-AF65-F5344CB8AC3E}">
        <p14:creationId xmlns:p14="http://schemas.microsoft.com/office/powerpoint/2010/main" val="1057614538"/>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defRPr/>
            </a:pPr>
            <a:r>
              <a:rPr lang="en-US" b="1" dirty="0"/>
              <a:t>Metaphors &amp; Meanings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563380615"/>
              </p:ext>
            </p:extLst>
          </p:nvPr>
        </p:nvGraphicFramePr>
        <p:xfrm>
          <a:off x="685800" y="1447800"/>
          <a:ext cx="7772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pPr>
              <a:defRPr/>
            </a:pPr>
            <a:r>
              <a:rPr lang="en-US" smtClean="0">
                <a:solidFill>
                  <a:prstClr val="white"/>
                </a:solidFill>
              </a:rPr>
              <a:t>Gary Fisher</a:t>
            </a:r>
            <a:endParaRPr lang="en-US">
              <a:solidFill>
                <a:prstClr val="white"/>
              </a:solidFill>
            </a:endParaRPr>
          </a:p>
        </p:txBody>
      </p:sp>
      <p:sp>
        <p:nvSpPr>
          <p:cNvPr id="6" name="Slide Number Placeholder 5"/>
          <p:cNvSpPr>
            <a:spLocks noGrp="1"/>
          </p:cNvSpPr>
          <p:nvPr>
            <p:ph type="sldNum" sz="quarter" idx="12"/>
          </p:nvPr>
        </p:nvSpPr>
        <p:spPr/>
        <p:txBody>
          <a:bodyPr/>
          <a:lstStyle/>
          <a:p>
            <a:pPr>
              <a:defRPr/>
            </a:pPr>
            <a:fld id="{72E12EC5-9347-431A-A4D1-3B84E1AB89A1}" type="slidenum">
              <a:rPr lang="en-US">
                <a:solidFill>
                  <a:srgbClr val="FFFFFF"/>
                </a:solidFill>
              </a:rPr>
              <a:pPr>
                <a:defRPr/>
              </a:pPr>
              <a:t>188</a:t>
            </a:fld>
            <a:endParaRPr lang="en-US">
              <a:solidFill>
                <a:srgbClr val="FFFFFF"/>
              </a:solidFill>
            </a:endParaRPr>
          </a:p>
        </p:txBody>
      </p:sp>
    </p:spTree>
    <p:extLst>
      <p:ext uri="{BB962C8B-B14F-4D97-AF65-F5344CB8AC3E}">
        <p14:creationId xmlns:p14="http://schemas.microsoft.com/office/powerpoint/2010/main" val="392474059"/>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defRPr/>
            </a:pPr>
            <a:r>
              <a:rPr lang="en-US" b="1" dirty="0"/>
              <a:t>Metaphors &amp; Meanings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375331513"/>
              </p:ext>
            </p:extLst>
          </p:nvPr>
        </p:nvGraphicFramePr>
        <p:xfrm>
          <a:off x="457200" y="14478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pPr>
              <a:defRPr/>
            </a:pPr>
            <a:r>
              <a:rPr lang="en-US" smtClean="0">
                <a:solidFill>
                  <a:prstClr val="white"/>
                </a:solidFill>
              </a:rPr>
              <a:t>Gary Fisher</a:t>
            </a:r>
            <a:endParaRPr lang="en-US">
              <a:solidFill>
                <a:prstClr val="white"/>
              </a:solidFill>
            </a:endParaRPr>
          </a:p>
        </p:txBody>
      </p:sp>
      <p:sp>
        <p:nvSpPr>
          <p:cNvPr id="6" name="Slide Number Placeholder 5"/>
          <p:cNvSpPr>
            <a:spLocks noGrp="1"/>
          </p:cNvSpPr>
          <p:nvPr>
            <p:ph type="sldNum" sz="quarter" idx="12"/>
          </p:nvPr>
        </p:nvSpPr>
        <p:spPr/>
        <p:txBody>
          <a:bodyPr/>
          <a:lstStyle/>
          <a:p>
            <a:pPr>
              <a:defRPr/>
            </a:pPr>
            <a:fld id="{0C555B22-5693-4E01-B82D-BC8CF57300DE}" type="slidenum">
              <a:rPr lang="en-US">
                <a:solidFill>
                  <a:srgbClr val="FFFFFF"/>
                </a:solidFill>
              </a:rPr>
              <a:pPr>
                <a:defRPr/>
              </a:pPr>
              <a:t>189</a:t>
            </a:fld>
            <a:endParaRPr lang="en-US">
              <a:solidFill>
                <a:srgbClr val="FFFFFF"/>
              </a:solidFill>
            </a:endParaRPr>
          </a:p>
        </p:txBody>
      </p:sp>
    </p:spTree>
    <p:extLst>
      <p:ext uri="{BB962C8B-B14F-4D97-AF65-F5344CB8AC3E}">
        <p14:creationId xmlns:p14="http://schemas.microsoft.com/office/powerpoint/2010/main" val="3207410115"/>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762000" y="381000"/>
            <a:ext cx="7772400" cy="838200"/>
          </a:xfrm>
        </p:spPr>
        <p:txBody>
          <a:bodyPr/>
          <a:lstStyle/>
          <a:p>
            <a:r>
              <a:rPr lang="en-US" b="1"/>
              <a:t>“Exclude” &amp; “Include”</a:t>
            </a:r>
          </a:p>
        </p:txBody>
      </p:sp>
      <p:sp>
        <p:nvSpPr>
          <p:cNvPr id="131075" name="Rectangle 3"/>
          <p:cNvSpPr>
            <a:spLocks noGrp="1" noChangeArrowheads="1"/>
          </p:cNvSpPr>
          <p:nvPr>
            <p:ph idx="1"/>
          </p:nvPr>
        </p:nvSpPr>
        <p:spPr>
          <a:xfrm>
            <a:off x="685800" y="1447800"/>
            <a:ext cx="7772400" cy="4648200"/>
          </a:xfrm>
        </p:spPr>
        <p:txBody>
          <a:bodyPr/>
          <a:lstStyle/>
          <a:p>
            <a:pPr marL="0" indent="457200">
              <a:spcBef>
                <a:spcPct val="0"/>
              </a:spcBef>
              <a:spcAft>
                <a:spcPts val="2400"/>
              </a:spcAft>
              <a:buNone/>
            </a:pPr>
            <a:r>
              <a:rPr lang="en-US" sz="2700" b="1" dirty="0">
                <a:cs typeface="Times New Roman" pitchFamily="18" charset="0"/>
              </a:rPr>
              <a:t>Exclude:  </a:t>
            </a:r>
            <a:r>
              <a:rPr lang="en-US" sz="2700" dirty="0">
                <a:cs typeface="Times New Roman" pitchFamily="18" charset="0"/>
              </a:rPr>
              <a:t>“1. To </a:t>
            </a:r>
            <a:r>
              <a:rPr lang="en-US" sz="2700" dirty="0">
                <a:solidFill>
                  <a:srgbClr val="FFFF00"/>
                </a:solidFill>
                <a:cs typeface="Times New Roman" pitchFamily="18" charset="0"/>
              </a:rPr>
              <a:t>prevent</a:t>
            </a:r>
            <a:r>
              <a:rPr lang="en-US" sz="2700" dirty="0">
                <a:cs typeface="Times New Roman" pitchFamily="18" charset="0"/>
              </a:rPr>
              <a:t> or </a:t>
            </a:r>
            <a:r>
              <a:rPr lang="en-US" sz="2700" dirty="0">
                <a:solidFill>
                  <a:srgbClr val="FFFF00"/>
                </a:solidFill>
                <a:cs typeface="Times New Roman" pitchFamily="18" charset="0"/>
              </a:rPr>
              <a:t>keep from entering </a:t>
            </a:r>
            <a:r>
              <a:rPr lang="en-US" sz="2700" dirty="0">
                <a:cs typeface="Times New Roman" pitchFamily="18" charset="0"/>
              </a:rPr>
              <a:t>a place, group, or the like; to </a:t>
            </a:r>
            <a:r>
              <a:rPr lang="en-US" sz="2700" dirty="0">
                <a:solidFill>
                  <a:srgbClr val="FFFF00"/>
                </a:solidFill>
                <a:cs typeface="Times New Roman" pitchFamily="18" charset="0"/>
              </a:rPr>
              <a:t>bar</a:t>
            </a:r>
            <a:r>
              <a:rPr lang="en-US" sz="2700" dirty="0">
                <a:cs typeface="Times New Roman" pitchFamily="18" charset="0"/>
              </a:rPr>
              <a:t>; </a:t>
            </a:r>
            <a:r>
              <a:rPr lang="en-US" sz="2700" dirty="0">
                <a:solidFill>
                  <a:srgbClr val="FFFF00"/>
                </a:solidFill>
                <a:cs typeface="Times New Roman" pitchFamily="18" charset="0"/>
              </a:rPr>
              <a:t>reject</a:t>
            </a:r>
            <a:r>
              <a:rPr lang="en-US" sz="2700" dirty="0">
                <a:cs typeface="Times New Roman" pitchFamily="18" charset="0"/>
              </a:rPr>
              <a:t>.  2. To </a:t>
            </a:r>
            <a:r>
              <a:rPr lang="en-US" sz="2700" dirty="0">
                <a:solidFill>
                  <a:srgbClr val="FFFF00"/>
                </a:solidFill>
                <a:cs typeface="Times New Roman" pitchFamily="18" charset="0"/>
              </a:rPr>
              <a:t>omit noticing or considering</a:t>
            </a:r>
            <a:r>
              <a:rPr lang="en-US" sz="2700" dirty="0">
                <a:cs typeface="Times New Roman" pitchFamily="18" charset="0"/>
              </a:rPr>
              <a:t>; </a:t>
            </a:r>
            <a:r>
              <a:rPr lang="en-US" sz="2700" dirty="0">
                <a:solidFill>
                  <a:srgbClr val="FFFF00"/>
                </a:solidFill>
                <a:cs typeface="Times New Roman" pitchFamily="18" charset="0"/>
              </a:rPr>
              <a:t>leave out</a:t>
            </a:r>
            <a:r>
              <a:rPr lang="en-US" sz="2700" dirty="0">
                <a:cs typeface="Times New Roman" pitchFamily="18" charset="0"/>
              </a:rPr>
              <a:t>; </a:t>
            </a:r>
            <a:r>
              <a:rPr lang="en-US" sz="2700" dirty="0">
                <a:solidFill>
                  <a:srgbClr val="FFFF00"/>
                </a:solidFill>
                <a:cs typeface="Times New Roman" pitchFamily="18" charset="0"/>
              </a:rPr>
              <a:t>disregard</a:t>
            </a:r>
            <a:r>
              <a:rPr lang="en-US" sz="2700" dirty="0">
                <a:cs typeface="Times New Roman" pitchFamily="18" charset="0"/>
              </a:rPr>
              <a:t>.  3. To </a:t>
            </a:r>
            <a:r>
              <a:rPr lang="en-US" sz="2700" dirty="0">
                <a:solidFill>
                  <a:srgbClr val="FFFF00"/>
                </a:solidFill>
                <a:cs typeface="Times New Roman" pitchFamily="18" charset="0"/>
              </a:rPr>
              <a:t>put out </a:t>
            </a:r>
            <a:r>
              <a:rPr lang="en-US" sz="2700" dirty="0">
                <a:cs typeface="Times New Roman" pitchFamily="18" charset="0"/>
              </a:rPr>
              <a:t>(someone or something); </a:t>
            </a:r>
            <a:r>
              <a:rPr lang="en-US" sz="2700" dirty="0">
                <a:solidFill>
                  <a:srgbClr val="FFFF00"/>
                </a:solidFill>
                <a:cs typeface="Times New Roman" pitchFamily="18" charset="0"/>
              </a:rPr>
              <a:t>expel</a:t>
            </a:r>
            <a:r>
              <a:rPr lang="en-US" sz="2700" dirty="0">
                <a:cs typeface="Times New Roman" pitchFamily="18" charset="0"/>
              </a:rPr>
              <a:t>.”  </a:t>
            </a:r>
            <a:r>
              <a:rPr lang="en-US" sz="2000" dirty="0">
                <a:cs typeface="Times New Roman" pitchFamily="18" charset="0"/>
              </a:rPr>
              <a:t>(</a:t>
            </a:r>
            <a:r>
              <a:rPr lang="en-US" sz="2000" i="1" dirty="0">
                <a:cs typeface="Times New Roman" pitchFamily="18" charset="0"/>
              </a:rPr>
              <a:t>The American Heritage Dictionary</a:t>
            </a:r>
            <a:r>
              <a:rPr lang="en-US" sz="2000" dirty="0" smtClean="0">
                <a:cs typeface="Times New Roman" pitchFamily="18" charset="0"/>
              </a:rPr>
              <a:t>)</a:t>
            </a:r>
            <a:endParaRPr lang="en-US" sz="2700" dirty="0"/>
          </a:p>
          <a:p>
            <a:pPr marL="0" indent="457200">
              <a:spcBef>
                <a:spcPct val="0"/>
              </a:spcBef>
              <a:spcAft>
                <a:spcPct val="30000"/>
              </a:spcAft>
              <a:buNone/>
            </a:pPr>
            <a:r>
              <a:rPr lang="en-US" sz="2700" b="1" dirty="0">
                <a:cs typeface="Times New Roman" pitchFamily="18" charset="0"/>
              </a:rPr>
              <a:t>Include:  </a:t>
            </a:r>
            <a:r>
              <a:rPr lang="en-US" sz="2700" dirty="0">
                <a:cs typeface="Times New Roman" pitchFamily="18" charset="0"/>
              </a:rPr>
              <a:t>“1. To </a:t>
            </a:r>
            <a:r>
              <a:rPr lang="en-US" sz="2700" dirty="0">
                <a:solidFill>
                  <a:srgbClr val="FFFF00"/>
                </a:solidFill>
                <a:cs typeface="Times New Roman" pitchFamily="18" charset="0"/>
              </a:rPr>
              <a:t>have as a part or member</a:t>
            </a:r>
            <a:r>
              <a:rPr lang="en-US" sz="2700" dirty="0">
                <a:cs typeface="Times New Roman" pitchFamily="18" charset="0"/>
              </a:rPr>
              <a:t>; be made up of, at least in part; contain.  2. To contain as a minor or secondary element; imply.  3. To </a:t>
            </a:r>
            <a:r>
              <a:rPr lang="en-US" sz="2700" dirty="0">
                <a:solidFill>
                  <a:srgbClr val="FFFF00"/>
                </a:solidFill>
                <a:cs typeface="Times New Roman" pitchFamily="18" charset="0"/>
              </a:rPr>
              <a:t>cause to be a part of something</a:t>
            </a:r>
            <a:r>
              <a:rPr lang="en-US" sz="2700" dirty="0">
                <a:cs typeface="Times New Roman" pitchFamily="18" charset="0"/>
              </a:rPr>
              <a:t>; consider with </a:t>
            </a:r>
            <a:r>
              <a:rPr lang="en-US" sz="2700" dirty="0">
                <a:solidFill>
                  <a:srgbClr val="FFFF00"/>
                </a:solidFill>
                <a:cs typeface="Times New Roman" pitchFamily="18" charset="0"/>
              </a:rPr>
              <a:t>or put into a group, class, or total</a:t>
            </a:r>
            <a:r>
              <a:rPr lang="en-US" sz="2700" dirty="0">
                <a:cs typeface="Times New Roman" pitchFamily="18" charset="0"/>
              </a:rPr>
              <a:t>.” </a:t>
            </a:r>
            <a:r>
              <a:rPr lang="en-US" sz="2000" dirty="0">
                <a:cs typeface="Times New Roman" pitchFamily="18" charset="0"/>
              </a:rPr>
              <a:t>(</a:t>
            </a:r>
            <a:r>
              <a:rPr lang="en-US" sz="2000" i="1" dirty="0">
                <a:cs typeface="Times New Roman" pitchFamily="18" charset="0"/>
              </a:rPr>
              <a:t>The American Heritage Dictionary</a:t>
            </a:r>
            <a:r>
              <a:rPr lang="en-US" sz="2000" dirty="0">
                <a:cs typeface="Times New Roman" pitchFamily="18" charset="0"/>
              </a:rPr>
              <a:t>)</a:t>
            </a:r>
            <a:endParaRPr lang="en-US" sz="2000" dirty="0"/>
          </a:p>
        </p:txBody>
      </p:sp>
      <p:sp>
        <p:nvSpPr>
          <p:cNvPr id="6" name="Slide Number Placeholder 5"/>
          <p:cNvSpPr>
            <a:spLocks noGrp="1"/>
          </p:cNvSpPr>
          <p:nvPr>
            <p:ph type="sldNum" sz="quarter" idx="12"/>
          </p:nvPr>
        </p:nvSpPr>
        <p:spPr/>
        <p:txBody>
          <a:bodyPr/>
          <a:lstStyle/>
          <a:p>
            <a:fld id="{FEEE1FFE-7BE7-4C59-8A3A-24E4A2C06DBE}" type="slidenum">
              <a:rPr lang="en-US"/>
              <a:pPr/>
              <a:t>19</a:t>
            </a:fld>
            <a:endParaRPr lang="en-US"/>
          </a:p>
        </p:txBody>
      </p:sp>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472543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1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10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autoUpdateAnimBg="0"/>
    </p:bldLst>
  </p:timing>
</p:sld>
</file>

<file path=ppt/slides/slide1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defRPr/>
            </a:pPr>
            <a:r>
              <a:rPr lang="en-US" b="1" dirty="0"/>
              <a:t>Metaphors &amp; Meanings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676740539"/>
              </p:ext>
            </p:extLst>
          </p:nvPr>
        </p:nvGraphicFramePr>
        <p:xfrm>
          <a:off x="457200" y="1600200"/>
          <a:ext cx="82296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pPr>
              <a:defRPr/>
            </a:pPr>
            <a:r>
              <a:rPr lang="en-US" smtClean="0">
                <a:solidFill>
                  <a:prstClr val="white"/>
                </a:solidFill>
              </a:rPr>
              <a:t>Gary Fisher</a:t>
            </a:r>
            <a:endParaRPr lang="en-US">
              <a:solidFill>
                <a:prstClr val="white"/>
              </a:solidFill>
            </a:endParaRPr>
          </a:p>
        </p:txBody>
      </p:sp>
      <p:sp>
        <p:nvSpPr>
          <p:cNvPr id="6" name="Slide Number Placeholder 5"/>
          <p:cNvSpPr>
            <a:spLocks noGrp="1"/>
          </p:cNvSpPr>
          <p:nvPr>
            <p:ph type="sldNum" sz="quarter" idx="12"/>
          </p:nvPr>
        </p:nvSpPr>
        <p:spPr/>
        <p:txBody>
          <a:bodyPr/>
          <a:lstStyle/>
          <a:p>
            <a:pPr>
              <a:defRPr/>
            </a:pPr>
            <a:fld id="{E797F424-97FB-4DB0-8B51-4ED6889F4D01}" type="slidenum">
              <a:rPr lang="en-US">
                <a:solidFill>
                  <a:srgbClr val="FFFFFF"/>
                </a:solidFill>
              </a:rPr>
              <a:pPr>
                <a:defRPr/>
              </a:pPr>
              <a:t>190</a:t>
            </a:fld>
            <a:endParaRPr lang="en-US">
              <a:solidFill>
                <a:srgbClr val="FFFFFF"/>
              </a:solidFill>
            </a:endParaRPr>
          </a:p>
        </p:txBody>
      </p:sp>
    </p:spTree>
    <p:extLst>
      <p:ext uri="{BB962C8B-B14F-4D97-AF65-F5344CB8AC3E}">
        <p14:creationId xmlns:p14="http://schemas.microsoft.com/office/powerpoint/2010/main" val="1691373415"/>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pPr>
              <a:defRPr/>
            </a:pPr>
            <a:r>
              <a:rPr lang="en-US" b="1" dirty="0"/>
              <a:t>Metaphors &amp; Meanings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772922990"/>
              </p:ext>
            </p:extLst>
          </p:nvPr>
        </p:nvGraphicFramePr>
        <p:xfrm>
          <a:off x="457200" y="1600200"/>
          <a:ext cx="82296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pPr>
              <a:defRPr/>
            </a:pPr>
            <a:r>
              <a:rPr lang="en-US" smtClean="0">
                <a:solidFill>
                  <a:prstClr val="white"/>
                </a:solidFill>
              </a:rPr>
              <a:t>Gary Fisher</a:t>
            </a:r>
            <a:endParaRPr lang="en-US">
              <a:solidFill>
                <a:prstClr val="white"/>
              </a:solidFill>
            </a:endParaRPr>
          </a:p>
        </p:txBody>
      </p:sp>
      <p:sp>
        <p:nvSpPr>
          <p:cNvPr id="6" name="Slide Number Placeholder 5"/>
          <p:cNvSpPr>
            <a:spLocks noGrp="1"/>
          </p:cNvSpPr>
          <p:nvPr>
            <p:ph type="sldNum" sz="quarter" idx="12"/>
          </p:nvPr>
        </p:nvSpPr>
        <p:spPr/>
        <p:txBody>
          <a:bodyPr/>
          <a:lstStyle/>
          <a:p>
            <a:pPr>
              <a:defRPr/>
            </a:pPr>
            <a:fld id="{65DE7923-6516-4E08-BE0F-59A687B442F0}" type="slidenum">
              <a:rPr lang="en-US">
                <a:solidFill>
                  <a:srgbClr val="FFFFFF"/>
                </a:solidFill>
              </a:rPr>
              <a:pPr>
                <a:defRPr/>
              </a:pPr>
              <a:t>191</a:t>
            </a:fld>
            <a:endParaRPr lang="en-US">
              <a:solidFill>
                <a:srgbClr val="FFFFFF"/>
              </a:solidFill>
            </a:endParaRPr>
          </a:p>
        </p:txBody>
      </p:sp>
    </p:spTree>
    <p:extLst>
      <p:ext uri="{BB962C8B-B14F-4D97-AF65-F5344CB8AC3E}">
        <p14:creationId xmlns:p14="http://schemas.microsoft.com/office/powerpoint/2010/main" val="2773554824"/>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p:txBody>
          <a:bodyPr/>
          <a:lstStyle/>
          <a:p>
            <a:r>
              <a:rPr lang="en-US" dirty="0" smtClean="0">
                <a:effectLst/>
              </a:rPr>
              <a:t>Significant Contrasts</a:t>
            </a:r>
          </a:p>
        </p:txBody>
      </p:sp>
      <p:graphicFrame>
        <p:nvGraphicFramePr>
          <p:cNvPr id="147485" name="Group 29"/>
          <p:cNvGraphicFramePr>
            <a:graphicFrameLocks noGrp="1"/>
          </p:cNvGraphicFramePr>
          <p:nvPr>
            <p:ph type="tbl" idx="1"/>
            <p:extLst>
              <p:ext uri="{D42A27DB-BD31-4B8C-83A1-F6EECF244321}">
                <p14:modId xmlns:p14="http://schemas.microsoft.com/office/powerpoint/2010/main" val="2644147850"/>
              </p:ext>
            </p:extLst>
          </p:nvPr>
        </p:nvGraphicFramePr>
        <p:xfrm>
          <a:off x="457200" y="1600200"/>
          <a:ext cx="8229600" cy="4169678"/>
        </p:xfrm>
        <a:graphic>
          <a:graphicData uri="http://schemas.openxmlformats.org/drawingml/2006/table">
            <a:tbl>
              <a:tblPr firstRow="1" bandRow="1">
                <a:tableStyleId>{08FB837D-C827-4EFA-A057-4D05807E0F7C}</a:tableStyleId>
              </a:tblPr>
              <a:tblGrid>
                <a:gridCol w="4114800"/>
                <a:gridCol w="4114800"/>
              </a:tblGrid>
              <a:tr h="75570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u="none" strike="noStrike" cap="none" normalizeH="0" baseline="0" dirty="0" err="1">
                          <a:ln>
                            <a:noFill/>
                          </a:ln>
                          <a:effectLst>
                            <a:outerShdw blurRad="38100" dist="38100" dir="2700000" algn="tl">
                              <a:srgbClr val="000000"/>
                            </a:outerShdw>
                          </a:effectLst>
                        </a:rPr>
                        <a:t>Dest</a:t>
                      </a:r>
                      <a:r>
                        <a:rPr kumimoji="0" lang="en-US" sz="2800" u="none" strike="noStrike" cap="none" normalizeH="0" baseline="0" dirty="0">
                          <a:ln>
                            <a:noFill/>
                          </a:ln>
                          <a:effectLst>
                            <a:outerShdw blurRad="38100" dist="38100" dir="2700000" algn="tl">
                              <a:srgbClr val="000000"/>
                            </a:outerShdw>
                          </a:effectLst>
                        </a:rPr>
                        <a:t>. Of Jerusalem </a:t>
                      </a:r>
                      <a:endParaRPr kumimoji="0" lang="en-US" sz="2800" b="0" i="0" u="none" strike="noStrike" cap="none" normalizeH="0" baseline="0" dirty="0">
                        <a:ln>
                          <a:noFill/>
                        </a:ln>
                        <a:solidFill>
                          <a:schemeClr val="tx1"/>
                        </a:solidFill>
                        <a:effectLst>
                          <a:outerShdw blurRad="38100" dist="38100" dir="2700000" algn="tl">
                            <a:srgbClr val="000000"/>
                          </a:outerShdw>
                        </a:effectLst>
                        <a:latin typeface="Arial" charset="0"/>
                      </a:endParaRPr>
                    </a:p>
                  </a:txBody>
                  <a:tcPr marT="45724" marB="45724"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u="none" strike="noStrike" cap="none" normalizeH="0" baseline="0" dirty="0">
                          <a:ln>
                            <a:noFill/>
                          </a:ln>
                          <a:effectLst>
                            <a:outerShdw blurRad="38100" dist="38100" dir="2700000" algn="tl">
                              <a:srgbClr val="000000"/>
                            </a:outerShdw>
                          </a:effectLst>
                        </a:rPr>
                        <a:t>Coming Of The Lord </a:t>
                      </a:r>
                      <a:endParaRPr kumimoji="0" lang="en-US" sz="2800" b="0" i="0" u="none" strike="noStrike" cap="none" normalizeH="0" baseline="0" dirty="0">
                        <a:ln>
                          <a:noFill/>
                        </a:ln>
                        <a:solidFill>
                          <a:schemeClr val="tx1"/>
                        </a:solidFill>
                        <a:effectLst>
                          <a:outerShdw blurRad="38100" dist="38100" dir="2700000" algn="tl">
                            <a:srgbClr val="000000"/>
                          </a:outerShdw>
                        </a:effectLst>
                        <a:latin typeface="Arial" charset="0"/>
                      </a:endParaRPr>
                    </a:p>
                  </a:txBody>
                  <a:tcPr marT="45724" marB="45724" anchor="ctr" horzOverflow="overflow">
                    <a:cell3D prstMaterial="dkEdge">
                      <a:bevel/>
                      <a:lightRig rig="flood" dir="t"/>
                    </a:cell3D>
                  </a:tcPr>
                </a:tc>
              </a:tr>
              <a:tr h="85350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500" b="1" u="none" strike="noStrike" cap="none" normalizeH="0" baseline="0" dirty="0" smtClean="0">
                          <a:ln>
                            <a:noFill/>
                          </a:ln>
                          <a:effectLst/>
                        </a:rPr>
                        <a:t>“Days”</a:t>
                      </a:r>
                      <a:br>
                        <a:rPr kumimoji="0" lang="en-US" sz="2500" b="1" u="none" strike="noStrike" cap="none" normalizeH="0" baseline="0" dirty="0" smtClean="0">
                          <a:ln>
                            <a:noFill/>
                          </a:ln>
                          <a:effectLst/>
                        </a:rPr>
                      </a:br>
                      <a:r>
                        <a:rPr kumimoji="0" lang="en-US" sz="2500" b="1" u="none" strike="noStrike" cap="none" normalizeH="0" baseline="0" dirty="0" smtClean="0">
                          <a:ln>
                            <a:noFill/>
                          </a:ln>
                          <a:effectLst/>
                        </a:rPr>
                        <a:t>  </a:t>
                      </a:r>
                      <a:r>
                        <a:rPr kumimoji="0" lang="en-US" sz="2500" u="none" strike="noStrike" cap="none" normalizeH="0" baseline="0" dirty="0">
                          <a:ln>
                            <a:noFill/>
                          </a:ln>
                          <a:effectLst/>
                        </a:rPr>
                        <a:t>(24:19, 22, 29</a:t>
                      </a:r>
                      <a:r>
                        <a:rPr kumimoji="0" lang="en-US" sz="2500" u="none" strike="noStrike" cap="none" normalizeH="0" baseline="0" dirty="0" smtClean="0">
                          <a:ln>
                            <a:noFill/>
                          </a:ln>
                          <a:effectLst/>
                        </a:rPr>
                        <a:t>)</a:t>
                      </a:r>
                      <a:endParaRPr kumimoji="0" lang="en-US" sz="2500" b="0" i="0" u="none" strike="noStrike" cap="none" normalizeH="0" baseline="0" dirty="0">
                        <a:ln>
                          <a:noFill/>
                        </a:ln>
                        <a:solidFill>
                          <a:schemeClr val="tx1"/>
                        </a:solidFill>
                        <a:effectLst/>
                        <a:latin typeface="Arial" charset="0"/>
                      </a:endParaRPr>
                    </a:p>
                  </a:txBody>
                  <a:tcPr marT="45724" marB="45724"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500" b="1" u="none" strike="noStrike" cap="none" normalizeH="0" baseline="0" dirty="0" smtClean="0">
                          <a:ln>
                            <a:noFill/>
                          </a:ln>
                          <a:effectLst/>
                        </a:rPr>
                        <a:t>“Day”</a:t>
                      </a:r>
                      <a:br>
                        <a:rPr kumimoji="0" lang="en-US" sz="2500" b="1" u="none" strike="noStrike" cap="none" normalizeH="0" baseline="0" dirty="0" smtClean="0">
                          <a:ln>
                            <a:noFill/>
                          </a:ln>
                          <a:effectLst/>
                        </a:rPr>
                      </a:br>
                      <a:r>
                        <a:rPr kumimoji="0" lang="en-US" sz="2500" u="none" strike="noStrike" cap="none" normalizeH="0" baseline="0" dirty="0" smtClean="0">
                          <a:ln>
                            <a:noFill/>
                          </a:ln>
                          <a:effectLst/>
                        </a:rPr>
                        <a:t>(</a:t>
                      </a:r>
                      <a:r>
                        <a:rPr kumimoji="0" lang="en-US" sz="2500" u="none" strike="noStrike" cap="none" normalizeH="0" baseline="0" dirty="0">
                          <a:ln>
                            <a:noFill/>
                          </a:ln>
                          <a:effectLst/>
                        </a:rPr>
                        <a:t>24:36, 42, 44, 50; 25:13) </a:t>
                      </a:r>
                      <a:endParaRPr kumimoji="0" lang="en-US" sz="2500" b="0" i="0" u="none" strike="noStrike" cap="none" normalizeH="0" baseline="0" dirty="0">
                        <a:ln>
                          <a:noFill/>
                        </a:ln>
                        <a:solidFill>
                          <a:schemeClr val="tx1"/>
                        </a:solidFill>
                        <a:effectLst/>
                        <a:latin typeface="Arial" charset="0"/>
                      </a:endParaRPr>
                    </a:p>
                  </a:txBody>
                  <a:tcPr marT="45724" marB="45724" anchor="ctr" horzOverflow="overflow">
                    <a:cell3D prstMaterial="dkEdge">
                      <a:bevel/>
                      <a:lightRig rig="flood" dir="t"/>
                    </a:cell3D>
                  </a:tcPr>
                </a:tc>
              </a:tr>
              <a:tr h="85350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500" b="1" u="none" strike="noStrike" cap="none" normalizeH="0" baseline="0" dirty="0" smtClean="0">
                          <a:ln>
                            <a:noFill/>
                          </a:ln>
                          <a:effectLst/>
                        </a:rPr>
                        <a:t>“Know”</a:t>
                      </a:r>
                      <a:br>
                        <a:rPr kumimoji="0" lang="en-US" sz="2500" b="1" u="none" strike="noStrike" cap="none" normalizeH="0" baseline="0" dirty="0" smtClean="0">
                          <a:ln>
                            <a:noFill/>
                          </a:ln>
                          <a:effectLst/>
                        </a:rPr>
                      </a:br>
                      <a:r>
                        <a:rPr kumimoji="0" lang="en-US" sz="2500" u="none" strike="noStrike" cap="none" normalizeH="0" baseline="0" dirty="0" smtClean="0">
                          <a:ln>
                            <a:noFill/>
                          </a:ln>
                          <a:effectLst/>
                        </a:rPr>
                        <a:t>(</a:t>
                      </a:r>
                      <a:r>
                        <a:rPr kumimoji="0" lang="en-US" sz="2500" u="none" strike="noStrike" cap="none" normalizeH="0" baseline="0" dirty="0">
                          <a:ln>
                            <a:noFill/>
                          </a:ln>
                          <a:effectLst/>
                        </a:rPr>
                        <a:t>24:15, 33) </a:t>
                      </a:r>
                      <a:endParaRPr kumimoji="0" lang="en-US" sz="2500" b="0" i="0" u="none" strike="noStrike" cap="none" normalizeH="0" baseline="0" dirty="0">
                        <a:ln>
                          <a:noFill/>
                        </a:ln>
                        <a:solidFill>
                          <a:schemeClr val="tx1"/>
                        </a:solidFill>
                        <a:effectLst/>
                        <a:latin typeface="Arial" charset="0"/>
                      </a:endParaRPr>
                    </a:p>
                  </a:txBody>
                  <a:tcPr marT="45724" marB="45724"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500" b="1" u="none" strike="noStrike" cap="none" normalizeH="0" baseline="0" dirty="0" smtClean="0">
                          <a:ln>
                            <a:noFill/>
                          </a:ln>
                          <a:effectLst/>
                        </a:rPr>
                        <a:t>“Know Not”</a:t>
                      </a:r>
                      <a:br>
                        <a:rPr kumimoji="0" lang="en-US" sz="2500" b="1" u="none" strike="noStrike" cap="none" normalizeH="0" baseline="0" dirty="0" smtClean="0">
                          <a:ln>
                            <a:noFill/>
                          </a:ln>
                          <a:effectLst/>
                        </a:rPr>
                      </a:br>
                      <a:r>
                        <a:rPr kumimoji="0" lang="en-US" sz="2500" u="none" strike="noStrike" cap="none" normalizeH="0" baseline="0" dirty="0" smtClean="0">
                          <a:ln>
                            <a:noFill/>
                          </a:ln>
                          <a:effectLst/>
                        </a:rPr>
                        <a:t>(</a:t>
                      </a:r>
                      <a:r>
                        <a:rPr kumimoji="0" lang="en-US" sz="2500" u="none" strike="noStrike" cap="none" normalizeH="0" baseline="0" dirty="0">
                          <a:ln>
                            <a:noFill/>
                          </a:ln>
                          <a:effectLst/>
                        </a:rPr>
                        <a:t>24:36, 42, 44, 50; 25:13) </a:t>
                      </a:r>
                      <a:endParaRPr kumimoji="0" lang="en-US" sz="2500" b="0" i="0" u="none" strike="noStrike" cap="none" normalizeH="0" baseline="0" dirty="0">
                        <a:ln>
                          <a:noFill/>
                        </a:ln>
                        <a:solidFill>
                          <a:schemeClr val="tx1"/>
                        </a:solidFill>
                        <a:effectLst/>
                        <a:latin typeface="Arial" charset="0"/>
                      </a:endParaRPr>
                    </a:p>
                  </a:txBody>
                  <a:tcPr marT="45724" marB="45724" anchor="ctr" horzOverflow="overflow">
                    <a:cell3D prstMaterial="dkEdge">
                      <a:bevel/>
                      <a:lightRig rig="flood" dir="t"/>
                    </a:cell3D>
                  </a:tcPr>
                </a:tc>
              </a:tr>
              <a:tr h="85350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500" b="1" u="none" strike="noStrike" cap="none" normalizeH="0" baseline="0" dirty="0">
                          <a:ln>
                            <a:noFill/>
                          </a:ln>
                          <a:effectLst/>
                        </a:rPr>
                        <a:t>Abnormal </a:t>
                      </a:r>
                      <a:r>
                        <a:rPr kumimoji="0" lang="en-US" sz="2500" b="1" u="none" strike="noStrike" cap="none" normalizeH="0" baseline="0" dirty="0" smtClean="0">
                          <a:ln>
                            <a:noFill/>
                          </a:ln>
                          <a:effectLst/>
                        </a:rPr>
                        <a:t>Times</a:t>
                      </a:r>
                      <a:br>
                        <a:rPr kumimoji="0" lang="en-US" sz="2500" b="1" u="none" strike="noStrike" cap="none" normalizeH="0" baseline="0" dirty="0" smtClean="0">
                          <a:ln>
                            <a:noFill/>
                          </a:ln>
                          <a:effectLst/>
                        </a:rPr>
                      </a:br>
                      <a:r>
                        <a:rPr kumimoji="0" lang="en-US" sz="2500" u="none" strike="noStrike" cap="none" normalizeH="0" baseline="0" dirty="0" smtClean="0">
                          <a:ln>
                            <a:noFill/>
                          </a:ln>
                          <a:effectLst/>
                        </a:rPr>
                        <a:t>(</a:t>
                      </a:r>
                      <a:r>
                        <a:rPr kumimoji="0" lang="en-US" sz="2500" u="none" strike="noStrike" cap="none" normalizeH="0" baseline="0" dirty="0">
                          <a:ln>
                            <a:noFill/>
                          </a:ln>
                          <a:effectLst/>
                        </a:rPr>
                        <a:t>24:4-13) </a:t>
                      </a:r>
                      <a:endParaRPr kumimoji="0" lang="en-US" sz="2500" b="0" i="0" u="none" strike="noStrike" cap="none" normalizeH="0" baseline="0" dirty="0">
                        <a:ln>
                          <a:noFill/>
                        </a:ln>
                        <a:solidFill>
                          <a:schemeClr val="tx1"/>
                        </a:solidFill>
                        <a:effectLst/>
                        <a:latin typeface="Arial" charset="0"/>
                      </a:endParaRPr>
                    </a:p>
                  </a:txBody>
                  <a:tcPr marT="45724" marB="45724"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500" b="1" u="none" strike="noStrike" cap="none" normalizeH="0" baseline="0" dirty="0">
                          <a:ln>
                            <a:noFill/>
                          </a:ln>
                          <a:effectLst/>
                        </a:rPr>
                        <a:t>Normal </a:t>
                      </a:r>
                      <a:r>
                        <a:rPr kumimoji="0" lang="en-US" sz="2500" b="1" u="none" strike="noStrike" cap="none" normalizeH="0" baseline="0" dirty="0" smtClean="0">
                          <a:ln>
                            <a:noFill/>
                          </a:ln>
                          <a:effectLst/>
                        </a:rPr>
                        <a:t>Times</a:t>
                      </a:r>
                      <a:br>
                        <a:rPr kumimoji="0" lang="en-US" sz="2500" b="1" u="none" strike="noStrike" cap="none" normalizeH="0" baseline="0" dirty="0" smtClean="0">
                          <a:ln>
                            <a:noFill/>
                          </a:ln>
                          <a:effectLst/>
                        </a:rPr>
                      </a:br>
                      <a:r>
                        <a:rPr kumimoji="0" lang="en-US" sz="2500" u="none" strike="noStrike" cap="none" normalizeH="0" baseline="0" dirty="0" smtClean="0">
                          <a:ln>
                            <a:noFill/>
                          </a:ln>
                          <a:effectLst/>
                        </a:rPr>
                        <a:t>(</a:t>
                      </a:r>
                      <a:r>
                        <a:rPr kumimoji="0" lang="en-US" sz="2500" u="none" strike="noStrike" cap="none" normalizeH="0" baseline="0" dirty="0">
                          <a:ln>
                            <a:noFill/>
                          </a:ln>
                          <a:effectLst/>
                        </a:rPr>
                        <a:t>24:37-42) </a:t>
                      </a:r>
                      <a:endParaRPr kumimoji="0" lang="en-US" sz="2500" b="0" i="0" u="none" strike="noStrike" cap="none" normalizeH="0" baseline="0" dirty="0">
                        <a:ln>
                          <a:noFill/>
                        </a:ln>
                        <a:solidFill>
                          <a:schemeClr val="tx1"/>
                        </a:solidFill>
                        <a:effectLst/>
                        <a:latin typeface="Arial" charset="0"/>
                      </a:endParaRPr>
                    </a:p>
                  </a:txBody>
                  <a:tcPr marT="45724" marB="45724" anchor="ctr" horzOverflow="overflow">
                    <a:cell3D prstMaterial="dkEdge">
                      <a:bevel/>
                      <a:lightRig rig="flood" dir="t"/>
                    </a:cell3D>
                  </a:tcPr>
                </a:tc>
              </a:tr>
              <a:tr h="75570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500" b="1" u="none" strike="noStrike" cap="none" normalizeH="0" baseline="0" dirty="0" smtClean="0">
                          <a:ln>
                            <a:noFill/>
                          </a:ln>
                          <a:effectLst/>
                        </a:rPr>
                        <a:t>Warning</a:t>
                      </a:r>
                      <a:br>
                        <a:rPr kumimoji="0" lang="en-US" sz="2500" b="1" u="none" strike="noStrike" cap="none" normalizeH="0" baseline="0" dirty="0" smtClean="0">
                          <a:ln>
                            <a:noFill/>
                          </a:ln>
                          <a:effectLst/>
                        </a:rPr>
                      </a:br>
                      <a:r>
                        <a:rPr kumimoji="0" lang="en-US" sz="2500" u="none" strike="noStrike" cap="none" normalizeH="0" baseline="0" dirty="0" smtClean="0">
                          <a:ln>
                            <a:noFill/>
                          </a:ln>
                          <a:effectLst/>
                        </a:rPr>
                        <a:t>(</a:t>
                      </a:r>
                      <a:r>
                        <a:rPr kumimoji="0" lang="en-US" sz="2500" u="none" strike="noStrike" cap="none" normalizeH="0" baseline="0" dirty="0">
                          <a:ln>
                            <a:noFill/>
                          </a:ln>
                          <a:effectLst/>
                        </a:rPr>
                        <a:t>24:32-33) </a:t>
                      </a:r>
                      <a:endParaRPr kumimoji="0" lang="en-US" sz="2500" b="0" i="0" u="none" strike="noStrike" cap="none" normalizeH="0" baseline="0" dirty="0">
                        <a:ln>
                          <a:noFill/>
                        </a:ln>
                        <a:solidFill>
                          <a:schemeClr val="tx1"/>
                        </a:solidFill>
                        <a:effectLst/>
                        <a:latin typeface="Arial" charset="0"/>
                      </a:endParaRPr>
                    </a:p>
                  </a:txBody>
                  <a:tcPr marT="45724" marB="45724"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500" b="1" u="none" strike="noStrike" cap="none" normalizeH="0" baseline="0" dirty="0">
                          <a:ln>
                            <a:noFill/>
                          </a:ln>
                          <a:effectLst/>
                        </a:rPr>
                        <a:t>No </a:t>
                      </a:r>
                      <a:r>
                        <a:rPr kumimoji="0" lang="en-US" sz="2500" b="1" u="none" strike="noStrike" cap="none" normalizeH="0" baseline="0" dirty="0" smtClean="0">
                          <a:ln>
                            <a:noFill/>
                          </a:ln>
                          <a:effectLst/>
                        </a:rPr>
                        <a:t>Warning</a:t>
                      </a:r>
                      <a:br>
                        <a:rPr kumimoji="0" lang="en-US" sz="2500" b="1" u="none" strike="noStrike" cap="none" normalizeH="0" baseline="0" dirty="0" smtClean="0">
                          <a:ln>
                            <a:noFill/>
                          </a:ln>
                          <a:effectLst/>
                        </a:rPr>
                      </a:br>
                      <a:r>
                        <a:rPr kumimoji="0" lang="en-US" sz="2500" u="none" strike="noStrike" cap="none" normalizeH="0" baseline="0" dirty="0" smtClean="0">
                          <a:ln>
                            <a:noFill/>
                          </a:ln>
                          <a:effectLst/>
                        </a:rPr>
                        <a:t>(</a:t>
                      </a:r>
                      <a:r>
                        <a:rPr kumimoji="0" lang="en-US" sz="2500" u="none" strike="noStrike" cap="none" normalizeH="0" baseline="0" dirty="0">
                          <a:ln>
                            <a:noFill/>
                          </a:ln>
                          <a:effectLst/>
                        </a:rPr>
                        <a:t>24:43-44) </a:t>
                      </a:r>
                      <a:endParaRPr kumimoji="0" lang="en-US" sz="2500" b="0" i="0" u="none" strike="noStrike" cap="none" normalizeH="0" baseline="0" dirty="0">
                        <a:ln>
                          <a:noFill/>
                        </a:ln>
                        <a:solidFill>
                          <a:schemeClr val="tx1"/>
                        </a:solidFill>
                        <a:effectLst/>
                        <a:latin typeface="Arial" charset="0"/>
                      </a:endParaRPr>
                    </a:p>
                  </a:txBody>
                  <a:tcPr marT="45724" marB="45724" anchor="ctr" horzOverflow="overflow">
                    <a:cell3D prstMaterial="dkEdge">
                      <a:bevel/>
                      <a:lightRig rig="flood" dir="t"/>
                    </a:cell3D>
                  </a:tcPr>
                </a:tc>
              </a:tr>
            </a:tbl>
          </a:graphicData>
        </a:graphic>
      </p:graphicFrame>
      <p:sp>
        <p:nvSpPr>
          <p:cNvPr id="3" name="Footer Placeholder 2"/>
          <p:cNvSpPr>
            <a:spLocks noGrp="1"/>
          </p:cNvSpPr>
          <p:nvPr>
            <p:ph type="ftr" sz="quarter" idx="11"/>
          </p:nvPr>
        </p:nvSpPr>
        <p:spPr/>
        <p:txBody>
          <a:bodyPr/>
          <a:lstStyle/>
          <a:p>
            <a:pPr>
              <a:defRPr/>
            </a:pPr>
            <a:r>
              <a:rPr lang="en-US" sz="1500" dirty="0" smtClean="0">
                <a:solidFill>
                  <a:srgbClr val="FFFFFF"/>
                </a:solidFill>
              </a:rPr>
              <a:t>Kevin Kay</a:t>
            </a:r>
            <a:endParaRPr lang="en-US" sz="1500" dirty="0">
              <a:solidFill>
                <a:srgbClr val="FFFFFF"/>
              </a:solidFill>
            </a:endParaRPr>
          </a:p>
        </p:txBody>
      </p:sp>
      <p:sp>
        <p:nvSpPr>
          <p:cNvPr id="25" name="Slide Number Placeholder 5"/>
          <p:cNvSpPr>
            <a:spLocks noGrp="1"/>
          </p:cNvSpPr>
          <p:nvPr>
            <p:ph type="sldNum" sz="quarter" idx="12"/>
          </p:nvPr>
        </p:nvSpPr>
        <p:spPr/>
        <p:txBody>
          <a:bodyPr/>
          <a:lstStyle/>
          <a:p>
            <a:pPr>
              <a:defRPr/>
            </a:pPr>
            <a:fld id="{4BFEA2F5-EFB9-4956-B62A-636E84001B41}" type="slidenum">
              <a:rPr lang="en-US">
                <a:solidFill>
                  <a:srgbClr val="FFFFFF"/>
                </a:solidFill>
              </a:rPr>
              <a:pPr>
                <a:defRPr/>
              </a:pPr>
              <a:t>192</a:t>
            </a:fld>
            <a:endParaRPr lang="en-US">
              <a:solidFill>
                <a:srgbClr val="FFFFFF"/>
              </a:solidFill>
            </a:endParaRPr>
          </a:p>
        </p:txBody>
      </p:sp>
    </p:spTree>
    <p:extLst>
      <p:ext uri="{BB962C8B-B14F-4D97-AF65-F5344CB8AC3E}">
        <p14:creationId xmlns:p14="http://schemas.microsoft.com/office/powerpoint/2010/main" val="20058425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p:txBody>
          <a:bodyPr/>
          <a:lstStyle/>
          <a:p>
            <a:r>
              <a:rPr lang="en-US" smtClean="0">
                <a:effectLst/>
              </a:rPr>
              <a:t>Significant Contrasts</a:t>
            </a:r>
          </a:p>
        </p:txBody>
      </p:sp>
      <p:graphicFrame>
        <p:nvGraphicFramePr>
          <p:cNvPr id="148506" name="Group 26"/>
          <p:cNvGraphicFramePr>
            <a:graphicFrameLocks noGrp="1"/>
          </p:cNvGraphicFramePr>
          <p:nvPr>
            <p:ph type="tbl" idx="1"/>
            <p:extLst>
              <p:ext uri="{D42A27DB-BD31-4B8C-83A1-F6EECF244321}">
                <p14:modId xmlns:p14="http://schemas.microsoft.com/office/powerpoint/2010/main" val="792456929"/>
              </p:ext>
            </p:extLst>
          </p:nvPr>
        </p:nvGraphicFramePr>
        <p:xfrm>
          <a:off x="457200" y="1600200"/>
          <a:ext cx="8229600" cy="4169239"/>
        </p:xfrm>
        <a:graphic>
          <a:graphicData uri="http://schemas.openxmlformats.org/drawingml/2006/table">
            <a:tbl>
              <a:tblPr firstRow="1" bandRow="1">
                <a:tableStyleId>{08FB837D-C827-4EFA-A057-4D05807E0F7C}</a:tableStyleId>
              </a:tblPr>
              <a:tblGrid>
                <a:gridCol w="4114800"/>
                <a:gridCol w="4114800"/>
              </a:tblGrid>
              <a:tr h="75553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u="none" strike="noStrike" cap="none" normalizeH="0" baseline="0" dirty="0" err="1">
                          <a:ln>
                            <a:noFill/>
                          </a:ln>
                          <a:effectLst>
                            <a:outerShdw blurRad="38100" dist="38100" dir="2700000" algn="tl">
                              <a:srgbClr val="000000"/>
                            </a:outerShdw>
                          </a:effectLst>
                        </a:rPr>
                        <a:t>Dest</a:t>
                      </a:r>
                      <a:r>
                        <a:rPr kumimoji="0" lang="en-US" sz="2800" u="none" strike="noStrike" cap="none" normalizeH="0" baseline="0" dirty="0">
                          <a:ln>
                            <a:noFill/>
                          </a:ln>
                          <a:effectLst>
                            <a:outerShdw blurRad="38100" dist="38100" dir="2700000" algn="tl">
                              <a:srgbClr val="000000"/>
                            </a:outerShdw>
                          </a:effectLst>
                        </a:rPr>
                        <a:t>. Of Jerusalem </a:t>
                      </a:r>
                      <a:endParaRPr kumimoji="0" lang="en-US" sz="2800" b="0" i="0" u="none" strike="noStrike" cap="none" normalizeH="0" baseline="0" dirty="0">
                        <a:ln>
                          <a:noFill/>
                        </a:ln>
                        <a:solidFill>
                          <a:schemeClr val="tx1"/>
                        </a:solidFill>
                        <a:effectLst>
                          <a:outerShdw blurRad="38100" dist="38100" dir="2700000" algn="tl">
                            <a:srgbClr val="000000"/>
                          </a:outerShdw>
                        </a:effectLst>
                        <a:latin typeface="Arial" charset="0"/>
                      </a:endParaRPr>
                    </a:p>
                  </a:txBody>
                  <a:tcPr marT="45713" marB="45713" anchor="ctr" horzOverflow="overflow">
                    <a:cell3D prstMaterial="dkEdge">
                      <a:bevel/>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u="none" strike="noStrike" cap="none" normalizeH="0" baseline="0">
                          <a:ln>
                            <a:noFill/>
                          </a:ln>
                          <a:effectLst>
                            <a:outerShdw blurRad="38100" dist="38100" dir="2700000" algn="tl">
                              <a:srgbClr val="000000"/>
                            </a:outerShdw>
                          </a:effectLst>
                        </a:rPr>
                        <a:t>Coming Of The Lord </a:t>
                      </a:r>
                      <a:endPar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ndParaRPr>
                    </a:p>
                  </a:txBody>
                  <a:tcPr marT="45713" marB="45713" anchor="ctr" horzOverflow="overflow">
                    <a:cell3D prstMaterial="dkEdge">
                      <a:bevel/>
                      <a:lightRig rig="flood" dir="t"/>
                    </a:cell3D>
                  </a:tcPr>
                </a:tc>
              </a:tr>
              <a:tr h="85331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500" b="1" u="none" strike="noStrike" cap="none" normalizeH="0" baseline="0" dirty="0" smtClean="0">
                          <a:ln>
                            <a:noFill/>
                          </a:ln>
                          <a:effectLst/>
                        </a:rPr>
                        <a:t>Flight Possible</a:t>
                      </a:r>
                      <a:br>
                        <a:rPr kumimoji="0" lang="en-US" sz="2500" b="1" u="none" strike="noStrike" cap="none" normalizeH="0" baseline="0" dirty="0" smtClean="0">
                          <a:ln>
                            <a:noFill/>
                          </a:ln>
                          <a:effectLst/>
                        </a:rPr>
                      </a:br>
                      <a:r>
                        <a:rPr kumimoji="0" lang="en-US" sz="2500" u="none" strike="noStrike" cap="none" normalizeH="0" baseline="0" dirty="0" smtClean="0">
                          <a:ln>
                            <a:noFill/>
                          </a:ln>
                          <a:effectLst/>
                        </a:rPr>
                        <a:t>(</a:t>
                      </a:r>
                      <a:r>
                        <a:rPr kumimoji="0" lang="en-US" sz="2500" u="none" strike="noStrike" cap="none" normalizeH="0" baseline="0" dirty="0">
                          <a:ln>
                            <a:noFill/>
                          </a:ln>
                          <a:effectLst/>
                        </a:rPr>
                        <a:t>24:16) </a:t>
                      </a:r>
                      <a:endParaRPr kumimoji="0" lang="en-US" sz="2500" b="0" i="0" u="none" strike="noStrike" cap="none" normalizeH="0" baseline="0" dirty="0">
                        <a:ln>
                          <a:noFill/>
                        </a:ln>
                        <a:solidFill>
                          <a:schemeClr val="tx1"/>
                        </a:solidFill>
                        <a:effectLst/>
                        <a:latin typeface="Arial" charset="0"/>
                      </a:endParaRPr>
                    </a:p>
                  </a:txBody>
                  <a:tcPr marT="45713" marB="45713"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500" b="1" u="none" strike="noStrike" cap="none" normalizeH="0" baseline="0" dirty="0" smtClean="0">
                          <a:ln>
                            <a:noFill/>
                          </a:ln>
                          <a:effectLst/>
                        </a:rPr>
                        <a:t>Flight Impossible</a:t>
                      </a:r>
                      <a:r>
                        <a:rPr kumimoji="0" lang="en-US" sz="2500" u="none" strike="noStrike" cap="none" normalizeH="0" baseline="0" dirty="0" smtClean="0">
                          <a:ln>
                            <a:noFill/>
                          </a:ln>
                          <a:effectLst/>
                        </a:rPr>
                        <a:t/>
                      </a:r>
                      <a:br>
                        <a:rPr kumimoji="0" lang="en-US" sz="2500" u="none" strike="noStrike" cap="none" normalizeH="0" baseline="0" dirty="0" smtClean="0">
                          <a:ln>
                            <a:noFill/>
                          </a:ln>
                          <a:effectLst/>
                        </a:rPr>
                      </a:br>
                      <a:r>
                        <a:rPr kumimoji="0" lang="en-US" sz="2500" u="none" strike="noStrike" cap="none" normalizeH="0" baseline="0" dirty="0" smtClean="0">
                          <a:ln>
                            <a:noFill/>
                          </a:ln>
                          <a:effectLst/>
                        </a:rPr>
                        <a:t>(</a:t>
                      </a:r>
                      <a:r>
                        <a:rPr kumimoji="0" lang="en-US" sz="2500" u="none" strike="noStrike" cap="none" normalizeH="0" baseline="0" dirty="0">
                          <a:ln>
                            <a:noFill/>
                          </a:ln>
                          <a:effectLst/>
                        </a:rPr>
                        <a:t>24:39, 43-44) </a:t>
                      </a:r>
                      <a:endParaRPr kumimoji="0" lang="en-US" sz="2500" b="0" i="0" u="none" strike="noStrike" cap="none" normalizeH="0" baseline="0" dirty="0">
                        <a:ln>
                          <a:noFill/>
                        </a:ln>
                        <a:solidFill>
                          <a:schemeClr val="tx1"/>
                        </a:solidFill>
                        <a:effectLst/>
                        <a:latin typeface="Arial" charset="0"/>
                      </a:endParaRPr>
                    </a:p>
                  </a:txBody>
                  <a:tcPr marT="45713" marB="45713" anchor="ctr" horzOverflow="overflow">
                    <a:cell3D prstMaterial="dkEdge">
                      <a:bevel/>
                      <a:lightRig rig="flood" dir="t"/>
                    </a:cell3D>
                  </a:tcPr>
                </a:tc>
              </a:tr>
              <a:tr h="85331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500" b="1" u="none" strike="noStrike" cap="none" normalizeH="0" baseline="0" dirty="0" smtClean="0">
                          <a:ln>
                            <a:noFill/>
                          </a:ln>
                          <a:effectLst/>
                        </a:rPr>
                        <a:t>Local Judgment</a:t>
                      </a:r>
                      <a:br>
                        <a:rPr kumimoji="0" lang="en-US" sz="2500" b="1" u="none" strike="noStrike" cap="none" normalizeH="0" baseline="0" dirty="0" smtClean="0">
                          <a:ln>
                            <a:noFill/>
                          </a:ln>
                          <a:effectLst/>
                        </a:rPr>
                      </a:br>
                      <a:r>
                        <a:rPr kumimoji="0" lang="en-US" sz="2500" u="none" strike="noStrike" cap="none" normalizeH="0" baseline="0" dirty="0" smtClean="0">
                          <a:ln>
                            <a:noFill/>
                          </a:ln>
                          <a:effectLst/>
                        </a:rPr>
                        <a:t>(</a:t>
                      </a:r>
                      <a:r>
                        <a:rPr kumimoji="0" lang="en-US" sz="2500" u="none" strike="noStrike" cap="none" normalizeH="0" baseline="0" dirty="0">
                          <a:ln>
                            <a:noFill/>
                          </a:ln>
                          <a:effectLst/>
                        </a:rPr>
                        <a:t>24:15-22) </a:t>
                      </a:r>
                      <a:endParaRPr kumimoji="0" lang="en-US" sz="2500" b="0" i="0" u="none" strike="noStrike" cap="none" normalizeH="0" baseline="0" dirty="0">
                        <a:ln>
                          <a:noFill/>
                        </a:ln>
                        <a:solidFill>
                          <a:schemeClr val="tx1"/>
                        </a:solidFill>
                        <a:effectLst/>
                        <a:latin typeface="Arial" charset="0"/>
                      </a:endParaRPr>
                    </a:p>
                  </a:txBody>
                  <a:tcPr marT="45713" marB="45713"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500" b="1" u="none" strike="noStrike" cap="none" normalizeH="0" baseline="0" dirty="0" smtClean="0">
                          <a:ln>
                            <a:noFill/>
                          </a:ln>
                          <a:effectLst/>
                        </a:rPr>
                        <a:t>Universal </a:t>
                      </a:r>
                      <a:r>
                        <a:rPr kumimoji="0" lang="en-US" sz="2500" b="1" u="none" strike="noStrike" cap="none" normalizeH="0" baseline="0" dirty="0">
                          <a:ln>
                            <a:noFill/>
                          </a:ln>
                          <a:effectLst/>
                        </a:rPr>
                        <a:t>Judgment</a:t>
                      </a:r>
                      <a:r>
                        <a:rPr kumimoji="0" lang="en-US" sz="2500" u="none" strike="noStrike" cap="none" normalizeH="0" baseline="0" dirty="0">
                          <a:ln>
                            <a:noFill/>
                          </a:ln>
                          <a:effectLst/>
                        </a:rPr>
                        <a:t>  (25:31-46) </a:t>
                      </a:r>
                      <a:endParaRPr kumimoji="0" lang="en-US" sz="2500" b="0" i="0" u="none" strike="noStrike" cap="none" normalizeH="0" baseline="0" dirty="0">
                        <a:ln>
                          <a:noFill/>
                        </a:ln>
                        <a:solidFill>
                          <a:schemeClr val="tx1"/>
                        </a:solidFill>
                        <a:effectLst/>
                        <a:latin typeface="Arial" charset="0"/>
                      </a:endParaRPr>
                    </a:p>
                  </a:txBody>
                  <a:tcPr marT="45713" marB="45713" anchor="ctr" horzOverflow="overflow">
                    <a:cell3D prstMaterial="dkEdge">
                      <a:bevel/>
                      <a:lightRig rig="flood" dir="t"/>
                    </a:cell3D>
                  </a:tcPr>
                </a:tc>
              </a:tr>
              <a:tr h="85331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500" b="1" u="none" strike="noStrike" cap="none" normalizeH="0" baseline="0" dirty="0">
                          <a:ln>
                            <a:noFill/>
                          </a:ln>
                          <a:effectLst/>
                        </a:rPr>
                        <a:t>Imminent Judgment</a:t>
                      </a:r>
                      <a:r>
                        <a:rPr kumimoji="0" lang="en-US" sz="2500" u="none" strike="noStrike" cap="none" normalizeH="0" baseline="0" dirty="0">
                          <a:ln>
                            <a:noFill/>
                          </a:ln>
                          <a:effectLst/>
                        </a:rPr>
                        <a:t>  (24:15-16, 34) </a:t>
                      </a:r>
                      <a:endParaRPr kumimoji="0" lang="en-US" sz="2500" b="0" i="0" u="none" strike="noStrike" cap="none" normalizeH="0" baseline="0" dirty="0">
                        <a:ln>
                          <a:noFill/>
                        </a:ln>
                        <a:solidFill>
                          <a:schemeClr val="tx1"/>
                        </a:solidFill>
                        <a:effectLst/>
                        <a:latin typeface="Arial" charset="0"/>
                      </a:endParaRPr>
                    </a:p>
                  </a:txBody>
                  <a:tcPr marT="45713" marB="45713"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500" b="1" u="none" strike="noStrike" cap="none" normalizeH="0" baseline="0" dirty="0">
                          <a:ln>
                            <a:noFill/>
                          </a:ln>
                          <a:effectLst/>
                        </a:rPr>
                        <a:t>Delayed </a:t>
                      </a:r>
                      <a:r>
                        <a:rPr kumimoji="0" lang="en-US" sz="2500" b="1" u="none" strike="noStrike" cap="none" normalizeH="0" baseline="0" dirty="0" smtClean="0">
                          <a:ln>
                            <a:noFill/>
                          </a:ln>
                          <a:effectLst/>
                        </a:rPr>
                        <a:t>Judgment</a:t>
                      </a:r>
                      <a:r>
                        <a:rPr kumimoji="0" lang="en-US" sz="2500" u="none" strike="noStrike" cap="none" normalizeH="0" baseline="0" dirty="0" smtClean="0">
                          <a:ln>
                            <a:noFill/>
                          </a:ln>
                          <a:effectLst/>
                        </a:rPr>
                        <a:t/>
                      </a:r>
                      <a:br>
                        <a:rPr kumimoji="0" lang="en-US" sz="2500" u="none" strike="noStrike" cap="none" normalizeH="0" baseline="0" dirty="0" smtClean="0">
                          <a:ln>
                            <a:noFill/>
                          </a:ln>
                          <a:effectLst/>
                        </a:rPr>
                      </a:br>
                      <a:r>
                        <a:rPr kumimoji="0" lang="en-US" sz="2500" u="none" strike="noStrike" cap="none" normalizeH="0" baseline="0" dirty="0" smtClean="0">
                          <a:ln>
                            <a:noFill/>
                          </a:ln>
                          <a:effectLst/>
                        </a:rPr>
                        <a:t>(</a:t>
                      </a:r>
                      <a:r>
                        <a:rPr kumimoji="0" lang="en-US" sz="2500" u="none" strike="noStrike" cap="none" normalizeH="0" baseline="0" dirty="0">
                          <a:ln>
                            <a:noFill/>
                          </a:ln>
                          <a:effectLst/>
                        </a:rPr>
                        <a:t>24:48, 50; 25:5, 19) </a:t>
                      </a:r>
                      <a:endParaRPr kumimoji="0" lang="en-US" sz="2500" b="0" i="0" u="none" strike="noStrike" cap="none" normalizeH="0" baseline="0" dirty="0">
                        <a:ln>
                          <a:noFill/>
                        </a:ln>
                        <a:solidFill>
                          <a:schemeClr val="tx1"/>
                        </a:solidFill>
                        <a:effectLst/>
                        <a:latin typeface="Arial" charset="0"/>
                      </a:endParaRPr>
                    </a:p>
                  </a:txBody>
                  <a:tcPr marT="45713" marB="45713" anchor="ctr" horzOverflow="overflow">
                    <a:cell3D prstMaterial="dkEdge">
                      <a:bevel/>
                      <a:lightRig rig="flood" dir="t"/>
                    </a:cell3D>
                  </a:tcPr>
                </a:tc>
              </a:tr>
              <a:tr h="85331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500" b="1" u="none" strike="noStrike" cap="none" normalizeH="0" baseline="0" dirty="0" smtClean="0">
                          <a:ln>
                            <a:noFill/>
                          </a:ln>
                          <a:effectLst/>
                        </a:rPr>
                        <a:t>Time Follows Judgment</a:t>
                      </a:r>
                      <a:br>
                        <a:rPr kumimoji="0" lang="en-US" sz="2500" b="1" u="none" strike="noStrike" cap="none" normalizeH="0" baseline="0" dirty="0" smtClean="0">
                          <a:ln>
                            <a:noFill/>
                          </a:ln>
                          <a:effectLst/>
                        </a:rPr>
                      </a:br>
                      <a:r>
                        <a:rPr kumimoji="0" lang="en-US" sz="2500" u="none" strike="noStrike" cap="none" normalizeH="0" baseline="0" dirty="0" smtClean="0">
                          <a:ln>
                            <a:noFill/>
                          </a:ln>
                          <a:effectLst/>
                        </a:rPr>
                        <a:t>(24:15-18</a:t>
                      </a:r>
                      <a:r>
                        <a:rPr kumimoji="0" lang="en-US" sz="2500" u="none" strike="noStrike" cap="none" normalizeH="0" baseline="0" dirty="0">
                          <a:ln>
                            <a:noFill/>
                          </a:ln>
                          <a:effectLst/>
                        </a:rPr>
                        <a:t>; cf. Lk. 21:22-24) </a:t>
                      </a:r>
                      <a:endParaRPr kumimoji="0" lang="en-US" sz="2500" b="0" i="0" u="none" strike="noStrike" cap="none" normalizeH="0" baseline="0" dirty="0">
                        <a:ln>
                          <a:noFill/>
                        </a:ln>
                        <a:solidFill>
                          <a:schemeClr val="tx1"/>
                        </a:solidFill>
                        <a:effectLst/>
                        <a:latin typeface="Arial" charset="0"/>
                      </a:endParaRPr>
                    </a:p>
                  </a:txBody>
                  <a:tcPr marT="45713" marB="45713"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1" u="none" strike="noStrike" cap="none" normalizeH="0" baseline="0" dirty="0" smtClean="0">
                          <a:ln>
                            <a:noFill/>
                          </a:ln>
                          <a:effectLst/>
                        </a:rPr>
                        <a:t>Eternity Follows Judgment</a:t>
                      </a:r>
                      <a:r>
                        <a:rPr kumimoji="0" lang="en-US" sz="2500" b="1" u="none" strike="noStrike" cap="none" normalizeH="0" baseline="0" dirty="0" smtClean="0">
                          <a:ln>
                            <a:noFill/>
                          </a:ln>
                          <a:effectLst/>
                        </a:rPr>
                        <a:t/>
                      </a:r>
                      <a:br>
                        <a:rPr kumimoji="0" lang="en-US" sz="2500" b="1" u="none" strike="noStrike" cap="none" normalizeH="0" baseline="0" dirty="0" smtClean="0">
                          <a:ln>
                            <a:noFill/>
                          </a:ln>
                          <a:effectLst/>
                        </a:rPr>
                      </a:br>
                      <a:r>
                        <a:rPr kumimoji="0" lang="en-US" sz="2500" u="none" strike="noStrike" cap="none" normalizeH="0" baseline="0" dirty="0" smtClean="0">
                          <a:ln>
                            <a:noFill/>
                          </a:ln>
                          <a:effectLst/>
                        </a:rPr>
                        <a:t> </a:t>
                      </a:r>
                      <a:r>
                        <a:rPr kumimoji="0" lang="en-US" sz="2500" u="none" strike="noStrike" cap="none" normalizeH="0" baseline="0" dirty="0">
                          <a:ln>
                            <a:noFill/>
                          </a:ln>
                          <a:effectLst/>
                        </a:rPr>
                        <a:t>(</a:t>
                      </a:r>
                      <a:r>
                        <a:rPr kumimoji="0" lang="en-US" sz="2500" u="none" strike="noStrike" cap="none" normalizeH="0" baseline="0" dirty="0" smtClean="0">
                          <a:ln>
                            <a:noFill/>
                          </a:ln>
                          <a:effectLst/>
                        </a:rPr>
                        <a:t>25:46) </a:t>
                      </a:r>
                      <a:endParaRPr kumimoji="0" lang="en-US" sz="2500" b="0" i="0" u="none" strike="noStrike" cap="none" normalizeH="0" baseline="0" dirty="0">
                        <a:ln>
                          <a:noFill/>
                        </a:ln>
                        <a:solidFill>
                          <a:schemeClr val="tx1"/>
                        </a:solidFill>
                        <a:effectLst/>
                        <a:latin typeface="Arial" charset="0"/>
                      </a:endParaRPr>
                    </a:p>
                  </a:txBody>
                  <a:tcPr marT="45713" marB="45713" anchor="ctr" horzOverflow="overflow">
                    <a:cell3D prstMaterial="dkEdge">
                      <a:bevel/>
                      <a:lightRig rig="flood" dir="t"/>
                    </a:cell3D>
                  </a:tcPr>
                </a:tc>
              </a:tr>
            </a:tbl>
          </a:graphicData>
        </a:graphic>
      </p:graphicFrame>
      <p:sp>
        <p:nvSpPr>
          <p:cNvPr id="3" name="Footer Placeholder 2"/>
          <p:cNvSpPr>
            <a:spLocks noGrp="1"/>
          </p:cNvSpPr>
          <p:nvPr>
            <p:ph type="ftr" sz="quarter" idx="11"/>
          </p:nvPr>
        </p:nvSpPr>
        <p:spPr/>
        <p:txBody>
          <a:bodyPr/>
          <a:lstStyle/>
          <a:p>
            <a:pPr>
              <a:defRPr/>
            </a:pPr>
            <a:r>
              <a:rPr lang="en-US" sz="1500" dirty="0" smtClean="0">
                <a:solidFill>
                  <a:srgbClr val="FFFFFF"/>
                </a:solidFill>
              </a:rPr>
              <a:t>Kevin Kay</a:t>
            </a:r>
            <a:endParaRPr lang="en-US" sz="1500" dirty="0">
              <a:solidFill>
                <a:srgbClr val="FFFFFF"/>
              </a:solidFill>
            </a:endParaRPr>
          </a:p>
        </p:txBody>
      </p:sp>
      <p:sp>
        <p:nvSpPr>
          <p:cNvPr id="25" name="Slide Number Placeholder 5"/>
          <p:cNvSpPr>
            <a:spLocks noGrp="1"/>
          </p:cNvSpPr>
          <p:nvPr>
            <p:ph type="sldNum" sz="quarter" idx="12"/>
          </p:nvPr>
        </p:nvSpPr>
        <p:spPr/>
        <p:txBody>
          <a:bodyPr/>
          <a:lstStyle/>
          <a:p>
            <a:pPr>
              <a:defRPr/>
            </a:pPr>
            <a:fld id="{1F64C020-0E00-4F86-9197-610D3106D01D}" type="slidenum">
              <a:rPr lang="en-US">
                <a:solidFill>
                  <a:srgbClr val="FFFFFF"/>
                </a:solidFill>
              </a:rPr>
              <a:pPr>
                <a:defRPr/>
              </a:pPr>
              <a:t>193</a:t>
            </a:fld>
            <a:endParaRPr lang="en-US">
              <a:solidFill>
                <a:srgbClr val="FFFFFF"/>
              </a:solidFill>
            </a:endParaRPr>
          </a:p>
        </p:txBody>
      </p:sp>
    </p:spTree>
    <p:extLst>
      <p:ext uri="{BB962C8B-B14F-4D97-AF65-F5344CB8AC3E}">
        <p14:creationId xmlns:p14="http://schemas.microsoft.com/office/powerpoint/2010/main" val="35268314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effectLst/>
                <a:latin typeface="Arial Black" pitchFamily="34" charset="0"/>
              </a:rPr>
              <a:t>The </a:t>
            </a:r>
            <a:r>
              <a:rPr lang="en-US" dirty="0" smtClean="0">
                <a:solidFill>
                  <a:schemeClr val="tx1"/>
                </a:solidFill>
                <a:effectLst/>
                <a:latin typeface="Arial Black" pitchFamily="34" charset="0"/>
              </a:rPr>
              <a:t>Disciples’ </a:t>
            </a:r>
            <a:r>
              <a:rPr lang="en-US" dirty="0">
                <a:solidFill>
                  <a:schemeClr val="tx1"/>
                </a:solidFill>
                <a:effectLst/>
                <a:latin typeface="Arial Black" pitchFamily="34" charset="0"/>
              </a:rPr>
              <a:t>Questions</a:t>
            </a:r>
            <a:endParaRPr lang="en-US" dirty="0">
              <a:solidFill>
                <a:schemeClr val="tx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48003036"/>
              </p:ext>
            </p:extLst>
          </p:nvPr>
        </p:nvGraphicFramePr>
        <p:xfrm>
          <a:off x="457200" y="1447800"/>
          <a:ext cx="8229600" cy="3718560"/>
        </p:xfrm>
        <a:graphic>
          <a:graphicData uri="http://schemas.openxmlformats.org/drawingml/2006/table">
            <a:tbl>
              <a:tblPr firstRow="1" bandCol="1">
                <a:tableStyleId>{5C22544A-7EE6-4342-B048-85BDC9FD1C3A}</a:tableStyleId>
              </a:tblPr>
              <a:tblGrid>
                <a:gridCol w="2743200"/>
                <a:gridCol w="2743200"/>
                <a:gridCol w="2743200"/>
              </a:tblGrid>
              <a:tr h="370840">
                <a:tc>
                  <a:txBody>
                    <a:bodyPr/>
                    <a:lstStyle/>
                    <a:p>
                      <a:pPr algn="ctr"/>
                      <a:r>
                        <a:rPr lang="en-US" sz="2800" dirty="0" smtClean="0"/>
                        <a:t>Mt. 24:3</a:t>
                      </a:r>
                      <a:endParaRPr lang="en-US" sz="2800" dirty="0"/>
                    </a:p>
                  </a:txBody>
                  <a:tcPr anchor="ctr">
                    <a:cell3D prstMaterial="dkEdge">
                      <a:bevel/>
                      <a:lightRig rig="flood" dir="t"/>
                    </a:cell3D>
                    <a:solidFill>
                      <a:schemeClr val="tx2">
                        <a:lumMod val="50000"/>
                      </a:schemeClr>
                    </a:solidFill>
                  </a:tcPr>
                </a:tc>
                <a:tc>
                  <a:txBody>
                    <a:bodyPr/>
                    <a:lstStyle/>
                    <a:p>
                      <a:pPr algn="ctr"/>
                      <a:r>
                        <a:rPr lang="en-US" sz="2800" dirty="0" smtClean="0"/>
                        <a:t>Mk. 13:4</a:t>
                      </a:r>
                      <a:endParaRPr lang="en-US" sz="2800" dirty="0"/>
                    </a:p>
                  </a:txBody>
                  <a:tcPr anchor="ctr">
                    <a:cell3D prstMaterial="dkEdge">
                      <a:bevel/>
                      <a:lightRig rig="flood" dir="t"/>
                    </a:cell3D>
                    <a:solidFill>
                      <a:schemeClr val="tx2">
                        <a:lumMod val="50000"/>
                      </a:schemeClr>
                    </a:solidFill>
                  </a:tcPr>
                </a:tc>
                <a:tc>
                  <a:txBody>
                    <a:bodyPr/>
                    <a:lstStyle/>
                    <a:p>
                      <a:pPr algn="ctr"/>
                      <a:r>
                        <a:rPr lang="en-US" sz="2800" dirty="0" smtClean="0"/>
                        <a:t>Lk. 21:7</a:t>
                      </a:r>
                      <a:endParaRPr lang="en-US" sz="2800" dirty="0"/>
                    </a:p>
                  </a:txBody>
                  <a:tcPr anchor="ctr">
                    <a:cell3D prstMaterial="dkEdge">
                      <a:bevel/>
                      <a:lightRig rig="flood" dir="t"/>
                    </a:cell3D>
                    <a:solidFill>
                      <a:schemeClr val="tx2">
                        <a:lumMod val="50000"/>
                      </a:schemeClr>
                    </a:solidFill>
                  </a:tcPr>
                </a:tc>
              </a:tr>
              <a:tr h="370840">
                <a:tc>
                  <a:txBody>
                    <a:bodyPr/>
                    <a:lstStyle/>
                    <a:p>
                      <a:r>
                        <a:rPr lang="en-US" sz="2400" dirty="0" smtClean="0">
                          <a:solidFill>
                            <a:schemeClr val="bg1"/>
                          </a:solidFill>
                        </a:rPr>
                        <a:t>"Tell us, </a:t>
                      </a:r>
                      <a:r>
                        <a:rPr lang="en-US" sz="2400" b="0" u="none" dirty="0" smtClean="0">
                          <a:solidFill>
                            <a:schemeClr val="bg1"/>
                          </a:solidFill>
                          <a:latin typeface="Arial Black" pitchFamily="34" charset="0"/>
                        </a:rPr>
                        <a:t>when</a:t>
                      </a:r>
                      <a:r>
                        <a:rPr lang="en-US" sz="2400" dirty="0" smtClean="0">
                          <a:solidFill>
                            <a:schemeClr val="bg1"/>
                          </a:solidFill>
                        </a:rPr>
                        <a:t> will these things be? </a:t>
                      </a:r>
                      <a:endParaRPr lang="en-US" sz="2400" dirty="0">
                        <a:solidFill>
                          <a:schemeClr val="bg1"/>
                        </a:solidFill>
                      </a:endParaRPr>
                    </a:p>
                  </a:txBody>
                  <a:tcPr anchor="ctr">
                    <a:cell3D prstMaterial="dkEdge">
                      <a:bevel/>
                      <a:lightRig rig="flood" dir="t"/>
                    </a:cell3D>
                  </a:tcPr>
                </a:tc>
                <a:tc>
                  <a:txBody>
                    <a:bodyPr/>
                    <a:lstStyle/>
                    <a:p>
                      <a:r>
                        <a:rPr lang="en-US" sz="2400" dirty="0" smtClean="0">
                          <a:solidFill>
                            <a:schemeClr val="bg1"/>
                          </a:solidFill>
                        </a:rPr>
                        <a:t>"Tell us, </a:t>
                      </a:r>
                      <a:r>
                        <a:rPr lang="en-US" sz="2400" b="0" u="none" kern="1200" dirty="0" smtClean="0">
                          <a:solidFill>
                            <a:schemeClr val="bg1"/>
                          </a:solidFill>
                          <a:latin typeface="Arial Black" pitchFamily="34" charset="0"/>
                          <a:ea typeface="+mn-ea"/>
                          <a:cs typeface="+mn-cs"/>
                        </a:rPr>
                        <a:t>when</a:t>
                      </a:r>
                      <a:r>
                        <a:rPr lang="en-US" sz="2400" dirty="0" smtClean="0">
                          <a:solidFill>
                            <a:schemeClr val="bg1"/>
                          </a:solidFill>
                        </a:rPr>
                        <a:t> will these things be? </a:t>
                      </a:r>
                      <a:endParaRPr lang="en-US" sz="2400" dirty="0">
                        <a:solidFill>
                          <a:schemeClr val="bg1"/>
                        </a:solidFill>
                      </a:endParaRPr>
                    </a:p>
                  </a:txBody>
                  <a:tcPr anchor="ctr">
                    <a:cell3D prstMaterial="dkEdge">
                      <a:bevel/>
                      <a:lightRig rig="flood" dir="t"/>
                    </a:cell3D>
                  </a:tcPr>
                </a:tc>
                <a:tc>
                  <a:txBody>
                    <a:bodyPr/>
                    <a:lstStyle/>
                    <a:p>
                      <a:r>
                        <a:rPr lang="en-US" sz="2400" dirty="0" smtClean="0">
                          <a:solidFill>
                            <a:schemeClr val="bg1"/>
                          </a:solidFill>
                        </a:rPr>
                        <a:t>"Teacher, but </a:t>
                      </a:r>
                      <a:r>
                        <a:rPr lang="en-US" sz="2400" b="0" u="none" kern="1200" dirty="0" smtClean="0">
                          <a:solidFill>
                            <a:schemeClr val="bg1"/>
                          </a:solidFill>
                          <a:latin typeface="Arial Black" pitchFamily="34" charset="0"/>
                          <a:ea typeface="+mn-ea"/>
                          <a:cs typeface="+mn-cs"/>
                        </a:rPr>
                        <a:t>when</a:t>
                      </a:r>
                      <a:r>
                        <a:rPr lang="en-US" sz="2400" dirty="0" smtClean="0">
                          <a:solidFill>
                            <a:schemeClr val="bg1"/>
                          </a:solidFill>
                        </a:rPr>
                        <a:t> will these things be? </a:t>
                      </a:r>
                      <a:endParaRPr lang="en-US" sz="2400" dirty="0">
                        <a:solidFill>
                          <a:schemeClr val="bg1"/>
                        </a:solidFill>
                      </a:endParaRPr>
                    </a:p>
                  </a:txBody>
                  <a:tcPr anchor="ctr">
                    <a:cell3D prstMaterial="dkEdge">
                      <a:bevel/>
                      <a:lightRig rig="flood" dir="t"/>
                    </a:cell3D>
                  </a:tcPr>
                </a:tc>
              </a:tr>
              <a:tr h="370840">
                <a:tc>
                  <a:txBody>
                    <a:bodyPr/>
                    <a:lstStyle/>
                    <a:p>
                      <a:r>
                        <a:rPr lang="en-US" sz="2400" dirty="0" smtClean="0">
                          <a:solidFill>
                            <a:schemeClr val="bg1"/>
                          </a:solidFill>
                        </a:rPr>
                        <a:t>And what </a:t>
                      </a:r>
                      <a:r>
                        <a:rPr lang="en-US" sz="2400" i="1" dirty="0" smtClean="0">
                          <a:solidFill>
                            <a:schemeClr val="bg1"/>
                          </a:solidFill>
                        </a:rPr>
                        <a:t>will be</a:t>
                      </a:r>
                      <a:r>
                        <a:rPr lang="en-US" sz="2400" dirty="0" smtClean="0">
                          <a:solidFill>
                            <a:schemeClr val="bg1"/>
                          </a:solidFill>
                        </a:rPr>
                        <a:t> </a:t>
                      </a:r>
                      <a:r>
                        <a:rPr lang="en-US" sz="2400" kern="1200" dirty="0" smtClean="0">
                          <a:solidFill>
                            <a:schemeClr val="bg1"/>
                          </a:solidFill>
                          <a:latin typeface="+mn-lt"/>
                          <a:ea typeface="+mn-ea"/>
                          <a:cs typeface="+mn-cs"/>
                        </a:rPr>
                        <a:t>the</a:t>
                      </a:r>
                      <a:r>
                        <a:rPr lang="en-US" sz="2400" b="0" kern="1200" dirty="0" smtClean="0">
                          <a:solidFill>
                            <a:schemeClr val="bg1"/>
                          </a:solidFill>
                          <a:latin typeface="Arial Black" pitchFamily="34" charset="0"/>
                          <a:ea typeface="+mn-ea"/>
                          <a:cs typeface="+mn-cs"/>
                        </a:rPr>
                        <a:t> </a:t>
                      </a:r>
                      <a:r>
                        <a:rPr lang="en-US" sz="2400" b="0" u="none" kern="1200" dirty="0" smtClean="0">
                          <a:solidFill>
                            <a:schemeClr val="bg1"/>
                          </a:solidFill>
                          <a:latin typeface="Arial Black" pitchFamily="34" charset="0"/>
                          <a:ea typeface="+mn-ea"/>
                          <a:cs typeface="+mn-cs"/>
                        </a:rPr>
                        <a:t>sign</a:t>
                      </a:r>
                      <a:endParaRPr lang="en-US" sz="2400" b="0" u="none" kern="1200" dirty="0">
                        <a:solidFill>
                          <a:schemeClr val="bg1"/>
                        </a:solidFill>
                        <a:latin typeface="Arial Black" pitchFamily="34" charset="0"/>
                        <a:ea typeface="+mn-ea"/>
                        <a:cs typeface="+mn-cs"/>
                      </a:endParaRPr>
                    </a:p>
                  </a:txBody>
                  <a:tcPr anchor="ctr">
                    <a:cell3D prstMaterial="dkEdge">
                      <a:bevel/>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And what </a:t>
                      </a:r>
                      <a:r>
                        <a:rPr lang="en-US" sz="2400" i="1" dirty="0" smtClean="0">
                          <a:solidFill>
                            <a:schemeClr val="bg1"/>
                          </a:solidFill>
                        </a:rPr>
                        <a:t>will be</a:t>
                      </a:r>
                      <a:r>
                        <a:rPr lang="en-US" sz="2400" dirty="0" smtClean="0">
                          <a:solidFill>
                            <a:schemeClr val="bg1"/>
                          </a:solidFill>
                        </a:rPr>
                        <a:t> </a:t>
                      </a:r>
                      <a:r>
                        <a:rPr lang="en-US" sz="2400" kern="1200" dirty="0" smtClean="0">
                          <a:solidFill>
                            <a:schemeClr val="bg1"/>
                          </a:solidFill>
                          <a:latin typeface="+mn-lt"/>
                          <a:ea typeface="+mn-ea"/>
                          <a:cs typeface="+mn-cs"/>
                        </a:rPr>
                        <a:t>the</a:t>
                      </a:r>
                      <a:r>
                        <a:rPr lang="en-US" sz="2400" b="0" kern="1200" dirty="0" smtClean="0">
                          <a:solidFill>
                            <a:schemeClr val="bg1"/>
                          </a:solidFill>
                          <a:latin typeface="Arial Black" pitchFamily="34" charset="0"/>
                          <a:ea typeface="+mn-ea"/>
                          <a:cs typeface="+mn-cs"/>
                        </a:rPr>
                        <a:t> </a:t>
                      </a:r>
                      <a:r>
                        <a:rPr lang="en-US" sz="2400" b="0" u="none" kern="1200" dirty="0" smtClean="0">
                          <a:solidFill>
                            <a:schemeClr val="bg1"/>
                          </a:solidFill>
                          <a:latin typeface="Arial Black" pitchFamily="34" charset="0"/>
                          <a:ea typeface="+mn-ea"/>
                          <a:cs typeface="+mn-cs"/>
                        </a:rPr>
                        <a:t>sign</a:t>
                      </a:r>
                    </a:p>
                  </a:txBody>
                  <a:tcPr anchor="ctr">
                    <a:cell3D prstMaterial="dkEdge">
                      <a:bevel/>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And what </a:t>
                      </a:r>
                      <a:r>
                        <a:rPr lang="en-US" sz="2400" b="0" u="none" kern="1200" dirty="0" smtClean="0">
                          <a:solidFill>
                            <a:schemeClr val="bg1"/>
                          </a:solidFill>
                          <a:latin typeface="Arial Black" pitchFamily="34" charset="0"/>
                          <a:ea typeface="+mn-ea"/>
                          <a:cs typeface="+mn-cs"/>
                        </a:rPr>
                        <a:t>sign</a:t>
                      </a:r>
                      <a:r>
                        <a:rPr lang="en-US" sz="2400" dirty="0" smtClean="0">
                          <a:solidFill>
                            <a:schemeClr val="bg1"/>
                          </a:solidFill>
                        </a:rPr>
                        <a:t> </a:t>
                      </a:r>
                      <a:r>
                        <a:rPr lang="en-US" sz="2400" i="1" dirty="0" smtClean="0">
                          <a:solidFill>
                            <a:schemeClr val="bg1"/>
                          </a:solidFill>
                        </a:rPr>
                        <a:t>will there be</a:t>
                      </a:r>
                      <a:endParaRPr lang="en-US" sz="2400" dirty="0" smtClean="0">
                        <a:solidFill>
                          <a:schemeClr val="bg1"/>
                        </a:solidFill>
                      </a:endParaRPr>
                    </a:p>
                  </a:txBody>
                  <a:tcPr anchor="ctr">
                    <a:cell3D prstMaterial="dkEdge">
                      <a:bevel/>
                      <a:lightRig rig="flood" dir="t"/>
                    </a:cell3D>
                  </a:tcPr>
                </a:tc>
              </a:tr>
              <a:tr h="370840">
                <a:tc>
                  <a:txBody>
                    <a:bodyPr/>
                    <a:lstStyle/>
                    <a:p>
                      <a:r>
                        <a:rPr lang="en-US" sz="2400" dirty="0" smtClean="0">
                          <a:solidFill>
                            <a:schemeClr val="bg1"/>
                          </a:solidFill>
                        </a:rPr>
                        <a:t>of </a:t>
                      </a:r>
                      <a:r>
                        <a:rPr lang="en-US" sz="2400" b="0" kern="1200" dirty="0" smtClean="0">
                          <a:solidFill>
                            <a:schemeClr val="bg1"/>
                          </a:solidFill>
                          <a:latin typeface="Arial Black" pitchFamily="34" charset="0"/>
                          <a:ea typeface="+mn-ea"/>
                          <a:cs typeface="+mn-cs"/>
                        </a:rPr>
                        <a:t>Your coming</a:t>
                      </a:r>
                      <a:r>
                        <a:rPr lang="en-US" sz="2400" dirty="0" smtClean="0">
                          <a:solidFill>
                            <a:schemeClr val="bg1"/>
                          </a:solidFill>
                        </a:rPr>
                        <a:t>, and of the </a:t>
                      </a:r>
                      <a:r>
                        <a:rPr lang="en-US" sz="2400" b="0" kern="1200" dirty="0" smtClean="0">
                          <a:solidFill>
                            <a:schemeClr val="bg1"/>
                          </a:solidFill>
                          <a:latin typeface="Arial Black" pitchFamily="34" charset="0"/>
                          <a:ea typeface="+mn-ea"/>
                          <a:cs typeface="+mn-cs"/>
                        </a:rPr>
                        <a:t>end of the age</a:t>
                      </a:r>
                      <a:r>
                        <a:rPr lang="en-US" sz="2400" dirty="0" smtClean="0">
                          <a:solidFill>
                            <a:schemeClr val="bg1"/>
                          </a:solidFill>
                        </a:rPr>
                        <a:t>?</a:t>
                      </a:r>
                      <a:endParaRPr lang="en-US" sz="2400" dirty="0">
                        <a:solidFill>
                          <a:schemeClr val="bg1"/>
                        </a:solidFill>
                      </a:endParaRPr>
                    </a:p>
                  </a:txBody>
                  <a:tcPr anchor="ctr">
                    <a:cell3D prstMaterial="dkEdge">
                      <a:bevel/>
                      <a:lightRig rig="flood" dir="t"/>
                    </a:cell3D>
                  </a:tcPr>
                </a:tc>
                <a:tc>
                  <a:txBody>
                    <a:bodyPr/>
                    <a:lstStyle/>
                    <a:p>
                      <a:r>
                        <a:rPr lang="en-US" sz="2400" dirty="0" smtClean="0">
                          <a:solidFill>
                            <a:schemeClr val="bg1"/>
                          </a:solidFill>
                        </a:rPr>
                        <a:t> when all </a:t>
                      </a:r>
                      <a:r>
                        <a:rPr lang="en-US" sz="2400" b="0" kern="1200" dirty="0" smtClean="0">
                          <a:solidFill>
                            <a:schemeClr val="bg1"/>
                          </a:solidFill>
                          <a:latin typeface="Arial Black" pitchFamily="34" charset="0"/>
                          <a:ea typeface="+mn-ea"/>
                          <a:cs typeface="+mn-cs"/>
                        </a:rPr>
                        <a:t>these things </a:t>
                      </a:r>
                      <a:r>
                        <a:rPr lang="en-US" sz="2400" dirty="0" smtClean="0">
                          <a:solidFill>
                            <a:schemeClr val="bg1"/>
                          </a:solidFill>
                        </a:rPr>
                        <a:t>will be fulfilled?"</a:t>
                      </a:r>
                      <a:endParaRPr lang="en-US" sz="2400" dirty="0">
                        <a:solidFill>
                          <a:schemeClr val="bg1"/>
                        </a:solidFill>
                      </a:endParaRPr>
                    </a:p>
                  </a:txBody>
                  <a:tcPr anchor="ctr">
                    <a:cell3D prstMaterial="dkEdge">
                      <a:bevel/>
                      <a:lightRig rig="flood" dir="t"/>
                    </a:cell3D>
                  </a:tcPr>
                </a:tc>
                <a:tc>
                  <a:txBody>
                    <a:bodyPr/>
                    <a:lstStyle/>
                    <a:p>
                      <a:r>
                        <a:rPr lang="en-US" sz="2400" dirty="0" smtClean="0">
                          <a:solidFill>
                            <a:schemeClr val="bg1"/>
                          </a:solidFill>
                        </a:rPr>
                        <a:t>when </a:t>
                      </a:r>
                      <a:r>
                        <a:rPr lang="en-US" sz="2400" b="0" kern="1200" dirty="0" smtClean="0">
                          <a:solidFill>
                            <a:schemeClr val="bg1"/>
                          </a:solidFill>
                          <a:latin typeface="Arial Black" pitchFamily="34" charset="0"/>
                          <a:ea typeface="+mn-ea"/>
                          <a:cs typeface="+mn-cs"/>
                        </a:rPr>
                        <a:t>these things </a:t>
                      </a:r>
                      <a:r>
                        <a:rPr lang="en-US" sz="2400" dirty="0" smtClean="0">
                          <a:solidFill>
                            <a:schemeClr val="bg1"/>
                          </a:solidFill>
                        </a:rPr>
                        <a:t>are about to take place?"</a:t>
                      </a:r>
                      <a:endParaRPr lang="en-US" sz="2400" dirty="0">
                        <a:solidFill>
                          <a:schemeClr val="bg1"/>
                        </a:solidFill>
                      </a:endParaRPr>
                    </a:p>
                  </a:txBody>
                  <a:tcPr anchor="ctr">
                    <a:cell3D prstMaterial="dkEdge">
                      <a:bevel/>
                      <a:lightRig rig="flood" dir="t"/>
                    </a:cell3D>
                  </a:tcPr>
                </a:tc>
              </a:tr>
            </a:tbl>
          </a:graphicData>
        </a:graphic>
      </p:graphicFrame>
      <p:sp>
        <p:nvSpPr>
          <p:cNvPr id="8" name="Footer Placeholder 7"/>
          <p:cNvSpPr>
            <a:spLocks noGrp="1"/>
          </p:cNvSpPr>
          <p:nvPr>
            <p:ph type="ftr" sz="quarter" idx="11"/>
          </p:nvPr>
        </p:nvSpPr>
        <p:spPr/>
        <p:txBody>
          <a:bodyPr/>
          <a:lstStyle/>
          <a:p>
            <a:r>
              <a:rPr lang="en-US" dirty="0" smtClean="0">
                <a:solidFill>
                  <a:srgbClr val="FFFFFF"/>
                </a:solidFill>
              </a:rPr>
              <a:t>Dan King</a:t>
            </a:r>
            <a:endParaRPr lang="en-US" dirty="0">
              <a:solidFill>
                <a:srgbClr val="FFFFFF"/>
              </a:solidFill>
            </a:endParaRPr>
          </a:p>
        </p:txBody>
      </p:sp>
      <p:sp>
        <p:nvSpPr>
          <p:cNvPr id="4" name="Slide Number Placeholder 3"/>
          <p:cNvSpPr>
            <a:spLocks noGrp="1"/>
          </p:cNvSpPr>
          <p:nvPr>
            <p:ph type="sldNum" sz="quarter" idx="12"/>
          </p:nvPr>
        </p:nvSpPr>
        <p:spPr/>
        <p:txBody>
          <a:bodyPr/>
          <a:lstStyle/>
          <a:p>
            <a:fld id="{1CAB29CD-319E-4DC7-A078-ED26C8A170CE}" type="slidenum">
              <a:rPr lang="en-US" smtClean="0">
                <a:solidFill>
                  <a:srgbClr val="FFFFFF"/>
                </a:solidFill>
              </a:rPr>
              <a:pPr/>
              <a:t>194</a:t>
            </a:fld>
            <a:endParaRPr lang="en-US">
              <a:solidFill>
                <a:srgbClr val="FFFFFF"/>
              </a:solidFill>
            </a:endParaRPr>
          </a:p>
        </p:txBody>
      </p:sp>
      <p:sp>
        <p:nvSpPr>
          <p:cNvPr id="6" name="Up Arrow Callout 5"/>
          <p:cNvSpPr/>
          <p:nvPr/>
        </p:nvSpPr>
        <p:spPr bwMode="auto">
          <a:xfrm>
            <a:off x="1295400" y="5257800"/>
            <a:ext cx="6858000" cy="914400"/>
          </a:xfrm>
          <a:prstGeom prst="upArrowCallout">
            <a:avLst/>
          </a:prstGeom>
          <a:solidFill>
            <a:schemeClr val="tx2">
              <a:lumMod val="5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a:spcBef>
                <a:spcPct val="50000"/>
              </a:spcBef>
            </a:pPr>
            <a:r>
              <a:rPr lang="en-US" sz="3200" dirty="0">
                <a:solidFill>
                  <a:srgbClr val="FFFFFF"/>
                </a:solidFill>
                <a:latin typeface="Arial Black" pitchFamily="34" charset="0"/>
                <a:cs typeface="Arial" pitchFamily="34" charset="0"/>
              </a:rPr>
              <a:t>The </a:t>
            </a:r>
            <a:r>
              <a:rPr lang="en-US" sz="3200" dirty="0">
                <a:solidFill>
                  <a:srgbClr val="FFFF00"/>
                </a:solidFill>
                <a:latin typeface="Arial Black" pitchFamily="34" charset="0"/>
                <a:cs typeface="Arial" pitchFamily="34" charset="0"/>
              </a:rPr>
              <a:t>Time</a:t>
            </a:r>
            <a:r>
              <a:rPr lang="en-US" sz="3200" dirty="0">
                <a:solidFill>
                  <a:srgbClr val="FFFFFF"/>
                </a:solidFill>
                <a:latin typeface="Arial Black" pitchFamily="34" charset="0"/>
                <a:cs typeface="Arial" pitchFamily="34" charset="0"/>
              </a:rPr>
              <a:t> &amp; The </a:t>
            </a:r>
            <a:r>
              <a:rPr lang="en-US" sz="3200" dirty="0">
                <a:solidFill>
                  <a:srgbClr val="FFFF00"/>
                </a:solidFill>
                <a:latin typeface="Arial Black" pitchFamily="34" charset="0"/>
                <a:cs typeface="Arial" pitchFamily="34" charset="0"/>
              </a:rPr>
              <a:t>Sign</a:t>
            </a:r>
          </a:p>
        </p:txBody>
      </p:sp>
      <p:sp>
        <p:nvSpPr>
          <p:cNvPr id="7" name="Left Arrow 6"/>
          <p:cNvSpPr/>
          <p:nvPr/>
        </p:nvSpPr>
        <p:spPr bwMode="auto">
          <a:xfrm rot="19027516">
            <a:off x="2374771" y="2117362"/>
            <a:ext cx="3029124" cy="1295400"/>
          </a:xfrm>
          <a:prstGeom prst="leftArrow">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eaLnBrk="0" hangingPunct="0"/>
            <a:r>
              <a:rPr lang="en-US" sz="2800" dirty="0">
                <a:solidFill>
                  <a:srgbClr val="FFFFFF"/>
                </a:solidFill>
                <a:cs typeface="Arial" pitchFamily="34" charset="0"/>
              </a:rPr>
              <a:t>Mt. 24:36-25:46</a:t>
            </a:r>
          </a:p>
        </p:txBody>
      </p:sp>
    </p:spTree>
    <p:extLst>
      <p:ext uri="{BB962C8B-B14F-4D97-AF65-F5344CB8AC3E}">
        <p14:creationId xmlns:p14="http://schemas.microsoft.com/office/powerpoint/2010/main" val="5175059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194" name="Picture 2" descr="SO00813_"/>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2743200" y="1569860"/>
            <a:ext cx="3608955" cy="4449940"/>
          </a:xfrm>
          <a:prstGeom prst="rect">
            <a:avLst/>
          </a:prstGeom>
          <a:noFill/>
        </p:spPr>
      </p:pic>
      <p:sp>
        <p:nvSpPr>
          <p:cNvPr id="264196" name="Rectangle 4"/>
          <p:cNvSpPr>
            <a:spLocks noGrp="1" noChangeArrowheads="1"/>
          </p:cNvSpPr>
          <p:nvPr>
            <p:ph type="title"/>
          </p:nvPr>
        </p:nvSpPr>
        <p:spPr>
          <a:xfrm>
            <a:off x="457200" y="277813"/>
            <a:ext cx="8229600" cy="762000"/>
          </a:xfrm>
        </p:spPr>
        <p:txBody>
          <a:bodyPr/>
          <a:lstStyle/>
          <a:p>
            <a:pPr>
              <a:defRPr/>
            </a:pPr>
            <a:r>
              <a:rPr lang="en-US" b="1" dirty="0" smtClean="0">
                <a:cs typeface="Times New Roman" pitchFamily="18" charset="0"/>
              </a:rPr>
              <a:t>“Comings” </a:t>
            </a:r>
            <a:r>
              <a:rPr lang="en-US" b="1" dirty="0">
                <a:cs typeface="Times New Roman" pitchFamily="18" charset="0"/>
              </a:rPr>
              <a:t>Of The Lord</a:t>
            </a:r>
            <a:r>
              <a:rPr lang="en-US" dirty="0"/>
              <a:t> </a:t>
            </a:r>
          </a:p>
        </p:txBody>
      </p:sp>
      <p:sp>
        <p:nvSpPr>
          <p:cNvPr id="264195" name="Rectangle 3"/>
          <p:cNvSpPr>
            <a:spLocks noGrp="1" noChangeArrowheads="1"/>
          </p:cNvSpPr>
          <p:nvPr>
            <p:ph idx="1"/>
          </p:nvPr>
        </p:nvSpPr>
        <p:spPr>
          <a:xfrm>
            <a:off x="685800" y="1295400"/>
            <a:ext cx="7772400" cy="4805363"/>
          </a:xfrm>
        </p:spPr>
        <p:txBody>
          <a:bodyPr/>
          <a:lstStyle/>
          <a:p>
            <a:pPr marL="457200" indent="-457200">
              <a:spcBef>
                <a:spcPct val="0"/>
              </a:spcBef>
              <a:spcAft>
                <a:spcPts val="2400"/>
              </a:spcAft>
              <a:defRPr/>
            </a:pPr>
            <a:r>
              <a:rPr lang="en-US" sz="2800" b="1" dirty="0">
                <a:solidFill>
                  <a:srgbClr val="FFFF00"/>
                </a:solidFill>
                <a:cs typeface="Times New Roman" pitchFamily="18" charset="0"/>
              </a:rPr>
              <a:t>Incarnation</a:t>
            </a:r>
            <a:r>
              <a:rPr lang="en-US" sz="2000" dirty="0">
                <a:cs typeface="Times New Roman" pitchFamily="18" charset="0"/>
              </a:rPr>
              <a:t>  (Jn. 1:11; 3:31; Acts 7:51-52; 1 Tim.  1:15; 2 Tim. 1:10; Heb. 9:26)</a:t>
            </a:r>
            <a:r>
              <a:rPr lang="en-US" sz="2000" dirty="0"/>
              <a:t> </a:t>
            </a:r>
          </a:p>
          <a:p>
            <a:pPr marL="457200" indent="-457200">
              <a:spcBef>
                <a:spcPct val="0"/>
              </a:spcBef>
              <a:spcAft>
                <a:spcPts val="2400"/>
              </a:spcAft>
              <a:defRPr/>
            </a:pPr>
            <a:r>
              <a:rPr lang="en-US" sz="2800" b="1" dirty="0">
                <a:solidFill>
                  <a:srgbClr val="FFFF00"/>
                </a:solidFill>
                <a:cs typeface="Times New Roman" pitchFamily="18" charset="0"/>
              </a:rPr>
              <a:t>Giving of Holy Spirit  </a:t>
            </a:r>
            <a:r>
              <a:rPr lang="en-US" sz="2000" dirty="0">
                <a:cs typeface="Times New Roman" pitchFamily="18" charset="0"/>
              </a:rPr>
              <a:t>(Jn. 14:16-18, 28)</a:t>
            </a:r>
            <a:r>
              <a:rPr lang="en-US" sz="2000" dirty="0"/>
              <a:t> </a:t>
            </a:r>
          </a:p>
          <a:p>
            <a:pPr marL="457200" indent="-457200">
              <a:spcBef>
                <a:spcPct val="0"/>
              </a:spcBef>
              <a:spcAft>
                <a:spcPts val="2400"/>
              </a:spcAft>
              <a:defRPr/>
            </a:pPr>
            <a:r>
              <a:rPr lang="en-US" sz="2800" b="1" dirty="0">
                <a:solidFill>
                  <a:srgbClr val="FFFF00"/>
                </a:solidFill>
                <a:cs typeface="Times New Roman" pitchFamily="18" charset="0"/>
              </a:rPr>
              <a:t>Indwelling of Deity</a:t>
            </a:r>
            <a:r>
              <a:rPr lang="en-US" sz="2800" dirty="0">
                <a:cs typeface="Times New Roman" pitchFamily="18" charset="0"/>
              </a:rPr>
              <a:t>  </a:t>
            </a:r>
            <a:r>
              <a:rPr lang="en-US" sz="2000" dirty="0">
                <a:cs typeface="Times New Roman" pitchFamily="18" charset="0"/>
              </a:rPr>
              <a:t>(Jn. 14:23)</a:t>
            </a:r>
            <a:r>
              <a:rPr lang="en-US" sz="2000" dirty="0"/>
              <a:t> </a:t>
            </a:r>
          </a:p>
          <a:p>
            <a:pPr marL="457200" indent="-457200">
              <a:spcBef>
                <a:spcPct val="0"/>
              </a:spcBef>
              <a:spcAft>
                <a:spcPts val="2400"/>
              </a:spcAft>
              <a:defRPr/>
            </a:pPr>
            <a:r>
              <a:rPr lang="en-US" sz="2800" b="1" dirty="0">
                <a:solidFill>
                  <a:srgbClr val="FFFF00"/>
                </a:solidFill>
                <a:cs typeface="Times New Roman" pitchFamily="18" charset="0"/>
              </a:rPr>
              <a:t>Ascension  </a:t>
            </a:r>
            <a:r>
              <a:rPr lang="en-US" sz="2000" dirty="0">
                <a:cs typeface="Times New Roman" pitchFamily="18" charset="0"/>
              </a:rPr>
              <a:t>(Dan. 7:13-14)</a:t>
            </a:r>
          </a:p>
          <a:p>
            <a:pPr marL="457200" indent="-457200">
              <a:spcBef>
                <a:spcPct val="0"/>
              </a:spcBef>
              <a:spcAft>
                <a:spcPts val="2400"/>
              </a:spcAft>
              <a:defRPr/>
            </a:pPr>
            <a:r>
              <a:rPr lang="en-US" sz="2800" b="1" dirty="0">
                <a:solidFill>
                  <a:srgbClr val="FFFF00"/>
                </a:solidFill>
                <a:cs typeface="Times New Roman" pitchFamily="18" charset="0"/>
              </a:rPr>
              <a:t>Coming in </a:t>
            </a:r>
            <a:r>
              <a:rPr lang="en-US" sz="2800" b="1" dirty="0" smtClean="0">
                <a:solidFill>
                  <a:srgbClr val="FFFF00"/>
                </a:solidFill>
                <a:cs typeface="Times New Roman" pitchFamily="18" charset="0"/>
              </a:rPr>
              <a:t>His Kingdom</a:t>
            </a:r>
            <a:r>
              <a:rPr lang="en-US" sz="2800" dirty="0" smtClean="0">
                <a:cs typeface="Times New Roman" pitchFamily="18" charset="0"/>
              </a:rPr>
              <a:t>  </a:t>
            </a:r>
            <a:r>
              <a:rPr lang="en-US" sz="2000" dirty="0">
                <a:cs typeface="Times New Roman" pitchFamily="18" charset="0"/>
              </a:rPr>
              <a:t>(Mt. 16:27-28; cf. Mk. 8:38; 9:1; Lk. 9:26-27)</a:t>
            </a:r>
            <a:r>
              <a:rPr lang="en-US" sz="2000" dirty="0"/>
              <a:t> </a:t>
            </a:r>
          </a:p>
          <a:p>
            <a:pPr marL="457200" indent="-457200">
              <a:spcBef>
                <a:spcPct val="0"/>
              </a:spcBef>
              <a:spcAft>
                <a:spcPts val="2400"/>
              </a:spcAft>
              <a:defRPr/>
            </a:pPr>
            <a:r>
              <a:rPr lang="en-US" sz="2800" b="1" dirty="0">
                <a:solidFill>
                  <a:srgbClr val="FFFF00"/>
                </a:solidFill>
                <a:cs typeface="Times New Roman" pitchFamily="18" charset="0"/>
              </a:rPr>
              <a:t>Preaching </a:t>
            </a:r>
            <a:r>
              <a:rPr lang="en-US" sz="2800" b="1" dirty="0" smtClean="0">
                <a:solidFill>
                  <a:srgbClr val="FFFF00"/>
                </a:solidFill>
                <a:cs typeface="Times New Roman" pitchFamily="18" charset="0"/>
              </a:rPr>
              <a:t>Gospel </a:t>
            </a:r>
            <a:r>
              <a:rPr lang="en-US" sz="2800" b="1" dirty="0">
                <a:solidFill>
                  <a:srgbClr val="FFFF00"/>
                </a:solidFill>
                <a:cs typeface="Times New Roman" pitchFamily="18" charset="0"/>
              </a:rPr>
              <a:t>to </a:t>
            </a:r>
            <a:r>
              <a:rPr lang="en-US" sz="2800" b="1" dirty="0" smtClean="0">
                <a:solidFill>
                  <a:srgbClr val="FFFF00"/>
                </a:solidFill>
                <a:cs typeface="Times New Roman" pitchFamily="18" charset="0"/>
              </a:rPr>
              <a:t>Gentiles</a:t>
            </a:r>
            <a:r>
              <a:rPr lang="en-US" sz="2800" dirty="0" smtClean="0">
                <a:cs typeface="Times New Roman" pitchFamily="18" charset="0"/>
              </a:rPr>
              <a:t>  </a:t>
            </a:r>
            <a:r>
              <a:rPr lang="en-US" sz="2000" dirty="0">
                <a:cs typeface="Times New Roman" pitchFamily="18" charset="0"/>
              </a:rPr>
              <a:t>(Eph. 2:17)</a:t>
            </a:r>
          </a:p>
        </p:txBody>
      </p:sp>
      <p:sp>
        <p:nvSpPr>
          <p:cNvPr id="3" name="Footer Placeholder 2"/>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
        <p:nvSpPr>
          <p:cNvPr id="7" name="Slide Number Placeholder 5"/>
          <p:cNvSpPr>
            <a:spLocks noGrp="1"/>
          </p:cNvSpPr>
          <p:nvPr>
            <p:ph type="sldNum" sz="quarter" idx="12"/>
          </p:nvPr>
        </p:nvSpPr>
        <p:spPr/>
        <p:txBody>
          <a:bodyPr/>
          <a:lstStyle/>
          <a:p>
            <a:pPr>
              <a:defRPr/>
            </a:pPr>
            <a:fld id="{C29CCB06-96C8-46B8-90F7-984A31694F5D}" type="slidenum">
              <a:rPr lang="en-US">
                <a:solidFill>
                  <a:srgbClr val="FFFFFF"/>
                </a:solidFill>
              </a:rPr>
              <a:pPr>
                <a:defRPr/>
              </a:pPr>
              <a:t>195</a:t>
            </a:fld>
            <a:endParaRPr lang="en-US">
              <a:solidFill>
                <a:srgbClr val="FFFFFF"/>
              </a:solidFill>
            </a:endParaRPr>
          </a:p>
        </p:txBody>
      </p:sp>
    </p:spTree>
    <p:extLst>
      <p:ext uri="{BB962C8B-B14F-4D97-AF65-F5344CB8AC3E}">
        <p14:creationId xmlns:p14="http://schemas.microsoft.com/office/powerpoint/2010/main" val="3803286286"/>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O00813_"/>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2743200" y="1524000"/>
            <a:ext cx="3608955" cy="4449940"/>
          </a:xfrm>
          <a:prstGeom prst="rect">
            <a:avLst/>
          </a:prstGeom>
          <a:noFill/>
        </p:spPr>
      </p:pic>
      <p:sp>
        <p:nvSpPr>
          <p:cNvPr id="265220" name="Rectangle 4"/>
          <p:cNvSpPr>
            <a:spLocks noGrp="1" noChangeArrowheads="1"/>
          </p:cNvSpPr>
          <p:nvPr>
            <p:ph type="title"/>
          </p:nvPr>
        </p:nvSpPr>
        <p:spPr>
          <a:xfrm>
            <a:off x="457200" y="277813"/>
            <a:ext cx="8229600" cy="762000"/>
          </a:xfrm>
        </p:spPr>
        <p:txBody>
          <a:bodyPr/>
          <a:lstStyle/>
          <a:p>
            <a:pPr>
              <a:defRPr/>
            </a:pPr>
            <a:r>
              <a:rPr lang="en-US" b="1" dirty="0" smtClean="0">
                <a:cs typeface="Times New Roman" pitchFamily="18" charset="0"/>
              </a:rPr>
              <a:t>“Comings” </a:t>
            </a:r>
            <a:r>
              <a:rPr lang="en-US" b="1" dirty="0">
                <a:cs typeface="Times New Roman" pitchFamily="18" charset="0"/>
              </a:rPr>
              <a:t>Of The Lord</a:t>
            </a:r>
            <a:r>
              <a:rPr lang="en-US" dirty="0"/>
              <a:t> </a:t>
            </a:r>
          </a:p>
        </p:txBody>
      </p:sp>
      <p:sp>
        <p:nvSpPr>
          <p:cNvPr id="265219" name="Rectangle 3"/>
          <p:cNvSpPr>
            <a:spLocks noGrp="1" noChangeArrowheads="1"/>
          </p:cNvSpPr>
          <p:nvPr>
            <p:ph idx="1"/>
          </p:nvPr>
        </p:nvSpPr>
        <p:spPr>
          <a:xfrm>
            <a:off x="685800" y="1295400"/>
            <a:ext cx="7772400" cy="4805363"/>
          </a:xfrm>
        </p:spPr>
        <p:txBody>
          <a:bodyPr/>
          <a:lstStyle/>
          <a:p>
            <a:pPr marL="457200" indent="-457200">
              <a:spcBef>
                <a:spcPct val="0"/>
              </a:spcBef>
              <a:spcAft>
                <a:spcPts val="2400"/>
              </a:spcAft>
              <a:defRPr/>
            </a:pPr>
            <a:r>
              <a:rPr lang="en-US" sz="2800" b="1" dirty="0" smtClean="0">
                <a:solidFill>
                  <a:srgbClr val="FFFF00"/>
                </a:solidFill>
                <a:cs typeface="Times New Roman" pitchFamily="18" charset="0"/>
              </a:rPr>
              <a:t>Punishing or </a:t>
            </a:r>
            <a:r>
              <a:rPr lang="en-US" sz="2800" b="1" dirty="0">
                <a:solidFill>
                  <a:srgbClr val="FFFF00"/>
                </a:solidFill>
                <a:cs typeface="Times New Roman" pitchFamily="18" charset="0"/>
              </a:rPr>
              <a:t>Blessing Churches</a:t>
            </a:r>
            <a:r>
              <a:rPr lang="en-US" sz="2800" dirty="0">
                <a:cs typeface="Times New Roman" pitchFamily="18" charset="0"/>
              </a:rPr>
              <a:t>  </a:t>
            </a:r>
            <a:r>
              <a:rPr lang="en-US" sz="2000" dirty="0">
                <a:cs typeface="Times New Roman" pitchFamily="18" charset="0"/>
              </a:rPr>
              <a:t>(Rev. 2:5, 16, 25; 3:3, 11, 20; 16:15; 22:7, 12, 20)</a:t>
            </a:r>
            <a:r>
              <a:rPr lang="en-US" sz="2000" dirty="0"/>
              <a:t> </a:t>
            </a:r>
          </a:p>
          <a:p>
            <a:pPr marL="457200" indent="-457200">
              <a:spcBef>
                <a:spcPct val="0"/>
              </a:spcBef>
              <a:spcAft>
                <a:spcPts val="2400"/>
              </a:spcAft>
              <a:defRPr/>
            </a:pPr>
            <a:r>
              <a:rPr lang="en-US" sz="2800" b="1" dirty="0">
                <a:solidFill>
                  <a:srgbClr val="FFFF00"/>
                </a:solidFill>
                <a:cs typeface="Times New Roman" pitchFamily="18" charset="0"/>
              </a:rPr>
              <a:t>Destruction of Jerusalem</a:t>
            </a:r>
            <a:r>
              <a:rPr lang="en-US" sz="2800" dirty="0">
                <a:cs typeface="Times New Roman" pitchFamily="18" charset="0"/>
              </a:rPr>
              <a:t>  </a:t>
            </a:r>
            <a:r>
              <a:rPr lang="en-US" sz="2000" dirty="0">
                <a:cs typeface="Times New Roman" pitchFamily="18" charset="0"/>
              </a:rPr>
              <a:t>(Mal. 4:1, 5; Mt. 10:23; 23:37-39; 24:3, 27, 30; 26:64; Mk. 13:26; Lk. 21:27; Heb. 10:37; Jas. 5:7-8)</a:t>
            </a:r>
            <a:r>
              <a:rPr lang="en-US" sz="2000" dirty="0"/>
              <a:t> </a:t>
            </a:r>
          </a:p>
          <a:p>
            <a:pPr marL="457200" indent="-457200">
              <a:spcBef>
                <a:spcPct val="0"/>
              </a:spcBef>
              <a:spcAft>
                <a:spcPts val="2400"/>
              </a:spcAft>
              <a:defRPr/>
            </a:pPr>
            <a:r>
              <a:rPr lang="en-US" sz="2800" b="1" dirty="0">
                <a:solidFill>
                  <a:srgbClr val="FFFF00"/>
                </a:solidFill>
                <a:cs typeface="Times New Roman" pitchFamily="18" charset="0"/>
              </a:rPr>
              <a:t>Judgment on the Beasts and Babylon</a:t>
            </a:r>
            <a:r>
              <a:rPr lang="en-US" sz="2800" dirty="0">
                <a:cs typeface="Times New Roman" pitchFamily="18" charset="0"/>
              </a:rPr>
              <a:t>  </a:t>
            </a:r>
            <a:r>
              <a:rPr lang="en-US" sz="2000" dirty="0">
                <a:cs typeface="Times New Roman" pitchFamily="18" charset="0"/>
              </a:rPr>
              <a:t>(Rev. 1:7; 11:16-18; 14:14-20; 16:4-7; 19:1-2, 11-16, 19-21)</a:t>
            </a:r>
            <a:r>
              <a:rPr lang="en-US" sz="2000" dirty="0"/>
              <a:t> </a:t>
            </a:r>
          </a:p>
          <a:p>
            <a:pPr marL="457200" indent="-457200">
              <a:spcBef>
                <a:spcPct val="0"/>
              </a:spcBef>
              <a:spcAft>
                <a:spcPts val="2400"/>
              </a:spcAft>
              <a:defRPr/>
            </a:pPr>
            <a:r>
              <a:rPr lang="en-US" sz="2800" b="1" dirty="0">
                <a:solidFill>
                  <a:srgbClr val="FFFF00"/>
                </a:solidFill>
                <a:cs typeface="Times New Roman" pitchFamily="18" charset="0"/>
              </a:rPr>
              <a:t>Final Coming</a:t>
            </a:r>
            <a:r>
              <a:rPr lang="en-US" sz="2800" dirty="0">
                <a:cs typeface="Times New Roman" pitchFamily="18" charset="0"/>
              </a:rPr>
              <a:t>  </a:t>
            </a:r>
            <a:r>
              <a:rPr lang="en-US" sz="2000" dirty="0">
                <a:cs typeface="Times New Roman" pitchFamily="18" charset="0"/>
              </a:rPr>
              <a:t>(Mt. 24:42-44; 25:31-33; Lk. 18:6-8; </a:t>
            </a:r>
            <a:r>
              <a:rPr lang="en-US" sz="2000" dirty="0"/>
              <a:t>Jn. </a:t>
            </a:r>
            <a:r>
              <a:rPr lang="en-US" sz="2000" dirty="0" smtClean="0"/>
              <a:t>14:1-3; 21:22-23</a:t>
            </a:r>
            <a:r>
              <a:rPr lang="en-US" sz="2000" dirty="0"/>
              <a:t>; </a:t>
            </a:r>
            <a:r>
              <a:rPr lang="en-US" sz="2000" dirty="0">
                <a:cs typeface="Times New Roman" pitchFamily="18" charset="0"/>
              </a:rPr>
              <a:t>Acts 1:9-11; 1 Cor. 15:23; 1 Th. 3:11-13; 4:13-18; 5:23; 2 Th. 1:6-10; 2:1-3; 1 Tim. 6:13-16; 2 Tim. 4:1; Heb. 9:28; 2 Pet. 3:10-13)</a:t>
            </a:r>
            <a:r>
              <a:rPr lang="en-US" sz="2000" dirty="0"/>
              <a:t> </a:t>
            </a:r>
          </a:p>
        </p:txBody>
      </p:sp>
      <p:sp>
        <p:nvSpPr>
          <p:cNvPr id="3" name="Footer Placeholder 2"/>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
        <p:nvSpPr>
          <p:cNvPr id="7" name="Slide Number Placeholder 5"/>
          <p:cNvSpPr>
            <a:spLocks noGrp="1"/>
          </p:cNvSpPr>
          <p:nvPr>
            <p:ph type="sldNum" sz="quarter" idx="12"/>
          </p:nvPr>
        </p:nvSpPr>
        <p:spPr/>
        <p:txBody>
          <a:bodyPr/>
          <a:lstStyle/>
          <a:p>
            <a:pPr>
              <a:defRPr/>
            </a:pPr>
            <a:fld id="{E2090D64-AD45-4BAC-83A0-114D3DB77169}" type="slidenum">
              <a:rPr lang="en-US">
                <a:solidFill>
                  <a:srgbClr val="FFFFFF"/>
                </a:solidFill>
              </a:rPr>
              <a:pPr>
                <a:defRPr/>
              </a:pPr>
              <a:t>196</a:t>
            </a:fld>
            <a:endParaRPr lang="en-US">
              <a:solidFill>
                <a:srgbClr val="FFFFFF"/>
              </a:solidFill>
            </a:endParaRPr>
          </a:p>
        </p:txBody>
      </p:sp>
    </p:spTree>
    <p:extLst>
      <p:ext uri="{BB962C8B-B14F-4D97-AF65-F5344CB8AC3E}">
        <p14:creationId xmlns:p14="http://schemas.microsoft.com/office/powerpoint/2010/main" val="1835393073"/>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6019800" cy="1143000"/>
          </a:xfrm>
        </p:spPr>
        <p:txBody>
          <a:bodyPr/>
          <a:lstStyle/>
          <a:p>
            <a:pPr algn="l">
              <a:defRPr/>
            </a:pPr>
            <a:r>
              <a:rPr lang="en-US" dirty="0"/>
              <a:t>Imminent Comings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53392792"/>
              </p:ext>
            </p:extLst>
          </p:nvPr>
        </p:nvGraphicFramePr>
        <p:xfrm>
          <a:off x="514350" y="1600200"/>
          <a:ext cx="8229600" cy="4652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p:txBody>
          <a:bodyPr/>
          <a:lstStyle/>
          <a:p>
            <a:pPr>
              <a:defRPr/>
            </a:pPr>
            <a:r>
              <a:rPr lang="en-US" smtClean="0">
                <a:solidFill>
                  <a:srgbClr val="FFFFFF"/>
                </a:solidFill>
              </a:rPr>
              <a:t>Kevin Kay</a:t>
            </a: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8FEE1BBC-D0AE-42C5-8EF8-9262AA1A4CD2}" type="slidenum">
              <a:rPr lang="en-US">
                <a:solidFill>
                  <a:srgbClr val="FFFFFF"/>
                </a:solidFill>
              </a:rPr>
              <a:pPr>
                <a:defRPr/>
              </a:pPr>
              <a:t>197</a:t>
            </a:fld>
            <a:endParaRPr lang="en-US">
              <a:solidFill>
                <a:srgbClr val="FFFFFF"/>
              </a:solidFill>
            </a:endParaRPr>
          </a:p>
        </p:txBody>
      </p:sp>
      <p:sp>
        <p:nvSpPr>
          <p:cNvPr id="5" name="Left Arrow Callout 4"/>
          <p:cNvSpPr/>
          <p:nvPr/>
        </p:nvSpPr>
        <p:spPr bwMode="auto">
          <a:xfrm>
            <a:off x="6534150" y="259080"/>
            <a:ext cx="2209800" cy="1219200"/>
          </a:xfrm>
          <a:prstGeom prst="leftArrowCallout">
            <a:avLst>
              <a:gd name="adj1" fmla="val 23125"/>
              <a:gd name="adj2" fmla="val 25000"/>
              <a:gd name="adj3" fmla="val 40000"/>
              <a:gd name="adj4" fmla="val 6497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800" dirty="0">
                <a:solidFill>
                  <a:srgbClr val="FFFFFF"/>
                </a:solidFill>
                <a:latin typeface="Arial Black"/>
                <a:cs typeface="Arial" pitchFamily="34" charset="0"/>
              </a:rPr>
              <a:t>Not</a:t>
            </a:r>
            <a:br>
              <a:rPr lang="en-US" sz="2800" dirty="0">
                <a:solidFill>
                  <a:srgbClr val="FFFFFF"/>
                </a:solidFill>
                <a:latin typeface="Arial Black"/>
                <a:cs typeface="Arial" pitchFamily="34" charset="0"/>
              </a:rPr>
            </a:br>
            <a:r>
              <a:rPr lang="en-US" sz="2800" dirty="0">
                <a:solidFill>
                  <a:srgbClr val="FFFFFF"/>
                </a:solidFill>
                <a:latin typeface="Arial Black"/>
                <a:cs typeface="Arial" pitchFamily="34" charset="0"/>
              </a:rPr>
              <a:t>AD 70</a:t>
            </a:r>
          </a:p>
        </p:txBody>
      </p:sp>
    </p:spTree>
    <p:extLst>
      <p:ext uri="{BB962C8B-B14F-4D97-AF65-F5344CB8AC3E}">
        <p14:creationId xmlns:p14="http://schemas.microsoft.com/office/powerpoint/2010/main" val="808143365"/>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Comings Of The Lord</a:t>
            </a:r>
          </a:p>
        </p:txBody>
      </p:sp>
      <p:sp>
        <p:nvSpPr>
          <p:cNvPr id="5" name="Text Placeholder 4"/>
          <p:cNvSpPr>
            <a:spLocks noGrp="1"/>
          </p:cNvSpPr>
          <p:nvPr>
            <p:ph type="body" idx="1"/>
          </p:nvPr>
        </p:nvSpPr>
        <p:spPr>
          <a:solidFill>
            <a:schemeClr val="tx2">
              <a:lumMod val="50000"/>
            </a:schemeClr>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en-US" sz="2800" dirty="0"/>
              <a:t>Conditional Coming</a:t>
            </a:r>
          </a:p>
        </p:txBody>
      </p:sp>
      <p:sp>
        <p:nvSpPr>
          <p:cNvPr id="6" name="Content Placeholder 5"/>
          <p:cNvSpPr>
            <a:spLocks noGrp="1"/>
          </p:cNvSpPr>
          <p:nvPr>
            <p:ph sz="half" idx="2"/>
          </p:nvPr>
        </p:nvSpPr>
        <p:spPr>
          <a:xfrm>
            <a:off x="457200" y="2438400"/>
            <a:ext cx="4040188" cy="3687763"/>
          </a:xfrm>
        </p:spPr>
        <p:txBody>
          <a:bodyPr/>
          <a:lstStyle/>
          <a:p>
            <a:pPr marL="463550" indent="-463550">
              <a:spcBef>
                <a:spcPts val="0"/>
              </a:spcBef>
              <a:spcAft>
                <a:spcPts val="2400"/>
              </a:spcAft>
              <a:defRPr/>
            </a:pPr>
            <a:r>
              <a:rPr lang="en-US" dirty="0"/>
              <a:t>To </a:t>
            </a:r>
            <a:r>
              <a:rPr lang="en-US" b="1" dirty="0">
                <a:solidFill>
                  <a:srgbClr val="FFFF00"/>
                </a:solidFill>
              </a:rPr>
              <a:t>Indwell</a:t>
            </a:r>
            <a:r>
              <a:rPr lang="en-US" dirty="0"/>
              <a:t>  (Jn. 14:23)</a:t>
            </a:r>
          </a:p>
          <a:p>
            <a:pPr marL="463550" indent="-463550">
              <a:spcBef>
                <a:spcPts val="0"/>
              </a:spcBef>
              <a:spcAft>
                <a:spcPts val="2400"/>
              </a:spcAft>
              <a:defRPr/>
            </a:pPr>
            <a:r>
              <a:rPr lang="en-US" dirty="0"/>
              <a:t>To </a:t>
            </a:r>
            <a:r>
              <a:rPr lang="en-US" b="1" dirty="0">
                <a:solidFill>
                  <a:srgbClr val="FFFF00"/>
                </a:solidFill>
              </a:rPr>
              <a:t>Ephesus</a:t>
            </a:r>
            <a:r>
              <a:rPr lang="en-US" dirty="0"/>
              <a:t>  (Rev. 2:5)</a:t>
            </a:r>
          </a:p>
          <a:p>
            <a:pPr marL="463550" indent="-463550">
              <a:spcBef>
                <a:spcPts val="0"/>
              </a:spcBef>
              <a:spcAft>
                <a:spcPts val="2400"/>
              </a:spcAft>
              <a:defRPr/>
            </a:pPr>
            <a:r>
              <a:rPr lang="en-US" dirty="0"/>
              <a:t>To </a:t>
            </a:r>
            <a:r>
              <a:rPr lang="en-US" b="1" dirty="0" err="1">
                <a:solidFill>
                  <a:srgbClr val="FFFF00"/>
                </a:solidFill>
              </a:rPr>
              <a:t>Pergamos</a:t>
            </a:r>
            <a:r>
              <a:rPr lang="en-US" dirty="0"/>
              <a:t>  (Rev. 2:16)</a:t>
            </a:r>
          </a:p>
          <a:p>
            <a:pPr marL="463550" indent="-463550">
              <a:spcBef>
                <a:spcPts val="0"/>
              </a:spcBef>
              <a:spcAft>
                <a:spcPts val="2400"/>
              </a:spcAft>
              <a:defRPr/>
            </a:pPr>
            <a:r>
              <a:rPr lang="en-US" dirty="0"/>
              <a:t>To </a:t>
            </a:r>
            <a:r>
              <a:rPr lang="en-US" b="1" dirty="0">
                <a:solidFill>
                  <a:srgbClr val="FFFF00"/>
                </a:solidFill>
              </a:rPr>
              <a:t>Thyatira</a:t>
            </a:r>
            <a:r>
              <a:rPr lang="en-US" dirty="0"/>
              <a:t>  (Rev. 2:22)</a:t>
            </a:r>
          </a:p>
          <a:p>
            <a:pPr marL="463550" indent="-463550">
              <a:spcBef>
                <a:spcPts val="0"/>
              </a:spcBef>
              <a:spcAft>
                <a:spcPts val="2400"/>
              </a:spcAft>
              <a:defRPr/>
            </a:pPr>
            <a:r>
              <a:rPr lang="en-US" dirty="0"/>
              <a:t>To </a:t>
            </a:r>
            <a:r>
              <a:rPr lang="en-US" b="1" dirty="0">
                <a:solidFill>
                  <a:srgbClr val="FFFF00"/>
                </a:solidFill>
              </a:rPr>
              <a:t>Sardis</a:t>
            </a:r>
            <a:r>
              <a:rPr lang="en-US" dirty="0"/>
              <a:t>  (Rev. 3:3)</a:t>
            </a:r>
          </a:p>
          <a:p>
            <a:pPr>
              <a:defRPr/>
            </a:pPr>
            <a:endParaRPr lang="en-US" dirty="0"/>
          </a:p>
          <a:p>
            <a:pPr>
              <a:defRPr/>
            </a:pPr>
            <a:endParaRPr lang="en-US" dirty="0"/>
          </a:p>
        </p:txBody>
      </p:sp>
      <p:sp>
        <p:nvSpPr>
          <p:cNvPr id="7" name="Text Placeholder 6"/>
          <p:cNvSpPr>
            <a:spLocks noGrp="1"/>
          </p:cNvSpPr>
          <p:nvPr>
            <p:ph type="body" sz="quarter" idx="3"/>
          </p:nvPr>
        </p:nvSpPr>
        <p:spPr>
          <a:solidFill>
            <a:schemeClr val="tx2">
              <a:lumMod val="50000"/>
            </a:schemeClr>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en-US" sz="2800" dirty="0"/>
              <a:t>Unconditional Coming</a:t>
            </a:r>
          </a:p>
        </p:txBody>
      </p:sp>
      <p:sp>
        <p:nvSpPr>
          <p:cNvPr id="8" name="Content Placeholder 7"/>
          <p:cNvSpPr>
            <a:spLocks noGrp="1"/>
          </p:cNvSpPr>
          <p:nvPr>
            <p:ph sz="quarter" idx="4"/>
          </p:nvPr>
        </p:nvSpPr>
        <p:spPr>
          <a:xfrm>
            <a:off x="4645025" y="2438400"/>
            <a:ext cx="4041775" cy="3687763"/>
          </a:xfrm>
        </p:spPr>
        <p:txBody>
          <a:bodyPr/>
          <a:lstStyle/>
          <a:p>
            <a:pPr marL="463550" indent="-463550">
              <a:spcBef>
                <a:spcPts val="0"/>
              </a:spcBef>
              <a:spcAft>
                <a:spcPts val="2400"/>
              </a:spcAft>
              <a:defRPr/>
            </a:pPr>
            <a:r>
              <a:rPr lang="en-US" b="1" dirty="0">
                <a:solidFill>
                  <a:srgbClr val="FFFF00"/>
                </a:solidFill>
              </a:rPr>
              <a:t>Destruction of Jerusalem  </a:t>
            </a:r>
            <a:r>
              <a:rPr lang="en-US" dirty="0"/>
              <a:t>(Mt. 23:37-39; 24:29-31)</a:t>
            </a:r>
          </a:p>
          <a:p>
            <a:pPr marL="463550" indent="-463550">
              <a:spcBef>
                <a:spcPts val="0"/>
              </a:spcBef>
              <a:spcAft>
                <a:spcPts val="2400"/>
              </a:spcAft>
              <a:defRPr/>
            </a:pPr>
            <a:r>
              <a:rPr lang="en-US" b="1" dirty="0">
                <a:solidFill>
                  <a:srgbClr val="FFFF00"/>
                </a:solidFill>
              </a:rPr>
              <a:t>Second Coming  </a:t>
            </a:r>
            <a:r>
              <a:rPr lang="en-US" dirty="0"/>
              <a:t>(Jn. 14:1-3; Tit. 2:13; 2 Pet. 3:10)</a:t>
            </a:r>
          </a:p>
        </p:txBody>
      </p:sp>
      <p:sp>
        <p:nvSpPr>
          <p:cNvPr id="9" name="Footer Placeholder 8"/>
          <p:cNvSpPr>
            <a:spLocks noGrp="1"/>
          </p:cNvSpPr>
          <p:nvPr>
            <p:ph type="ftr" sz="quarter" idx="11"/>
          </p:nvPr>
        </p:nvSpPr>
        <p:spPr/>
        <p:txBody>
          <a:bodyPr/>
          <a:lstStyle/>
          <a:p>
            <a:pPr>
              <a:defRPr/>
            </a:pPr>
            <a:r>
              <a:rPr lang="en-US" smtClean="0">
                <a:solidFill>
                  <a:srgbClr val="FFFFFF"/>
                </a:solidFill>
              </a:rPr>
              <a:t>Kevin Kay</a:t>
            </a: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122EFB89-B374-4509-96CF-CA9036A18B30}" type="slidenum">
              <a:rPr lang="en-US">
                <a:solidFill>
                  <a:srgbClr val="FFFFFF"/>
                </a:solidFill>
              </a:rPr>
              <a:pPr>
                <a:defRPr/>
              </a:pPr>
              <a:t>198</a:t>
            </a:fld>
            <a:endParaRPr lang="en-US">
              <a:solidFill>
                <a:srgbClr val="FFFFFF"/>
              </a:solidFill>
            </a:endParaRPr>
          </a:p>
        </p:txBody>
      </p:sp>
    </p:spTree>
    <p:extLst>
      <p:ext uri="{BB962C8B-B14F-4D97-AF65-F5344CB8AC3E}">
        <p14:creationId xmlns:p14="http://schemas.microsoft.com/office/powerpoint/2010/main" val="4190275325"/>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O00813_"/>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2743200" y="1524000"/>
            <a:ext cx="3608955" cy="4449940"/>
          </a:xfrm>
          <a:prstGeom prst="rect">
            <a:avLst/>
          </a:prstGeom>
          <a:noFill/>
        </p:spPr>
      </p:pic>
      <p:sp>
        <p:nvSpPr>
          <p:cNvPr id="265220" name="Rectangle 4"/>
          <p:cNvSpPr>
            <a:spLocks noGrp="1" noChangeArrowheads="1"/>
          </p:cNvSpPr>
          <p:nvPr>
            <p:ph type="title"/>
          </p:nvPr>
        </p:nvSpPr>
        <p:spPr>
          <a:xfrm>
            <a:off x="432877" y="228600"/>
            <a:ext cx="8229600" cy="914400"/>
          </a:xfrm>
        </p:spPr>
        <p:txBody>
          <a:bodyPr/>
          <a:lstStyle/>
          <a:p>
            <a:pPr>
              <a:defRPr/>
            </a:pPr>
            <a:r>
              <a:rPr lang="en-US" dirty="0" smtClean="0">
                <a:cs typeface="Times New Roman" pitchFamily="18" charset="0"/>
              </a:rPr>
              <a:t>Imminent Passages</a:t>
            </a:r>
            <a:endParaRPr lang="en-US" dirty="0"/>
          </a:p>
        </p:txBody>
      </p:sp>
      <p:sp>
        <p:nvSpPr>
          <p:cNvPr id="265219" name="Rectangle 3"/>
          <p:cNvSpPr>
            <a:spLocks noGrp="1" noChangeArrowheads="1"/>
          </p:cNvSpPr>
          <p:nvPr>
            <p:ph idx="1"/>
          </p:nvPr>
        </p:nvSpPr>
        <p:spPr>
          <a:xfrm>
            <a:off x="685800" y="1524000"/>
            <a:ext cx="7772400" cy="4576763"/>
          </a:xfrm>
        </p:spPr>
        <p:txBody>
          <a:bodyPr/>
          <a:lstStyle/>
          <a:p>
            <a:pPr marL="457200" indent="-457200">
              <a:spcBef>
                <a:spcPct val="0"/>
              </a:spcBef>
              <a:spcAft>
                <a:spcPts val="2400"/>
              </a:spcAft>
              <a:defRPr/>
            </a:pPr>
            <a:r>
              <a:rPr lang="en-US" sz="2800" dirty="0" smtClean="0"/>
              <a:t>Many </a:t>
            </a:r>
            <a:r>
              <a:rPr lang="en-US" sz="2800" u="sng" dirty="0" smtClean="0"/>
              <a:t>definitely refer</a:t>
            </a:r>
            <a:r>
              <a:rPr lang="en-US" sz="2800" dirty="0" smtClean="0"/>
              <a:t> to </a:t>
            </a:r>
            <a:r>
              <a:rPr lang="en-US" sz="2800" b="1" dirty="0" smtClean="0">
                <a:solidFill>
                  <a:srgbClr val="FFFF00"/>
                </a:solidFill>
              </a:rPr>
              <a:t>destruction of Jerusalem</a:t>
            </a:r>
            <a:r>
              <a:rPr lang="en-US" sz="2800" dirty="0" smtClean="0"/>
              <a:t> in AD 70  (Mt. 10:23; 24:30, 34; 26:64; Lk. 21:28, 31)	</a:t>
            </a:r>
          </a:p>
          <a:p>
            <a:pPr marL="457200" indent="-457200">
              <a:spcBef>
                <a:spcPct val="0"/>
              </a:spcBef>
              <a:spcAft>
                <a:spcPts val="2400"/>
              </a:spcAft>
              <a:defRPr/>
            </a:pPr>
            <a:r>
              <a:rPr lang="en-US" sz="2800" dirty="0" smtClean="0"/>
              <a:t>Some others </a:t>
            </a:r>
            <a:r>
              <a:rPr lang="en-US" sz="2800" u="sng" dirty="0" smtClean="0"/>
              <a:t>may refer</a:t>
            </a:r>
            <a:r>
              <a:rPr lang="en-US" sz="2800" dirty="0" smtClean="0"/>
              <a:t> to </a:t>
            </a:r>
            <a:r>
              <a:rPr lang="en-US" sz="2800" b="1" dirty="0">
                <a:solidFill>
                  <a:srgbClr val="FFFF00"/>
                </a:solidFill>
              </a:rPr>
              <a:t>destruction of Jerusalem</a:t>
            </a:r>
            <a:r>
              <a:rPr lang="en-US" sz="2800" dirty="0" smtClean="0"/>
              <a:t> in AD 70  (Mt. 16:27-28; Heb. 10:25, 37)</a:t>
            </a:r>
          </a:p>
          <a:p>
            <a:pPr marL="457200" indent="-457200">
              <a:spcBef>
                <a:spcPct val="0"/>
              </a:spcBef>
              <a:spcAft>
                <a:spcPts val="2400"/>
              </a:spcAft>
              <a:defRPr/>
            </a:pPr>
            <a:r>
              <a:rPr lang="en-US" sz="2800" dirty="0" smtClean="0"/>
              <a:t>Some may refer to </a:t>
            </a:r>
            <a:r>
              <a:rPr lang="en-US" sz="2800" b="1" dirty="0">
                <a:solidFill>
                  <a:srgbClr val="FFFF00"/>
                </a:solidFill>
              </a:rPr>
              <a:t>personal salvation at death</a:t>
            </a:r>
            <a:r>
              <a:rPr lang="en-US" sz="2800" dirty="0" smtClean="0"/>
              <a:t>  (Rom. 13:11-12)</a:t>
            </a:r>
          </a:p>
        </p:txBody>
      </p:sp>
      <p:sp>
        <p:nvSpPr>
          <p:cNvPr id="3" name="Footer Placeholder 2"/>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
        <p:nvSpPr>
          <p:cNvPr id="7" name="Slide Number Placeholder 5"/>
          <p:cNvSpPr>
            <a:spLocks noGrp="1"/>
          </p:cNvSpPr>
          <p:nvPr>
            <p:ph type="sldNum" sz="quarter" idx="12"/>
          </p:nvPr>
        </p:nvSpPr>
        <p:spPr/>
        <p:txBody>
          <a:bodyPr/>
          <a:lstStyle/>
          <a:p>
            <a:pPr>
              <a:defRPr/>
            </a:pPr>
            <a:fld id="{E2090D64-AD45-4BAC-83A0-114D3DB77169}" type="slidenum">
              <a:rPr lang="en-US">
                <a:solidFill>
                  <a:srgbClr val="FFFFFF"/>
                </a:solidFill>
              </a:rPr>
              <a:pPr>
                <a:defRPr/>
              </a:pPr>
              <a:t>199</a:t>
            </a:fld>
            <a:endParaRPr lang="en-US">
              <a:solidFill>
                <a:srgbClr val="FFFFFF"/>
              </a:solidFill>
            </a:endParaRPr>
          </a:p>
        </p:txBody>
      </p:sp>
    </p:spTree>
    <p:extLst>
      <p:ext uri="{BB962C8B-B14F-4D97-AF65-F5344CB8AC3E}">
        <p14:creationId xmlns:p14="http://schemas.microsoft.com/office/powerpoint/2010/main" val="1718595523"/>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5219">
                                            <p:txEl>
                                              <p:pRg st="0" end="0"/>
                                            </p:txEl>
                                          </p:spTgt>
                                        </p:tgtEl>
                                        <p:attrNameLst>
                                          <p:attrName>style.visibility</p:attrName>
                                        </p:attrNameLst>
                                      </p:cBhvr>
                                      <p:to>
                                        <p:strVal val="visible"/>
                                      </p:to>
                                    </p:set>
                                    <p:anim calcmode="lin" valueType="num">
                                      <p:cBhvr>
                                        <p:cTn id="7" dur="500" fill="hold"/>
                                        <p:tgtEl>
                                          <p:spTgt spid="2652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521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6521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65219">
                                            <p:txEl>
                                              <p:pRg st="1" end="1"/>
                                            </p:txEl>
                                          </p:spTgt>
                                        </p:tgtEl>
                                        <p:attrNameLst>
                                          <p:attrName>style.visibility</p:attrName>
                                        </p:attrNameLst>
                                      </p:cBhvr>
                                      <p:to>
                                        <p:strVal val="visible"/>
                                      </p:to>
                                    </p:set>
                                    <p:anim calcmode="lin" valueType="num">
                                      <p:cBhvr>
                                        <p:cTn id="14" dur="500" fill="hold"/>
                                        <p:tgtEl>
                                          <p:spTgt spid="26521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6521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6521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65219">
                                            <p:txEl>
                                              <p:pRg st="2" end="2"/>
                                            </p:txEl>
                                          </p:spTgt>
                                        </p:tgtEl>
                                        <p:attrNameLst>
                                          <p:attrName>style.visibility</p:attrName>
                                        </p:attrNameLst>
                                      </p:cBhvr>
                                      <p:to>
                                        <p:strVal val="visible"/>
                                      </p:to>
                                    </p:set>
                                    <p:anim calcmode="lin" valueType="num">
                                      <p:cBhvr>
                                        <p:cTn id="21" dur="500" fill="hold"/>
                                        <p:tgtEl>
                                          <p:spTgt spid="26521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65219">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65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1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6400800" cy="1143000"/>
          </a:xfrm>
        </p:spPr>
        <p:txBody>
          <a:bodyPr/>
          <a:lstStyle/>
          <a:p>
            <a:pPr algn="l"/>
            <a:r>
              <a:rPr lang="en-US" b="1" dirty="0" smtClean="0"/>
              <a:t>The Second Coming</a:t>
            </a:r>
            <a:endParaRPr lang="en-US" b="1" dirty="0"/>
          </a:p>
        </p:txBody>
      </p:sp>
      <p:sp>
        <p:nvSpPr>
          <p:cNvPr id="3" name="Content Placeholder 2"/>
          <p:cNvSpPr>
            <a:spLocks noGrp="1"/>
          </p:cNvSpPr>
          <p:nvPr>
            <p:ph idx="1"/>
          </p:nvPr>
        </p:nvSpPr>
        <p:spPr/>
        <p:txBody>
          <a:bodyPr>
            <a:noAutofit/>
          </a:bodyPr>
          <a:lstStyle/>
          <a:p>
            <a:pPr marL="0" indent="457200">
              <a:spcBef>
                <a:spcPts val="0"/>
              </a:spcBef>
              <a:spcAft>
                <a:spcPts val="1800"/>
              </a:spcAft>
              <a:buNone/>
            </a:pPr>
            <a:r>
              <a:rPr lang="en-US" sz="2800" b="1" i="1" dirty="0">
                <a:effectLst/>
              </a:rPr>
              <a:t>Heb. 9:26-28:</a:t>
            </a:r>
            <a:r>
              <a:rPr lang="en-US" sz="2800" dirty="0">
                <a:effectLst/>
              </a:rPr>
              <a:t>  </a:t>
            </a:r>
            <a:r>
              <a:rPr lang="en-US" sz="2800" baseline="30000" dirty="0">
                <a:effectLst/>
              </a:rPr>
              <a:t>26</a:t>
            </a:r>
            <a:r>
              <a:rPr lang="en-US" sz="2800" dirty="0">
                <a:effectLst/>
              </a:rPr>
              <a:t> He then would </a:t>
            </a:r>
            <a:r>
              <a:rPr lang="en-US" sz="2800" dirty="0" smtClean="0">
                <a:effectLst/>
              </a:rPr>
              <a:t>have</a:t>
            </a:r>
            <a:br>
              <a:rPr lang="en-US" sz="2800" dirty="0" smtClean="0">
                <a:effectLst/>
              </a:rPr>
            </a:br>
            <a:r>
              <a:rPr lang="en-US" sz="2800" dirty="0" smtClean="0">
                <a:effectLst/>
              </a:rPr>
              <a:t>had </a:t>
            </a:r>
            <a:r>
              <a:rPr lang="en-US" sz="2800" dirty="0">
                <a:effectLst/>
              </a:rPr>
              <a:t>to suffer often since the </a:t>
            </a:r>
            <a:r>
              <a:rPr lang="en-US" sz="2800" dirty="0" smtClean="0">
                <a:effectLst/>
              </a:rPr>
              <a:t>foundation of</a:t>
            </a:r>
            <a:br>
              <a:rPr lang="en-US" sz="2800" dirty="0" smtClean="0">
                <a:effectLst/>
              </a:rPr>
            </a:br>
            <a:r>
              <a:rPr lang="en-US" sz="2800" dirty="0" smtClean="0">
                <a:effectLst/>
              </a:rPr>
              <a:t>the </a:t>
            </a:r>
            <a:r>
              <a:rPr lang="en-US" sz="2800" dirty="0">
                <a:effectLst/>
              </a:rPr>
              <a:t>world; but now, once at the end of the ages, </a:t>
            </a:r>
            <a:r>
              <a:rPr lang="en-US" sz="2800" b="1" dirty="0">
                <a:solidFill>
                  <a:srgbClr val="FFFF00"/>
                </a:solidFill>
                <a:effectLst/>
              </a:rPr>
              <a:t>He has appeared</a:t>
            </a:r>
            <a:r>
              <a:rPr lang="en-US" sz="2800" dirty="0">
                <a:solidFill>
                  <a:srgbClr val="FFFF00"/>
                </a:solidFill>
                <a:effectLst/>
              </a:rPr>
              <a:t> </a:t>
            </a:r>
            <a:r>
              <a:rPr lang="en-US" sz="2800" dirty="0">
                <a:effectLst/>
              </a:rPr>
              <a:t>to put away sin by the sacrifice of Himself. </a:t>
            </a:r>
            <a:r>
              <a:rPr lang="en-US" sz="2800" baseline="30000" dirty="0">
                <a:effectLst/>
              </a:rPr>
              <a:t>27</a:t>
            </a:r>
            <a:r>
              <a:rPr lang="en-US" sz="2800" dirty="0">
                <a:effectLst/>
              </a:rPr>
              <a:t> And as it is appointed for men to die once, but after this the judgment, </a:t>
            </a:r>
            <a:r>
              <a:rPr lang="en-US" sz="2800" baseline="30000" dirty="0">
                <a:effectLst/>
              </a:rPr>
              <a:t>28</a:t>
            </a:r>
            <a:r>
              <a:rPr lang="en-US" sz="2800" dirty="0">
                <a:effectLst/>
              </a:rPr>
              <a:t> so Christ was offered once to bear the sins of many. To those who eagerly wait for Him </a:t>
            </a:r>
            <a:r>
              <a:rPr lang="en-US" sz="2800" b="1" dirty="0">
                <a:solidFill>
                  <a:srgbClr val="FFFF00"/>
                </a:solidFill>
                <a:effectLst/>
              </a:rPr>
              <a:t>He will appear a second time</a:t>
            </a:r>
            <a:r>
              <a:rPr lang="en-US" sz="2800" dirty="0">
                <a:effectLst/>
              </a:rPr>
              <a:t>, apart from sin, for salvation.</a:t>
            </a:r>
            <a:r>
              <a:rPr lang="en-US" sz="2800" dirty="0" smtClean="0"/>
              <a:t>)</a:t>
            </a:r>
            <a:endParaRPr lang="en-US" sz="2800" dirty="0"/>
          </a:p>
        </p:txBody>
      </p:sp>
      <p:sp>
        <p:nvSpPr>
          <p:cNvPr id="5" name="Slide Number Placeholder 4"/>
          <p:cNvSpPr>
            <a:spLocks noGrp="1"/>
          </p:cNvSpPr>
          <p:nvPr>
            <p:ph type="sldNum" sz="quarter" idx="12"/>
          </p:nvPr>
        </p:nvSpPr>
        <p:spPr/>
        <p:txBody>
          <a:bodyPr/>
          <a:lstStyle/>
          <a:p>
            <a:fld id="{710B94C4-01FE-49EA-909A-CFC6E042D186}" type="slidenum">
              <a:rPr lang="en-US" smtClean="0"/>
              <a:pPr/>
              <a:t>2</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7497" y="0"/>
            <a:ext cx="1746503" cy="2183129"/>
          </a:xfrm>
          <a:prstGeom prst="rect">
            <a:avLst/>
          </a:prstGeom>
        </p:spPr>
      </p:pic>
      <p:sp>
        <p:nvSpPr>
          <p:cNvPr id="4" name="Footer Placeholder 3"/>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41484135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Does This Exclude This?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85047804"/>
              </p:ext>
            </p:extLst>
          </p:nvPr>
        </p:nvGraphicFramePr>
        <p:xfrm>
          <a:off x="457200" y="1905000"/>
          <a:ext cx="8229600" cy="3505200"/>
        </p:xfrm>
        <a:graphic>
          <a:graphicData uri="http://schemas.openxmlformats.org/drawingml/2006/table">
            <a:tbl>
              <a:tblPr bandCol="1">
                <a:tableStyleId>{5C22544A-7EE6-4342-B048-85BDC9FD1C3A}</a:tableStyleId>
              </a:tblPr>
              <a:tblGrid>
                <a:gridCol w="3505200"/>
                <a:gridCol w="1066800"/>
                <a:gridCol w="3657600"/>
              </a:tblGrid>
              <a:tr h="370840">
                <a:tc>
                  <a:txBody>
                    <a:bodyPr/>
                    <a:lstStyle/>
                    <a:p>
                      <a:pPr algn="ctr"/>
                      <a:r>
                        <a:rPr lang="en-US" sz="2000" kern="1200" dirty="0" smtClean="0">
                          <a:solidFill>
                            <a:schemeClr val="dk1"/>
                          </a:solidFill>
                          <a:latin typeface="+mj-lt"/>
                          <a:ea typeface="+mn-ea"/>
                          <a:cs typeface="+mn-cs"/>
                        </a:rPr>
                        <a:t>Faith</a:t>
                      </a:r>
                      <a:r>
                        <a:rPr lang="en-US" sz="2000" kern="1200" dirty="0" smtClean="0">
                          <a:solidFill>
                            <a:schemeClr val="dk1"/>
                          </a:solidFill>
                          <a:latin typeface="+mn-lt"/>
                          <a:ea typeface="+mn-ea"/>
                          <a:cs typeface="+mn-cs"/>
                        </a:rPr>
                        <a:t/>
                      </a:r>
                      <a:br>
                        <a:rPr lang="en-US" sz="2000" kern="1200" dirty="0" smtClean="0">
                          <a:solidFill>
                            <a:schemeClr val="dk1"/>
                          </a:solidFill>
                          <a:latin typeface="+mn-lt"/>
                          <a:ea typeface="+mn-ea"/>
                          <a:cs typeface="+mn-cs"/>
                        </a:rPr>
                      </a:br>
                      <a:r>
                        <a:rPr lang="en-US" sz="2000" kern="1200" dirty="0" smtClean="0">
                          <a:solidFill>
                            <a:schemeClr val="dk1"/>
                          </a:solidFill>
                          <a:latin typeface="+mn-lt"/>
                          <a:ea typeface="+mn-ea"/>
                          <a:cs typeface="+mn-cs"/>
                        </a:rPr>
                        <a:t>(Jn. 8:24)</a:t>
                      </a:r>
                      <a:endParaRPr lang="en-US" sz="2000" kern="1200" dirty="0">
                        <a:solidFill>
                          <a:schemeClr val="dk1"/>
                        </a:solidFill>
                        <a:latin typeface="+mn-lt"/>
                        <a:ea typeface="+mn-ea"/>
                        <a:cs typeface="+mn-cs"/>
                      </a:endParaRPr>
                    </a:p>
                  </a:txBody>
                  <a:tcPr anchor="ctr">
                    <a:cell3D prstMaterial="dkEdge">
                      <a:bevel/>
                      <a:lightRig rig="flood" dir="t"/>
                    </a:cell3D>
                  </a:tcPr>
                </a:tc>
                <a:tc rowSpan="4">
                  <a:txBody>
                    <a:bodyPr/>
                    <a:lstStyle/>
                    <a:p>
                      <a:pPr algn="ctr"/>
                      <a:r>
                        <a:rPr lang="en-US" sz="3200" kern="1200" dirty="0" smtClean="0">
                          <a:solidFill>
                            <a:schemeClr val="tx1"/>
                          </a:solidFill>
                          <a:latin typeface="+mj-lt"/>
                          <a:ea typeface="+mn-ea"/>
                          <a:cs typeface="+mn-cs"/>
                        </a:rPr>
                        <a:t>E</a:t>
                      </a:r>
                    </a:p>
                    <a:p>
                      <a:pPr algn="ctr"/>
                      <a:r>
                        <a:rPr lang="en-US" sz="3200" kern="1200" dirty="0" smtClean="0">
                          <a:solidFill>
                            <a:schemeClr val="tx1"/>
                          </a:solidFill>
                          <a:latin typeface="+mj-lt"/>
                          <a:ea typeface="+mn-ea"/>
                          <a:cs typeface="+mn-cs"/>
                        </a:rPr>
                        <a:t>X</a:t>
                      </a:r>
                    </a:p>
                    <a:p>
                      <a:pPr algn="ctr"/>
                      <a:r>
                        <a:rPr lang="en-US" sz="3200" kern="1200" dirty="0" smtClean="0">
                          <a:solidFill>
                            <a:schemeClr val="tx1"/>
                          </a:solidFill>
                          <a:latin typeface="+mj-lt"/>
                          <a:ea typeface="+mn-ea"/>
                          <a:cs typeface="+mn-cs"/>
                        </a:rPr>
                        <a:t>C</a:t>
                      </a:r>
                    </a:p>
                    <a:p>
                      <a:pPr algn="ctr"/>
                      <a:r>
                        <a:rPr lang="en-US" sz="3200" kern="1200" dirty="0" smtClean="0">
                          <a:solidFill>
                            <a:schemeClr val="tx1"/>
                          </a:solidFill>
                          <a:latin typeface="+mj-lt"/>
                          <a:ea typeface="+mn-ea"/>
                          <a:cs typeface="+mn-cs"/>
                        </a:rPr>
                        <a:t>L</a:t>
                      </a:r>
                    </a:p>
                    <a:p>
                      <a:pPr algn="ctr"/>
                      <a:r>
                        <a:rPr lang="en-US" sz="3200" kern="1200" dirty="0" smtClean="0">
                          <a:solidFill>
                            <a:schemeClr val="tx1"/>
                          </a:solidFill>
                          <a:latin typeface="+mj-lt"/>
                          <a:ea typeface="+mn-ea"/>
                          <a:cs typeface="+mn-cs"/>
                        </a:rPr>
                        <a:t>U</a:t>
                      </a:r>
                    </a:p>
                    <a:p>
                      <a:pPr algn="ctr"/>
                      <a:r>
                        <a:rPr lang="en-US" sz="3200" kern="1200" dirty="0" smtClean="0">
                          <a:solidFill>
                            <a:schemeClr val="tx1"/>
                          </a:solidFill>
                          <a:latin typeface="+mj-lt"/>
                          <a:ea typeface="+mn-ea"/>
                          <a:cs typeface="+mn-cs"/>
                        </a:rPr>
                        <a:t>D</a:t>
                      </a:r>
                    </a:p>
                    <a:p>
                      <a:pPr algn="ctr"/>
                      <a:r>
                        <a:rPr lang="en-US" sz="3200" kern="1200" dirty="0" smtClean="0">
                          <a:solidFill>
                            <a:schemeClr val="tx1"/>
                          </a:solidFill>
                          <a:latin typeface="+mj-lt"/>
                          <a:ea typeface="+mn-ea"/>
                          <a:cs typeface="+mn-cs"/>
                        </a:rPr>
                        <a:t>E</a:t>
                      </a:r>
                    </a:p>
                  </a:txBody>
                  <a:tcPr anchor="ctr">
                    <a:cell3D prstMaterial="dkEdge">
                      <a:bevel/>
                      <a:lightRig rig="flood" dir="t"/>
                    </a:cell3D>
                    <a:solidFill>
                      <a:schemeClr val="tx2">
                        <a:lumMod val="50000"/>
                      </a:schemeClr>
                    </a:solidFill>
                  </a:tcPr>
                </a:tc>
                <a:tc>
                  <a:txBody>
                    <a:bodyPr/>
                    <a:lstStyle/>
                    <a:p>
                      <a:pPr algn="ctr"/>
                      <a:r>
                        <a:rPr lang="en-US" sz="2000" kern="1200" dirty="0" smtClean="0">
                          <a:solidFill>
                            <a:schemeClr val="dk1"/>
                          </a:solidFill>
                          <a:latin typeface="+mj-lt"/>
                          <a:ea typeface="+mn-ea"/>
                          <a:cs typeface="+mn-cs"/>
                        </a:rPr>
                        <a:t>Repentance</a:t>
                      </a:r>
                      <a:r>
                        <a:rPr lang="en-US" sz="2000" kern="1200" dirty="0" smtClean="0">
                          <a:solidFill>
                            <a:schemeClr val="dk1"/>
                          </a:solidFill>
                          <a:latin typeface="+mn-lt"/>
                          <a:ea typeface="+mn-ea"/>
                          <a:cs typeface="+mn-cs"/>
                        </a:rPr>
                        <a:t/>
                      </a:r>
                      <a:br>
                        <a:rPr lang="en-US" sz="2000" kern="1200" dirty="0" smtClean="0">
                          <a:solidFill>
                            <a:schemeClr val="dk1"/>
                          </a:solidFill>
                          <a:latin typeface="+mn-lt"/>
                          <a:ea typeface="+mn-ea"/>
                          <a:cs typeface="+mn-cs"/>
                        </a:rPr>
                      </a:br>
                      <a:r>
                        <a:rPr lang="en-US" sz="2000" kern="1200" dirty="0" smtClean="0">
                          <a:solidFill>
                            <a:schemeClr val="dk1"/>
                          </a:solidFill>
                          <a:latin typeface="+mn-lt"/>
                          <a:ea typeface="+mn-ea"/>
                          <a:cs typeface="+mn-cs"/>
                        </a:rPr>
                        <a:t>(Acts 17:30)</a:t>
                      </a:r>
                      <a:endParaRPr lang="en-US" sz="2000" kern="1200" dirty="0">
                        <a:solidFill>
                          <a:schemeClr val="dk1"/>
                        </a:solidFill>
                        <a:latin typeface="+mn-lt"/>
                        <a:ea typeface="+mn-ea"/>
                        <a:cs typeface="+mn-cs"/>
                      </a:endParaRPr>
                    </a:p>
                  </a:txBody>
                  <a:tcPr anchor="ctr">
                    <a:cell3D prstMaterial="dkEdge">
                      <a:bevel/>
                      <a:lightRig rig="flood" dir="t"/>
                    </a:cell3D>
                  </a:tcPr>
                </a:tc>
              </a:tr>
              <a:tr h="370840">
                <a:tc>
                  <a:txBody>
                    <a:bodyPr/>
                    <a:lstStyle/>
                    <a:p>
                      <a:pPr algn="ctr"/>
                      <a:r>
                        <a:rPr lang="en-US" sz="2000" kern="1200" dirty="0" smtClean="0">
                          <a:solidFill>
                            <a:schemeClr val="dk1"/>
                          </a:solidFill>
                          <a:latin typeface="+mj-lt"/>
                          <a:ea typeface="+mn-ea"/>
                          <a:cs typeface="+mn-cs"/>
                        </a:rPr>
                        <a:t>Repentance</a:t>
                      </a:r>
                      <a:r>
                        <a:rPr lang="en-US" sz="2000" kern="1200" dirty="0" smtClean="0">
                          <a:solidFill>
                            <a:schemeClr val="dk1"/>
                          </a:solidFill>
                          <a:latin typeface="+mn-lt"/>
                          <a:ea typeface="+mn-ea"/>
                          <a:cs typeface="+mn-cs"/>
                        </a:rPr>
                        <a:t/>
                      </a:r>
                      <a:br>
                        <a:rPr lang="en-US" sz="2000" kern="1200" dirty="0" smtClean="0">
                          <a:solidFill>
                            <a:schemeClr val="dk1"/>
                          </a:solidFill>
                          <a:latin typeface="+mn-lt"/>
                          <a:ea typeface="+mn-ea"/>
                          <a:cs typeface="+mn-cs"/>
                        </a:rPr>
                      </a:br>
                      <a:r>
                        <a:rPr lang="en-US" sz="2000" kern="1200" dirty="0" smtClean="0">
                          <a:solidFill>
                            <a:schemeClr val="dk1"/>
                          </a:solidFill>
                          <a:latin typeface="+mn-lt"/>
                          <a:ea typeface="+mn-ea"/>
                          <a:cs typeface="+mn-cs"/>
                        </a:rPr>
                        <a:t>(Acts 17:30) </a:t>
                      </a:r>
                      <a:endParaRPr lang="en-US" sz="2000" kern="1200" dirty="0">
                        <a:solidFill>
                          <a:schemeClr val="dk1"/>
                        </a:solidFill>
                        <a:latin typeface="+mn-lt"/>
                        <a:ea typeface="+mn-ea"/>
                        <a:cs typeface="+mn-cs"/>
                      </a:endParaRPr>
                    </a:p>
                  </a:txBody>
                  <a:tcPr anchor="ctr">
                    <a:cell3D prstMaterial="dkEdge">
                      <a:bevel/>
                      <a:lightRig rig="flood" dir="t"/>
                    </a:cell3D>
                  </a:tcPr>
                </a:tc>
                <a:tc vMerge="1">
                  <a:txBody>
                    <a:bodyPr/>
                    <a:lstStyle/>
                    <a:p>
                      <a:pPr algn="ctr"/>
                      <a:endParaRPr lang="en-US" sz="2000" kern="1200" dirty="0">
                        <a:solidFill>
                          <a:schemeClr val="dk1"/>
                        </a:solidFill>
                        <a:latin typeface="+mn-lt"/>
                        <a:ea typeface="+mn-ea"/>
                        <a:cs typeface="+mn-cs"/>
                      </a:endParaRPr>
                    </a:p>
                  </a:txBody>
                  <a:tcPr/>
                </a:tc>
                <a:tc>
                  <a:txBody>
                    <a:bodyPr/>
                    <a:lstStyle/>
                    <a:p>
                      <a:pPr algn="ctr"/>
                      <a:r>
                        <a:rPr lang="en-US" sz="2000" kern="1200" dirty="0" smtClean="0">
                          <a:solidFill>
                            <a:schemeClr val="dk1"/>
                          </a:solidFill>
                          <a:latin typeface="+mj-lt"/>
                          <a:ea typeface="+mn-ea"/>
                          <a:cs typeface="+mn-cs"/>
                        </a:rPr>
                        <a:t>Confession</a:t>
                      </a:r>
                      <a:r>
                        <a:rPr lang="en-US" sz="2000" kern="1200" dirty="0" smtClean="0">
                          <a:solidFill>
                            <a:schemeClr val="dk1"/>
                          </a:solidFill>
                          <a:latin typeface="+mn-lt"/>
                          <a:ea typeface="+mn-ea"/>
                          <a:cs typeface="+mn-cs"/>
                        </a:rPr>
                        <a:t/>
                      </a:r>
                      <a:br>
                        <a:rPr lang="en-US" sz="2000" kern="1200" dirty="0" smtClean="0">
                          <a:solidFill>
                            <a:schemeClr val="dk1"/>
                          </a:solidFill>
                          <a:latin typeface="+mn-lt"/>
                          <a:ea typeface="+mn-ea"/>
                          <a:cs typeface="+mn-cs"/>
                        </a:rPr>
                      </a:br>
                      <a:r>
                        <a:rPr lang="en-US" sz="2000" kern="1200" dirty="0" smtClean="0">
                          <a:solidFill>
                            <a:schemeClr val="dk1"/>
                          </a:solidFill>
                          <a:latin typeface="+mn-lt"/>
                          <a:ea typeface="+mn-ea"/>
                          <a:cs typeface="+mn-cs"/>
                        </a:rPr>
                        <a:t>(Rom. 10:9-10</a:t>
                      </a:r>
                      <a:endParaRPr lang="en-US" sz="2000" kern="1200" dirty="0">
                        <a:solidFill>
                          <a:schemeClr val="dk1"/>
                        </a:solidFill>
                        <a:latin typeface="+mn-lt"/>
                        <a:ea typeface="+mn-ea"/>
                        <a:cs typeface="+mn-cs"/>
                      </a:endParaRPr>
                    </a:p>
                  </a:txBody>
                  <a:tcPr anchor="ctr">
                    <a:cell3D prstMaterial="dkEdge">
                      <a:bevel/>
                      <a:lightRig rig="flood" dir="t"/>
                    </a:cell3D>
                  </a:tcPr>
                </a:tc>
              </a:tr>
              <a:tr h="370840">
                <a:tc>
                  <a:txBody>
                    <a:bodyPr/>
                    <a:lstStyle/>
                    <a:p>
                      <a:pPr algn="ctr"/>
                      <a:r>
                        <a:rPr lang="en-US" sz="2000" kern="1200" dirty="0" smtClean="0">
                          <a:solidFill>
                            <a:schemeClr val="dk1"/>
                          </a:solidFill>
                          <a:latin typeface="+mj-lt"/>
                          <a:ea typeface="+mn-ea"/>
                          <a:cs typeface="+mn-cs"/>
                        </a:rPr>
                        <a:t>Confession</a:t>
                      </a:r>
                      <a:r>
                        <a:rPr lang="en-US" sz="2000" kern="1200" dirty="0" smtClean="0">
                          <a:solidFill>
                            <a:schemeClr val="dk1"/>
                          </a:solidFill>
                          <a:latin typeface="+mn-lt"/>
                          <a:ea typeface="+mn-ea"/>
                          <a:cs typeface="+mn-cs"/>
                        </a:rPr>
                        <a:t/>
                      </a:r>
                      <a:br>
                        <a:rPr lang="en-US" sz="2000" kern="1200" dirty="0" smtClean="0">
                          <a:solidFill>
                            <a:schemeClr val="dk1"/>
                          </a:solidFill>
                          <a:latin typeface="+mn-lt"/>
                          <a:ea typeface="+mn-ea"/>
                          <a:cs typeface="+mn-cs"/>
                        </a:rPr>
                      </a:br>
                      <a:r>
                        <a:rPr lang="en-US" sz="2000" kern="1200" dirty="0" smtClean="0">
                          <a:solidFill>
                            <a:schemeClr val="dk1"/>
                          </a:solidFill>
                          <a:latin typeface="+mn-lt"/>
                          <a:ea typeface="+mn-ea"/>
                          <a:cs typeface="+mn-cs"/>
                        </a:rPr>
                        <a:t>(Rom. 10:9-10) </a:t>
                      </a:r>
                      <a:endParaRPr lang="en-US" sz="2000" kern="1200" dirty="0">
                        <a:solidFill>
                          <a:schemeClr val="dk1"/>
                        </a:solidFill>
                        <a:latin typeface="+mn-lt"/>
                        <a:ea typeface="+mn-ea"/>
                        <a:cs typeface="+mn-cs"/>
                      </a:endParaRPr>
                    </a:p>
                  </a:txBody>
                  <a:tcPr anchor="ctr">
                    <a:cell3D prstMaterial="dkEdge">
                      <a:bevel/>
                      <a:lightRig rig="flood" dir="t"/>
                    </a:cell3D>
                  </a:tcPr>
                </a:tc>
                <a:tc vMerge="1">
                  <a:txBody>
                    <a:bodyPr/>
                    <a:lstStyle/>
                    <a:p>
                      <a:pPr algn="ctr"/>
                      <a:endParaRPr lang="en-US" sz="2000" kern="1200" dirty="0">
                        <a:solidFill>
                          <a:schemeClr val="dk1"/>
                        </a:solidFill>
                        <a:latin typeface="+mn-lt"/>
                        <a:ea typeface="+mn-ea"/>
                        <a:cs typeface="+mn-cs"/>
                      </a:endParaRPr>
                    </a:p>
                  </a:txBody>
                  <a:tcPr/>
                </a:tc>
                <a:tc>
                  <a:txBody>
                    <a:bodyPr/>
                    <a:lstStyle/>
                    <a:p>
                      <a:pPr algn="ctr"/>
                      <a:r>
                        <a:rPr lang="en-US" sz="2000" kern="1200" dirty="0" smtClean="0">
                          <a:solidFill>
                            <a:schemeClr val="dk1"/>
                          </a:solidFill>
                          <a:latin typeface="+mj-lt"/>
                          <a:ea typeface="+mn-ea"/>
                          <a:cs typeface="+mn-cs"/>
                        </a:rPr>
                        <a:t>Baptism</a:t>
                      </a:r>
                      <a:r>
                        <a:rPr lang="en-US" sz="2000" kern="1200" dirty="0" smtClean="0">
                          <a:solidFill>
                            <a:schemeClr val="dk1"/>
                          </a:solidFill>
                          <a:latin typeface="+mn-lt"/>
                          <a:ea typeface="+mn-ea"/>
                          <a:cs typeface="+mn-cs"/>
                        </a:rPr>
                        <a:t/>
                      </a:r>
                      <a:br>
                        <a:rPr lang="en-US" sz="2000" kern="1200" dirty="0" smtClean="0">
                          <a:solidFill>
                            <a:schemeClr val="dk1"/>
                          </a:solidFill>
                          <a:latin typeface="+mn-lt"/>
                          <a:ea typeface="+mn-ea"/>
                          <a:cs typeface="+mn-cs"/>
                        </a:rPr>
                      </a:br>
                      <a:r>
                        <a:rPr lang="en-US" sz="2000" kern="1200" dirty="0" smtClean="0">
                          <a:solidFill>
                            <a:schemeClr val="dk1"/>
                          </a:solidFill>
                          <a:latin typeface="+mn-lt"/>
                          <a:ea typeface="+mn-ea"/>
                          <a:cs typeface="+mn-cs"/>
                        </a:rPr>
                        <a:t>(1 Pet. 3:21)</a:t>
                      </a:r>
                      <a:endParaRPr lang="en-US" sz="2000" kern="1200" dirty="0">
                        <a:solidFill>
                          <a:schemeClr val="dk1"/>
                        </a:solidFill>
                        <a:latin typeface="+mn-lt"/>
                        <a:ea typeface="+mn-ea"/>
                        <a:cs typeface="+mn-cs"/>
                      </a:endParaRPr>
                    </a:p>
                  </a:txBody>
                  <a:tcPr anchor="ctr">
                    <a:cell3D prstMaterial="dkEdge">
                      <a:bevel/>
                      <a:lightRig rig="flood" dir="t"/>
                    </a:cell3D>
                  </a:tcPr>
                </a:tc>
              </a:tr>
              <a:tr h="370840">
                <a:tc>
                  <a:txBody>
                    <a:bodyPr/>
                    <a:lstStyle/>
                    <a:p>
                      <a:pPr algn="ctr"/>
                      <a:r>
                        <a:rPr lang="en-US" sz="2000" kern="1200" dirty="0" smtClean="0">
                          <a:solidFill>
                            <a:schemeClr val="dk1"/>
                          </a:solidFill>
                          <a:latin typeface="+mj-lt"/>
                          <a:ea typeface="+mn-ea"/>
                          <a:cs typeface="+mn-cs"/>
                        </a:rPr>
                        <a:t>Prayer to the Father</a:t>
                      </a:r>
                      <a:r>
                        <a:rPr lang="en-US" sz="2000" kern="1200" dirty="0" smtClean="0">
                          <a:solidFill>
                            <a:schemeClr val="dk1"/>
                          </a:solidFill>
                          <a:latin typeface="+mn-lt"/>
                          <a:ea typeface="+mn-ea"/>
                          <a:cs typeface="+mn-cs"/>
                        </a:rPr>
                        <a:t/>
                      </a:r>
                      <a:br>
                        <a:rPr lang="en-US" sz="2000" kern="1200" dirty="0" smtClean="0">
                          <a:solidFill>
                            <a:schemeClr val="dk1"/>
                          </a:solidFill>
                          <a:latin typeface="+mn-lt"/>
                          <a:ea typeface="+mn-ea"/>
                          <a:cs typeface="+mn-cs"/>
                        </a:rPr>
                      </a:br>
                      <a:r>
                        <a:rPr lang="en-US" sz="2000" kern="1200" dirty="0" smtClean="0">
                          <a:solidFill>
                            <a:schemeClr val="dk1"/>
                          </a:solidFill>
                          <a:latin typeface="+mn-lt"/>
                          <a:ea typeface="+mn-ea"/>
                          <a:cs typeface="+mn-cs"/>
                        </a:rPr>
                        <a:t>(Mt. 6:9) </a:t>
                      </a:r>
                      <a:endParaRPr lang="en-US" sz="2000" kern="1200" dirty="0">
                        <a:solidFill>
                          <a:schemeClr val="dk1"/>
                        </a:solidFill>
                        <a:latin typeface="+mn-lt"/>
                        <a:ea typeface="+mn-ea"/>
                        <a:cs typeface="+mn-cs"/>
                      </a:endParaRPr>
                    </a:p>
                  </a:txBody>
                  <a:tcPr anchor="ctr">
                    <a:cell3D prstMaterial="dkEdge">
                      <a:bevel/>
                      <a:lightRig rig="flood" dir="t"/>
                    </a:cell3D>
                  </a:tcPr>
                </a:tc>
                <a:tc vMerge="1">
                  <a:txBody>
                    <a:bodyPr/>
                    <a:lstStyle/>
                    <a:p>
                      <a:pPr algn="ctr"/>
                      <a:endParaRPr lang="en-US" sz="2000" kern="1200" dirty="0">
                        <a:solidFill>
                          <a:schemeClr val="dk1"/>
                        </a:solidFill>
                        <a:latin typeface="+mn-lt"/>
                        <a:ea typeface="+mn-ea"/>
                        <a:cs typeface="+mn-cs"/>
                      </a:endParaRPr>
                    </a:p>
                  </a:txBody>
                  <a:tcPr/>
                </a:tc>
                <a:tc>
                  <a:txBody>
                    <a:bodyPr/>
                    <a:lstStyle/>
                    <a:p>
                      <a:pPr algn="ctr"/>
                      <a:r>
                        <a:rPr lang="en-US" sz="2000" kern="1200" dirty="0" smtClean="0">
                          <a:solidFill>
                            <a:schemeClr val="dk1"/>
                          </a:solidFill>
                          <a:latin typeface="+mj-lt"/>
                          <a:ea typeface="+mn-ea"/>
                          <a:cs typeface="+mn-cs"/>
                        </a:rPr>
                        <a:t>Prayer to the Son</a:t>
                      </a:r>
                      <a:r>
                        <a:rPr lang="en-US" sz="2000" kern="1200" dirty="0" smtClean="0">
                          <a:solidFill>
                            <a:schemeClr val="dk1"/>
                          </a:solidFill>
                          <a:latin typeface="+mn-lt"/>
                          <a:ea typeface="+mn-ea"/>
                          <a:cs typeface="+mn-cs"/>
                        </a:rPr>
                        <a:t/>
                      </a:r>
                      <a:br>
                        <a:rPr lang="en-US" sz="2000" kern="1200" dirty="0" smtClean="0">
                          <a:solidFill>
                            <a:schemeClr val="dk1"/>
                          </a:solidFill>
                          <a:latin typeface="+mn-lt"/>
                          <a:ea typeface="+mn-ea"/>
                          <a:cs typeface="+mn-cs"/>
                        </a:rPr>
                      </a:br>
                      <a:r>
                        <a:rPr lang="en-US" sz="2000" kern="1200" dirty="0" smtClean="0">
                          <a:solidFill>
                            <a:schemeClr val="dk1"/>
                          </a:solidFill>
                          <a:latin typeface="+mn-lt"/>
                          <a:ea typeface="+mn-ea"/>
                          <a:cs typeface="+mn-cs"/>
                        </a:rPr>
                        <a:t>(Jn. 14:13-14)</a:t>
                      </a:r>
                      <a:endParaRPr lang="en-US" sz="2000" kern="1200" dirty="0">
                        <a:solidFill>
                          <a:schemeClr val="dk1"/>
                        </a:solidFill>
                        <a:latin typeface="+mn-lt"/>
                        <a:ea typeface="+mn-ea"/>
                        <a:cs typeface="+mn-cs"/>
                      </a:endParaRPr>
                    </a:p>
                  </a:txBody>
                  <a:tcPr anchor="ctr">
                    <a:cell3D prstMaterial="dkEdge">
                      <a:bevel/>
                      <a:lightRig rig="flood" dir="t"/>
                    </a:cell3D>
                  </a:tcPr>
                </a:tc>
              </a:tr>
            </a:tbl>
          </a:graphicData>
        </a:graphic>
      </p:graphicFrame>
      <p:sp>
        <p:nvSpPr>
          <p:cNvPr id="4" name="Slide Number Placeholder 3"/>
          <p:cNvSpPr>
            <a:spLocks noGrp="1"/>
          </p:cNvSpPr>
          <p:nvPr>
            <p:ph type="sldNum" sz="quarter" idx="12"/>
          </p:nvPr>
        </p:nvSpPr>
        <p:spPr/>
        <p:txBody>
          <a:bodyPr/>
          <a:lstStyle/>
          <a:p>
            <a:pPr>
              <a:defRPr/>
            </a:pPr>
            <a:fld id="{A4F3638C-56A7-4D86-A7E5-624150A63992}" type="slidenum">
              <a:rPr lang="en-US" smtClean="0">
                <a:solidFill>
                  <a:prstClr val="white"/>
                </a:solidFill>
              </a:rPr>
              <a:pPr>
                <a:defRPr/>
              </a:pPr>
              <a:t>20</a:t>
            </a:fld>
            <a:endParaRPr lang="en-US">
              <a:solidFill>
                <a:prstClr val="white"/>
              </a:solidFill>
            </a:endParaRPr>
          </a:p>
        </p:txBody>
      </p:sp>
      <p:sp>
        <p:nvSpPr>
          <p:cNvPr id="6" name="Footer Placeholder 5"/>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2283480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O00813_"/>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2743200" y="1524000"/>
            <a:ext cx="3608955" cy="4449940"/>
          </a:xfrm>
          <a:prstGeom prst="rect">
            <a:avLst/>
          </a:prstGeom>
          <a:noFill/>
        </p:spPr>
      </p:pic>
      <p:sp>
        <p:nvSpPr>
          <p:cNvPr id="265220" name="Rectangle 4"/>
          <p:cNvSpPr>
            <a:spLocks noGrp="1" noChangeArrowheads="1"/>
          </p:cNvSpPr>
          <p:nvPr>
            <p:ph type="title"/>
          </p:nvPr>
        </p:nvSpPr>
        <p:spPr>
          <a:xfrm>
            <a:off x="457200" y="277812"/>
            <a:ext cx="8229600" cy="941387"/>
          </a:xfrm>
        </p:spPr>
        <p:txBody>
          <a:bodyPr/>
          <a:lstStyle/>
          <a:p>
            <a:pPr>
              <a:defRPr/>
            </a:pPr>
            <a:r>
              <a:rPr lang="en-US" dirty="0" smtClean="0">
                <a:cs typeface="Times New Roman" pitchFamily="18" charset="0"/>
              </a:rPr>
              <a:t>Imminent Passages</a:t>
            </a:r>
            <a:endParaRPr lang="en-US" dirty="0"/>
          </a:p>
        </p:txBody>
      </p:sp>
      <p:sp>
        <p:nvSpPr>
          <p:cNvPr id="265219" name="Rectangle 3"/>
          <p:cNvSpPr>
            <a:spLocks noGrp="1" noChangeArrowheads="1"/>
          </p:cNvSpPr>
          <p:nvPr>
            <p:ph idx="1"/>
          </p:nvPr>
        </p:nvSpPr>
        <p:spPr>
          <a:xfrm>
            <a:off x="685800" y="1524000"/>
            <a:ext cx="7772400" cy="4576763"/>
          </a:xfrm>
        </p:spPr>
        <p:txBody>
          <a:bodyPr/>
          <a:lstStyle/>
          <a:p>
            <a:pPr marL="457200" indent="-457200">
              <a:spcBef>
                <a:spcPct val="0"/>
              </a:spcBef>
              <a:spcAft>
                <a:spcPts val="2400"/>
              </a:spcAft>
              <a:defRPr/>
            </a:pPr>
            <a:r>
              <a:rPr lang="en-US" sz="2800" dirty="0" smtClean="0"/>
              <a:t>Some may speak of </a:t>
            </a:r>
            <a:r>
              <a:rPr lang="en-US" sz="2800" b="1" dirty="0">
                <a:solidFill>
                  <a:srgbClr val="FFFF00"/>
                </a:solidFill>
              </a:rPr>
              <a:t>spatial nearness</a:t>
            </a:r>
            <a:r>
              <a:rPr lang="en-US" sz="2800" dirty="0" smtClean="0"/>
              <a:t>, not temporal  (Phil. 4:5; cf. Acts 17:27)</a:t>
            </a:r>
          </a:p>
          <a:p>
            <a:pPr marL="457200" indent="-457200">
              <a:spcBef>
                <a:spcPct val="0"/>
              </a:spcBef>
              <a:spcAft>
                <a:spcPts val="2400"/>
              </a:spcAft>
              <a:defRPr/>
            </a:pPr>
            <a:r>
              <a:rPr lang="en-US" sz="2800" dirty="0" smtClean="0"/>
              <a:t>Some may refer to the </a:t>
            </a:r>
            <a:r>
              <a:rPr lang="en-US" sz="2800" b="1" dirty="0">
                <a:solidFill>
                  <a:srgbClr val="FFFF00"/>
                </a:solidFill>
              </a:rPr>
              <a:t>Lord’s judgment in time</a:t>
            </a:r>
            <a:r>
              <a:rPr lang="en-US" sz="2800" dirty="0" smtClean="0"/>
              <a:t>, but not necessarily AD 70  (Jas. 5:7-8)</a:t>
            </a:r>
          </a:p>
          <a:p>
            <a:pPr marL="457200" indent="-457200">
              <a:spcBef>
                <a:spcPct val="0"/>
              </a:spcBef>
              <a:spcAft>
                <a:spcPts val="2400"/>
              </a:spcAft>
              <a:defRPr/>
            </a:pPr>
            <a:r>
              <a:rPr lang="en-US" sz="2800" dirty="0" smtClean="0"/>
              <a:t>Some </a:t>
            </a:r>
            <a:r>
              <a:rPr lang="en-US" sz="2800" u="sng" dirty="0" smtClean="0"/>
              <a:t>cannot refer</a:t>
            </a:r>
            <a:r>
              <a:rPr lang="en-US" sz="2800" dirty="0" smtClean="0"/>
              <a:t> </a:t>
            </a:r>
            <a:r>
              <a:rPr lang="en-US" sz="2800" dirty="0"/>
              <a:t>to </a:t>
            </a:r>
            <a:r>
              <a:rPr lang="en-US" sz="2800" b="1" dirty="0">
                <a:solidFill>
                  <a:srgbClr val="FFFF00"/>
                </a:solidFill>
              </a:rPr>
              <a:t>destruction of Jerusalem</a:t>
            </a:r>
            <a:r>
              <a:rPr lang="en-US" sz="2800" dirty="0"/>
              <a:t> in AD 70  </a:t>
            </a:r>
            <a:r>
              <a:rPr lang="en-US" sz="2800" dirty="0" smtClean="0"/>
              <a:t>(</a:t>
            </a:r>
            <a:r>
              <a:rPr lang="en-US" sz="2800" dirty="0"/>
              <a:t>Rev. 2:5, </a:t>
            </a:r>
            <a:r>
              <a:rPr lang="en-US" sz="2800" dirty="0" smtClean="0"/>
              <a:t>16, 25; 3:11) </a:t>
            </a:r>
            <a:endParaRPr lang="en-US" sz="2800" dirty="0"/>
          </a:p>
        </p:txBody>
      </p:sp>
      <p:sp>
        <p:nvSpPr>
          <p:cNvPr id="3" name="Footer Placeholder 2"/>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
        <p:nvSpPr>
          <p:cNvPr id="7" name="Slide Number Placeholder 5"/>
          <p:cNvSpPr>
            <a:spLocks noGrp="1"/>
          </p:cNvSpPr>
          <p:nvPr>
            <p:ph type="sldNum" sz="quarter" idx="12"/>
          </p:nvPr>
        </p:nvSpPr>
        <p:spPr/>
        <p:txBody>
          <a:bodyPr/>
          <a:lstStyle/>
          <a:p>
            <a:pPr>
              <a:defRPr/>
            </a:pPr>
            <a:fld id="{E2090D64-AD45-4BAC-83A0-114D3DB77169}" type="slidenum">
              <a:rPr lang="en-US">
                <a:solidFill>
                  <a:srgbClr val="FFFFFF"/>
                </a:solidFill>
              </a:rPr>
              <a:pPr>
                <a:defRPr/>
              </a:pPr>
              <a:t>200</a:t>
            </a:fld>
            <a:endParaRPr lang="en-US">
              <a:solidFill>
                <a:srgbClr val="FFFFFF"/>
              </a:solidFill>
            </a:endParaRPr>
          </a:p>
        </p:txBody>
      </p:sp>
    </p:spTree>
    <p:extLst>
      <p:ext uri="{BB962C8B-B14F-4D97-AF65-F5344CB8AC3E}">
        <p14:creationId xmlns:p14="http://schemas.microsoft.com/office/powerpoint/2010/main" val="1126426731"/>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5219">
                                            <p:txEl>
                                              <p:pRg st="0" end="0"/>
                                            </p:txEl>
                                          </p:spTgt>
                                        </p:tgtEl>
                                        <p:attrNameLst>
                                          <p:attrName>style.visibility</p:attrName>
                                        </p:attrNameLst>
                                      </p:cBhvr>
                                      <p:to>
                                        <p:strVal val="visible"/>
                                      </p:to>
                                    </p:set>
                                    <p:anim calcmode="lin" valueType="num">
                                      <p:cBhvr>
                                        <p:cTn id="7" dur="500" fill="hold"/>
                                        <p:tgtEl>
                                          <p:spTgt spid="2652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521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6521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65219">
                                            <p:txEl>
                                              <p:pRg st="1" end="1"/>
                                            </p:txEl>
                                          </p:spTgt>
                                        </p:tgtEl>
                                        <p:attrNameLst>
                                          <p:attrName>style.visibility</p:attrName>
                                        </p:attrNameLst>
                                      </p:cBhvr>
                                      <p:to>
                                        <p:strVal val="visible"/>
                                      </p:to>
                                    </p:set>
                                    <p:anim calcmode="lin" valueType="num">
                                      <p:cBhvr>
                                        <p:cTn id="14" dur="500" fill="hold"/>
                                        <p:tgtEl>
                                          <p:spTgt spid="26521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6521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6521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65219">
                                            <p:txEl>
                                              <p:pRg st="2" end="2"/>
                                            </p:txEl>
                                          </p:spTgt>
                                        </p:tgtEl>
                                        <p:attrNameLst>
                                          <p:attrName>style.visibility</p:attrName>
                                        </p:attrNameLst>
                                      </p:cBhvr>
                                      <p:to>
                                        <p:strVal val="visible"/>
                                      </p:to>
                                    </p:set>
                                    <p:anim calcmode="lin" valueType="num">
                                      <p:cBhvr>
                                        <p:cTn id="21" dur="500" fill="hold"/>
                                        <p:tgtEl>
                                          <p:spTgt spid="26521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65219">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65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19" grpId="0" build="p"/>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defRPr/>
            </a:pPr>
            <a:r>
              <a:rPr lang="en-US" dirty="0"/>
              <a:t>Delayed </a:t>
            </a:r>
            <a:r>
              <a:rPr lang="en-US" dirty="0" smtClean="0"/>
              <a:t>Coming</a:t>
            </a:r>
            <a:endParaRPr lang="en-US" dirty="0"/>
          </a:p>
        </p:txBody>
      </p:sp>
      <p:sp>
        <p:nvSpPr>
          <p:cNvPr id="9" name="Content Placeholder 8"/>
          <p:cNvSpPr>
            <a:spLocks noGrp="1"/>
          </p:cNvSpPr>
          <p:nvPr>
            <p:ph idx="1"/>
          </p:nvPr>
        </p:nvSpPr>
        <p:spPr>
          <a:xfrm>
            <a:off x="457200" y="1447800"/>
            <a:ext cx="8229600" cy="4683125"/>
          </a:xfrm>
        </p:spPr>
        <p:txBody>
          <a:bodyPr/>
          <a:lstStyle/>
          <a:p>
            <a:pPr marL="463550" indent="-463550">
              <a:spcBef>
                <a:spcPts val="0"/>
              </a:spcBef>
              <a:spcAft>
                <a:spcPts val="1800"/>
              </a:spcAft>
              <a:defRPr/>
            </a:pPr>
            <a:r>
              <a:rPr lang="en-US" sz="2800" dirty="0"/>
              <a:t>Like </a:t>
            </a:r>
            <a:r>
              <a:rPr lang="en-US" sz="2800" b="1" dirty="0">
                <a:solidFill>
                  <a:srgbClr val="FFFF00"/>
                </a:solidFill>
              </a:rPr>
              <a:t>flood</a:t>
            </a:r>
            <a:r>
              <a:rPr lang="en-US" sz="2800" dirty="0"/>
              <a:t> in </a:t>
            </a:r>
            <a:r>
              <a:rPr lang="en-US" sz="2800" dirty="0" smtClean="0"/>
              <a:t>Noah’s </a:t>
            </a:r>
            <a:r>
              <a:rPr lang="en-US" sz="2800" dirty="0"/>
              <a:t>days  (Mt. </a:t>
            </a:r>
            <a:r>
              <a:rPr lang="en-US" sz="2800" dirty="0" smtClean="0"/>
              <a:t>24:36-39; cf. 1 Pet. 3:20; Gen. 6:3)</a:t>
            </a:r>
            <a:endParaRPr lang="en-US" sz="2800" dirty="0"/>
          </a:p>
          <a:p>
            <a:pPr marL="463550" indent="-463550">
              <a:spcBef>
                <a:spcPts val="0"/>
              </a:spcBef>
              <a:spcAft>
                <a:spcPts val="1800"/>
              </a:spcAft>
              <a:defRPr/>
            </a:pPr>
            <a:r>
              <a:rPr lang="en-US" sz="2800" dirty="0"/>
              <a:t>Master </a:t>
            </a:r>
            <a:r>
              <a:rPr lang="en-US" sz="2800" b="1" dirty="0">
                <a:solidFill>
                  <a:srgbClr val="FFFF00"/>
                </a:solidFill>
              </a:rPr>
              <a:t>delayed return  </a:t>
            </a:r>
            <a:r>
              <a:rPr lang="en-US" sz="2800" dirty="0"/>
              <a:t>(Mt. 24:48-51)</a:t>
            </a:r>
          </a:p>
          <a:p>
            <a:pPr marL="463550" indent="-463550">
              <a:spcBef>
                <a:spcPts val="0"/>
              </a:spcBef>
              <a:spcAft>
                <a:spcPts val="1800"/>
              </a:spcAft>
              <a:defRPr/>
            </a:pPr>
            <a:r>
              <a:rPr lang="en-US" sz="2800" dirty="0"/>
              <a:t>Bridegroom </a:t>
            </a:r>
            <a:r>
              <a:rPr lang="en-US" sz="2800" b="1" dirty="0">
                <a:solidFill>
                  <a:srgbClr val="FFFF00"/>
                </a:solidFill>
              </a:rPr>
              <a:t>delayed coming  </a:t>
            </a:r>
            <a:r>
              <a:rPr lang="en-US" sz="2800" dirty="0"/>
              <a:t>(Mt. 25:5)</a:t>
            </a:r>
          </a:p>
          <a:p>
            <a:pPr marL="463550" indent="-463550">
              <a:spcBef>
                <a:spcPts val="0"/>
              </a:spcBef>
              <a:spcAft>
                <a:spcPts val="1800"/>
              </a:spcAft>
              <a:defRPr/>
            </a:pPr>
            <a:r>
              <a:rPr lang="en-US" sz="2800" dirty="0"/>
              <a:t>Lord returned </a:t>
            </a:r>
            <a:r>
              <a:rPr lang="en-US" sz="2800" b="1" dirty="0" smtClean="0">
                <a:solidFill>
                  <a:srgbClr val="FFFF00"/>
                </a:solidFill>
              </a:rPr>
              <a:t>“after </a:t>
            </a:r>
            <a:r>
              <a:rPr lang="en-US" sz="2800" b="1" dirty="0">
                <a:solidFill>
                  <a:srgbClr val="FFFF00"/>
                </a:solidFill>
              </a:rPr>
              <a:t>a long </a:t>
            </a:r>
            <a:r>
              <a:rPr lang="en-US" sz="2800" b="1" dirty="0" smtClean="0">
                <a:solidFill>
                  <a:srgbClr val="FFFF00"/>
                </a:solidFill>
              </a:rPr>
              <a:t>time”</a:t>
            </a:r>
            <a:r>
              <a:rPr lang="en-US" sz="2800" dirty="0" smtClean="0"/>
              <a:t>  </a:t>
            </a:r>
            <a:r>
              <a:rPr lang="en-US" sz="2800" dirty="0"/>
              <a:t>(Mt. 25:19)</a:t>
            </a:r>
          </a:p>
          <a:p>
            <a:pPr marL="463550" indent="-463550">
              <a:spcBef>
                <a:spcPts val="0"/>
              </a:spcBef>
              <a:spcAft>
                <a:spcPts val="1800"/>
              </a:spcAft>
              <a:defRPr/>
            </a:pPr>
            <a:r>
              <a:rPr lang="en-US" sz="2800" dirty="0"/>
              <a:t>After a </a:t>
            </a:r>
            <a:r>
              <a:rPr lang="en-US" sz="2800" b="1" dirty="0">
                <a:solidFill>
                  <a:srgbClr val="FFFF00"/>
                </a:solidFill>
              </a:rPr>
              <a:t>falling away  </a:t>
            </a:r>
            <a:r>
              <a:rPr lang="en-US" sz="2800" dirty="0"/>
              <a:t>(2 Th. 2:1-5)</a:t>
            </a:r>
          </a:p>
          <a:p>
            <a:pPr marL="463550" indent="-463550">
              <a:spcBef>
                <a:spcPts val="0"/>
              </a:spcBef>
              <a:spcAft>
                <a:spcPts val="1800"/>
              </a:spcAft>
              <a:defRPr/>
            </a:pPr>
            <a:r>
              <a:rPr lang="en-US" sz="2800" b="1" dirty="0" smtClean="0">
                <a:solidFill>
                  <a:srgbClr val="FFFF00"/>
                </a:solidFill>
              </a:rPr>
              <a:t>“Where </a:t>
            </a:r>
            <a:r>
              <a:rPr lang="en-US" sz="2800" b="1" dirty="0">
                <a:solidFill>
                  <a:srgbClr val="FFFF00"/>
                </a:solidFill>
              </a:rPr>
              <a:t>is the promise of His coming</a:t>
            </a:r>
            <a:r>
              <a:rPr lang="en-US" sz="2800" b="1" dirty="0" smtClean="0">
                <a:solidFill>
                  <a:srgbClr val="FFFF00"/>
                </a:solidFill>
              </a:rPr>
              <a:t>?”  </a:t>
            </a:r>
            <a:r>
              <a:rPr lang="en-US" sz="2800" dirty="0"/>
              <a:t>(2 Pet. 3:4)</a:t>
            </a:r>
          </a:p>
        </p:txBody>
      </p:sp>
      <p:sp>
        <p:nvSpPr>
          <p:cNvPr id="3" name="Footer Placeholder 2"/>
          <p:cNvSpPr>
            <a:spLocks noGrp="1"/>
          </p:cNvSpPr>
          <p:nvPr>
            <p:ph type="ftr" sz="quarter" idx="11"/>
          </p:nvPr>
        </p:nvSpPr>
        <p:spPr/>
        <p:txBody>
          <a:bodyPr/>
          <a:lstStyle/>
          <a:p>
            <a:pPr>
              <a:defRPr/>
            </a:pPr>
            <a:r>
              <a:rPr lang="en-US" smtClean="0">
                <a:solidFill>
                  <a:srgbClr val="FFFFFF"/>
                </a:solidFill>
              </a:rPr>
              <a:t>Kevin Kay</a:t>
            </a: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C1D4BC69-4ADC-4C4D-BA93-668AA3E2081B}" type="slidenum">
              <a:rPr lang="en-US">
                <a:solidFill>
                  <a:srgbClr val="FFFFFF"/>
                </a:solidFill>
              </a:rPr>
              <a:pPr>
                <a:defRPr/>
              </a:pPr>
              <a:t>201</a:t>
            </a:fld>
            <a:endParaRPr lang="en-US">
              <a:solidFill>
                <a:srgbClr val="FFFFFF"/>
              </a:solidFill>
            </a:endParaRPr>
          </a:p>
        </p:txBody>
      </p:sp>
    </p:spTree>
    <p:extLst>
      <p:ext uri="{BB962C8B-B14F-4D97-AF65-F5344CB8AC3E}">
        <p14:creationId xmlns:p14="http://schemas.microsoft.com/office/powerpoint/2010/main" val="1219785691"/>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l">
              <a:defRPr/>
            </a:pPr>
            <a:r>
              <a:rPr lang="en-US" sz="3000" dirty="0">
                <a:latin typeface="+mn-lt"/>
              </a:rPr>
              <a:t>A Coming That</a:t>
            </a:r>
            <a:r>
              <a:rPr lang="en-US" dirty="0"/>
              <a:t/>
            </a:r>
            <a:br>
              <a:rPr lang="en-US" dirty="0"/>
            </a:br>
            <a:r>
              <a:rPr lang="en-US" dirty="0" smtClean="0"/>
              <a:t>Doesn’t </a:t>
            </a:r>
            <a:r>
              <a:rPr lang="en-US" dirty="0"/>
              <a:t>Fit AD 70</a:t>
            </a:r>
          </a:p>
        </p:txBody>
      </p:sp>
      <p:sp>
        <p:nvSpPr>
          <p:cNvPr id="9" name="Content Placeholder 8"/>
          <p:cNvSpPr>
            <a:spLocks noGrp="1"/>
          </p:cNvSpPr>
          <p:nvPr>
            <p:ph idx="1"/>
          </p:nvPr>
        </p:nvSpPr>
        <p:spPr>
          <a:xfrm>
            <a:off x="457200" y="1676400"/>
            <a:ext cx="8229600" cy="4454525"/>
          </a:xfrm>
        </p:spPr>
        <p:txBody>
          <a:bodyPr/>
          <a:lstStyle/>
          <a:p>
            <a:pPr marL="463550" indent="-463550">
              <a:spcBef>
                <a:spcPts val="0"/>
              </a:spcBef>
              <a:spcAft>
                <a:spcPts val="1800"/>
              </a:spcAft>
              <a:defRPr/>
            </a:pPr>
            <a:r>
              <a:rPr lang="en-US" sz="2800" dirty="0"/>
              <a:t>Coming to </a:t>
            </a:r>
            <a:r>
              <a:rPr lang="en-US" sz="2800" b="1" dirty="0">
                <a:solidFill>
                  <a:srgbClr val="FFFF00"/>
                </a:solidFill>
              </a:rPr>
              <a:t>judge all nations  </a:t>
            </a:r>
            <a:r>
              <a:rPr lang="en-US" sz="2800" dirty="0"/>
              <a:t>(Mt. 25:31-33)</a:t>
            </a:r>
          </a:p>
          <a:p>
            <a:pPr marL="463550" indent="-463550">
              <a:spcBef>
                <a:spcPts val="0"/>
              </a:spcBef>
              <a:spcAft>
                <a:spcPts val="1800"/>
              </a:spcAft>
              <a:defRPr/>
            </a:pPr>
            <a:r>
              <a:rPr lang="en-US" sz="2800" dirty="0"/>
              <a:t>Coming like </a:t>
            </a:r>
            <a:r>
              <a:rPr lang="en-US" sz="2800" b="1" dirty="0" smtClean="0">
                <a:solidFill>
                  <a:srgbClr val="FFFF00"/>
                </a:solidFill>
              </a:rPr>
              <a:t>Jesus’ ascension  </a:t>
            </a:r>
            <a:r>
              <a:rPr lang="en-US" sz="2800" dirty="0"/>
              <a:t>(Acts 1:9-11)</a:t>
            </a:r>
          </a:p>
          <a:p>
            <a:pPr marL="463550" indent="-463550">
              <a:spcBef>
                <a:spcPts val="0"/>
              </a:spcBef>
              <a:spcAft>
                <a:spcPts val="1800"/>
              </a:spcAft>
              <a:defRPr/>
            </a:pPr>
            <a:r>
              <a:rPr lang="en-US" sz="2800" dirty="0"/>
              <a:t>Coming that is </a:t>
            </a:r>
            <a:r>
              <a:rPr lang="en-US" sz="2800" b="1" dirty="0">
                <a:solidFill>
                  <a:srgbClr val="FFFF00"/>
                </a:solidFill>
              </a:rPr>
              <a:t>personal</a:t>
            </a:r>
            <a:r>
              <a:rPr lang="en-US" sz="2800" dirty="0"/>
              <a:t>, </a:t>
            </a:r>
            <a:r>
              <a:rPr lang="en-US" sz="2800" b="1" dirty="0">
                <a:solidFill>
                  <a:srgbClr val="FFFF00"/>
                </a:solidFill>
              </a:rPr>
              <a:t>audible</a:t>
            </a:r>
            <a:r>
              <a:rPr lang="en-US" sz="2800" dirty="0"/>
              <a:t>, and </a:t>
            </a:r>
            <a:r>
              <a:rPr lang="en-US" sz="2800" b="1" dirty="0">
                <a:solidFill>
                  <a:srgbClr val="FFFF00"/>
                </a:solidFill>
              </a:rPr>
              <a:t>visible</a:t>
            </a:r>
            <a:r>
              <a:rPr lang="en-US" sz="2800" dirty="0"/>
              <a:t>  (1 Th. 4:13-18)</a:t>
            </a:r>
          </a:p>
          <a:p>
            <a:pPr marL="463550" indent="-463550">
              <a:spcBef>
                <a:spcPts val="0"/>
              </a:spcBef>
              <a:spcAft>
                <a:spcPts val="1800"/>
              </a:spcAft>
              <a:defRPr/>
            </a:pPr>
            <a:r>
              <a:rPr lang="en-US" sz="2800" dirty="0"/>
              <a:t>Coming to </a:t>
            </a:r>
            <a:r>
              <a:rPr lang="en-US" sz="2800" b="1" dirty="0">
                <a:solidFill>
                  <a:srgbClr val="FFFF00"/>
                </a:solidFill>
              </a:rPr>
              <a:t>punish </a:t>
            </a:r>
            <a:r>
              <a:rPr lang="en-US" sz="2800" b="1" dirty="0" smtClean="0">
                <a:solidFill>
                  <a:srgbClr val="FFFF00"/>
                </a:solidFill>
              </a:rPr>
              <a:t>the </a:t>
            </a:r>
            <a:r>
              <a:rPr lang="en-US" sz="2800" b="1" dirty="0">
                <a:solidFill>
                  <a:srgbClr val="FFFF00"/>
                </a:solidFill>
              </a:rPr>
              <a:t>ungodly  </a:t>
            </a:r>
            <a:r>
              <a:rPr lang="en-US" sz="2800" dirty="0"/>
              <a:t>(Jude 14-15; 2 Pet. 3:7; Jn. 12:48; 2 Th. 1:7-10)</a:t>
            </a:r>
          </a:p>
          <a:p>
            <a:pPr marL="463550" indent="-463550">
              <a:spcBef>
                <a:spcPts val="0"/>
              </a:spcBef>
              <a:spcAft>
                <a:spcPts val="1800"/>
              </a:spcAft>
              <a:defRPr/>
            </a:pPr>
            <a:r>
              <a:rPr lang="en-US" sz="2800" dirty="0"/>
              <a:t>Coming to </a:t>
            </a:r>
            <a:r>
              <a:rPr lang="en-US" sz="2800" b="1" dirty="0">
                <a:solidFill>
                  <a:srgbClr val="FFFF00"/>
                </a:solidFill>
              </a:rPr>
              <a:t>destroy the heavens and the earth</a:t>
            </a:r>
            <a:r>
              <a:rPr lang="en-US" sz="2800" dirty="0"/>
              <a:t>  (2 Pet. 3:3-13)</a:t>
            </a:r>
          </a:p>
        </p:txBody>
      </p:sp>
      <p:sp>
        <p:nvSpPr>
          <p:cNvPr id="3" name="Footer Placeholder 2"/>
          <p:cNvSpPr>
            <a:spLocks noGrp="1"/>
          </p:cNvSpPr>
          <p:nvPr>
            <p:ph type="ftr" sz="quarter" idx="11"/>
          </p:nvPr>
        </p:nvSpPr>
        <p:spPr/>
        <p:txBody>
          <a:bodyPr/>
          <a:lstStyle/>
          <a:p>
            <a:pPr>
              <a:defRPr/>
            </a:pPr>
            <a:r>
              <a:rPr lang="en-US" smtClean="0">
                <a:solidFill>
                  <a:srgbClr val="FFFFFF"/>
                </a:solidFill>
              </a:rPr>
              <a:t>Kevin Kay</a:t>
            </a: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C50EAF6A-347B-4DBA-8A92-A2EDEBB5BFD1}" type="slidenum">
              <a:rPr lang="en-US">
                <a:solidFill>
                  <a:srgbClr val="FFFFFF"/>
                </a:solidFill>
              </a:rPr>
              <a:pPr>
                <a:defRPr/>
              </a:pPr>
              <a:t>202</a:t>
            </a:fld>
            <a:endParaRPr lang="en-US">
              <a:solidFill>
                <a:srgbClr val="FFFFFF"/>
              </a:solidFill>
            </a:endParaRPr>
          </a:p>
        </p:txBody>
      </p:sp>
    </p:spTree>
    <p:extLst>
      <p:ext uri="{BB962C8B-B14F-4D97-AF65-F5344CB8AC3E}">
        <p14:creationId xmlns:p14="http://schemas.microsoft.com/office/powerpoint/2010/main" val="1989059991"/>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200" dirty="0" smtClean="0"/>
              <a:t>Which Makes More Sense?</a:t>
            </a:r>
            <a:endParaRPr lang="en-US" sz="4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06953954"/>
              </p:ext>
            </p:extLst>
          </p:nvPr>
        </p:nvGraphicFramePr>
        <p:xfrm>
          <a:off x="457200" y="1600200"/>
          <a:ext cx="8229600" cy="4191001"/>
        </p:xfrm>
        <a:graphic>
          <a:graphicData uri="http://schemas.openxmlformats.org/drawingml/2006/table">
            <a:tbl>
              <a:tblPr firstRow="1" bandRow="1">
                <a:tableStyleId>{5C22544A-7EE6-4342-B048-85BDC9FD1C3A}</a:tableStyleId>
              </a:tblPr>
              <a:tblGrid>
                <a:gridCol w="6019800"/>
                <a:gridCol w="1066800"/>
                <a:gridCol w="1143000"/>
              </a:tblGrid>
              <a:tr h="601312">
                <a:tc>
                  <a:txBody>
                    <a:bodyPr/>
                    <a:lstStyle/>
                    <a:p>
                      <a:pPr algn="ctr"/>
                      <a:r>
                        <a:rPr lang="en-US" sz="3200" b="0" dirty="0" smtClean="0">
                          <a:solidFill>
                            <a:srgbClr val="FFFF00"/>
                          </a:solidFill>
                          <a:latin typeface="+mj-lt"/>
                        </a:rPr>
                        <a:t>Coming Of The Lord</a:t>
                      </a:r>
                      <a:endParaRPr lang="en-US" sz="3200" b="0" dirty="0">
                        <a:solidFill>
                          <a:srgbClr val="FFFF00"/>
                        </a:solidFill>
                        <a:latin typeface="+mj-lt"/>
                      </a:endParaRPr>
                    </a:p>
                  </a:txBody>
                  <a:tcPr marT="45724" marB="45724" anchor="ctr">
                    <a:cell3D prstMaterial="dkEdge">
                      <a:bevel/>
                      <a:lightRig rig="flood" dir="t"/>
                    </a:cell3D>
                  </a:tcPr>
                </a:tc>
                <a:tc>
                  <a:txBody>
                    <a:bodyPr/>
                    <a:lstStyle/>
                    <a:p>
                      <a:pPr algn="ctr"/>
                      <a:r>
                        <a:rPr lang="en-US" sz="2000" dirty="0"/>
                        <a:t>AD</a:t>
                      </a:r>
                      <a:r>
                        <a:rPr lang="en-US" sz="2000" baseline="0" dirty="0"/>
                        <a:t> 70</a:t>
                      </a:r>
                      <a:endParaRPr lang="en-US" sz="2000" dirty="0"/>
                    </a:p>
                  </a:txBody>
                  <a:tcPr marT="45724" marB="45724" anchor="ctr">
                    <a:cell3D prstMaterial="dkEdge">
                      <a:bevel/>
                      <a:lightRig rig="flood" dir="t"/>
                    </a:cell3D>
                  </a:tcPr>
                </a:tc>
                <a:tc>
                  <a:txBody>
                    <a:bodyPr/>
                    <a:lstStyle/>
                    <a:p>
                      <a:pPr algn="ctr"/>
                      <a:r>
                        <a:rPr lang="en-US" sz="2000" dirty="0"/>
                        <a:t>Future</a:t>
                      </a:r>
                    </a:p>
                  </a:txBody>
                  <a:tcPr marT="45724" marB="45724" anchor="ctr">
                    <a:cell3D prstMaterial="dkEdge">
                      <a:bevel/>
                      <a:lightRig rig="flood" dir="t"/>
                    </a:cell3D>
                  </a:tcPr>
                </a:tc>
              </a:tr>
              <a:tr h="646145">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2060"/>
                          </a:solidFill>
                          <a:effectLst/>
                        </a:rPr>
                        <a:t>Judge </a:t>
                      </a:r>
                      <a:r>
                        <a:rPr lang="en-US" sz="2000" b="0" dirty="0" smtClean="0">
                          <a:solidFill>
                            <a:srgbClr val="002060"/>
                          </a:solidFill>
                          <a:effectLst/>
                          <a:latin typeface="+mj-lt"/>
                        </a:rPr>
                        <a:t>all nations  </a:t>
                      </a:r>
                      <a:r>
                        <a:rPr lang="en-US" sz="2000" dirty="0" smtClean="0">
                          <a:solidFill>
                            <a:srgbClr val="002060"/>
                          </a:solidFill>
                          <a:effectLst/>
                        </a:rPr>
                        <a:t>(Mt.</a:t>
                      </a:r>
                      <a:r>
                        <a:rPr lang="en-US" sz="2000" baseline="0" dirty="0" smtClean="0">
                          <a:solidFill>
                            <a:srgbClr val="002060"/>
                          </a:solidFill>
                          <a:effectLst/>
                        </a:rPr>
                        <a:t> </a:t>
                      </a:r>
                      <a:r>
                        <a:rPr lang="en-US" sz="2000" dirty="0" smtClean="0"/>
                        <a:t>25:31-33)</a:t>
                      </a:r>
                      <a:endParaRPr lang="en-US" sz="2000" dirty="0" smtClean="0">
                        <a:solidFill>
                          <a:srgbClr val="002060"/>
                        </a:solidFill>
                        <a:effectLst/>
                      </a:endParaRPr>
                    </a:p>
                  </a:txBody>
                  <a:tcPr marT="45724" marB="45724" anchor="ctr">
                    <a:cell3D prstMaterial="dkEdge">
                      <a:bevel/>
                      <a:lightRig rig="flood" dir="t"/>
                    </a:cell3D>
                  </a:tcPr>
                </a:tc>
                <a:tc>
                  <a:txBody>
                    <a:bodyPr/>
                    <a:lstStyle/>
                    <a:p>
                      <a:pPr algn="ctr"/>
                      <a:r>
                        <a:rPr lang="en-US" sz="3000" dirty="0" smtClean="0">
                          <a:sym typeface="Wingdings"/>
                        </a:rPr>
                        <a:t></a:t>
                      </a:r>
                      <a:endParaRPr lang="en-US" sz="3000" dirty="0"/>
                    </a:p>
                  </a:txBody>
                  <a:tcPr marT="45724" marB="45724" anchor="ctr">
                    <a:cell3D prstMaterial="dkEdge">
                      <a:bevel/>
                      <a:lightRig rig="flood" dir="t"/>
                    </a:cell3D>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000" dirty="0" smtClean="0">
                          <a:sym typeface="Wingdings"/>
                        </a:rPr>
                        <a:t></a:t>
                      </a:r>
                      <a:endParaRPr lang="en-US" sz="3000" dirty="0" smtClean="0"/>
                    </a:p>
                  </a:txBody>
                  <a:tcPr marT="45724" marB="45724" anchor="ctr">
                    <a:cell3D prstMaterial="dkEdge">
                      <a:bevel/>
                      <a:lightRig rig="flood" dir="t"/>
                    </a:cell3D>
                  </a:tcPr>
                </a:tc>
              </a:tr>
              <a:tr h="646145">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2060"/>
                          </a:solidFill>
                          <a:effectLst/>
                        </a:rPr>
                        <a:t>Like Jesus’ </a:t>
                      </a:r>
                      <a:r>
                        <a:rPr lang="en-US" sz="2000" b="0" kern="1200" dirty="0" smtClean="0">
                          <a:solidFill>
                            <a:srgbClr val="002060"/>
                          </a:solidFill>
                          <a:effectLst/>
                          <a:latin typeface="+mj-lt"/>
                          <a:ea typeface="+mn-ea"/>
                          <a:cs typeface="+mn-cs"/>
                        </a:rPr>
                        <a:t>ascension</a:t>
                      </a:r>
                      <a:r>
                        <a:rPr lang="en-US" sz="2000" dirty="0" smtClean="0">
                          <a:solidFill>
                            <a:srgbClr val="002060"/>
                          </a:solidFill>
                          <a:effectLst/>
                        </a:rPr>
                        <a:t>  (Acts 1:9-11)</a:t>
                      </a:r>
                    </a:p>
                  </a:txBody>
                  <a:tcPr marT="45724" marB="45724" anchor="ctr">
                    <a:cell3D prstMaterial="dkEdge">
                      <a:bevel/>
                      <a:lightRig rig="flood" dir="t"/>
                    </a:cell3D>
                  </a:tcPr>
                </a:tc>
                <a:tc>
                  <a:txBody>
                    <a:bodyPr/>
                    <a:lstStyle/>
                    <a:p>
                      <a:pPr algn="ctr"/>
                      <a:r>
                        <a:rPr lang="en-US" sz="3000" dirty="0" smtClean="0">
                          <a:sym typeface="Wingdings"/>
                        </a:rPr>
                        <a:t></a:t>
                      </a:r>
                      <a:endParaRPr lang="en-US" sz="3000" dirty="0"/>
                    </a:p>
                  </a:txBody>
                  <a:tcPr marT="45724" marB="45724" anchor="ctr">
                    <a:cell3D prstMaterial="dkEdge">
                      <a:bevel/>
                      <a:lightRig rig="flood" dir="t"/>
                    </a:cell3D>
                  </a:tcPr>
                </a:tc>
                <a:tc>
                  <a:txBody>
                    <a:bodyPr/>
                    <a:lstStyle/>
                    <a:p>
                      <a:pPr algn="ctr"/>
                      <a:r>
                        <a:rPr lang="en-US" sz="3000" dirty="0" smtClean="0">
                          <a:sym typeface="Wingdings"/>
                        </a:rPr>
                        <a:t></a:t>
                      </a:r>
                      <a:endParaRPr lang="en-US" sz="3000" dirty="0"/>
                    </a:p>
                  </a:txBody>
                  <a:tcPr marT="45724" marB="45724" anchor="ctr">
                    <a:cell3D prstMaterial="dkEdge">
                      <a:bevel/>
                      <a:lightRig rig="flood" dir="t"/>
                    </a:cell3D>
                  </a:tcPr>
                </a:tc>
              </a:tr>
              <a:tr h="825627">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rgbClr val="002060"/>
                          </a:solidFill>
                          <a:effectLst/>
                          <a:latin typeface="+mj-lt"/>
                          <a:ea typeface="+mn-ea"/>
                          <a:cs typeface="+mn-cs"/>
                        </a:rPr>
                        <a:t>Personal</a:t>
                      </a:r>
                      <a:r>
                        <a:rPr lang="en-US" sz="2000" dirty="0" smtClean="0">
                          <a:solidFill>
                            <a:srgbClr val="002060"/>
                          </a:solidFill>
                          <a:effectLst/>
                        </a:rPr>
                        <a:t>, </a:t>
                      </a:r>
                      <a:r>
                        <a:rPr lang="en-US" sz="2000" b="0" kern="1200" dirty="0" smtClean="0">
                          <a:solidFill>
                            <a:srgbClr val="002060"/>
                          </a:solidFill>
                          <a:effectLst/>
                          <a:latin typeface="+mj-lt"/>
                          <a:ea typeface="+mn-ea"/>
                          <a:cs typeface="+mn-cs"/>
                        </a:rPr>
                        <a:t>audible</a:t>
                      </a:r>
                      <a:r>
                        <a:rPr lang="en-US" sz="2000" dirty="0" smtClean="0">
                          <a:solidFill>
                            <a:srgbClr val="002060"/>
                          </a:solidFill>
                          <a:effectLst/>
                        </a:rPr>
                        <a:t>, &amp; </a:t>
                      </a:r>
                      <a:r>
                        <a:rPr lang="en-US" sz="2000" b="0" kern="1200" dirty="0" smtClean="0">
                          <a:solidFill>
                            <a:srgbClr val="002060"/>
                          </a:solidFill>
                          <a:effectLst/>
                          <a:latin typeface="+mj-lt"/>
                          <a:ea typeface="+mn-ea"/>
                          <a:cs typeface="+mn-cs"/>
                        </a:rPr>
                        <a:t>visible</a:t>
                      </a:r>
                      <a:r>
                        <a:rPr lang="en-US" sz="2000" dirty="0" smtClean="0">
                          <a:solidFill>
                            <a:srgbClr val="002060"/>
                          </a:solidFill>
                          <a:effectLst/>
                        </a:rPr>
                        <a:t> coming  (</a:t>
                      </a:r>
                      <a:r>
                        <a:rPr lang="en-US" sz="2000" dirty="0" smtClean="0"/>
                        <a:t>1 Th. 4:13-18)</a:t>
                      </a:r>
                      <a:endParaRPr lang="en-US" sz="2000" dirty="0" smtClean="0">
                        <a:solidFill>
                          <a:srgbClr val="002060"/>
                        </a:solidFill>
                        <a:effectLst/>
                      </a:endParaRPr>
                    </a:p>
                  </a:txBody>
                  <a:tcPr marT="45724" marB="45724" anchor="ctr">
                    <a:cell3D prstMaterial="dkEdge">
                      <a:bevel/>
                      <a:lightRig rig="flood" dir="t"/>
                    </a:cell3D>
                  </a:tcPr>
                </a:tc>
                <a:tc>
                  <a:txBody>
                    <a:bodyPr/>
                    <a:lstStyle/>
                    <a:p>
                      <a:pPr algn="ctr"/>
                      <a:r>
                        <a:rPr lang="en-US" sz="3000" dirty="0" smtClean="0">
                          <a:sym typeface="Wingdings"/>
                        </a:rPr>
                        <a:t></a:t>
                      </a:r>
                      <a:endParaRPr lang="en-US" sz="3000" dirty="0"/>
                    </a:p>
                  </a:txBody>
                  <a:tcPr marT="45724" marB="45724" anchor="ctr">
                    <a:cell3D prstMaterial="dkEdge">
                      <a:bevel/>
                      <a:lightRig rig="flood" dir="t"/>
                    </a:cell3D>
                  </a:tcPr>
                </a:tc>
                <a:tc>
                  <a:txBody>
                    <a:bodyPr/>
                    <a:lstStyle/>
                    <a:p>
                      <a:pPr algn="ctr"/>
                      <a:r>
                        <a:rPr lang="en-US" sz="3000" dirty="0" smtClean="0">
                          <a:sym typeface="Wingdings"/>
                        </a:rPr>
                        <a:t></a:t>
                      </a:r>
                      <a:endParaRPr lang="en-US" sz="3000" dirty="0"/>
                    </a:p>
                  </a:txBody>
                  <a:tcPr marT="45724" marB="45724" anchor="ctr">
                    <a:cell3D prstMaterial="dkEdge">
                      <a:bevel/>
                      <a:lightRig rig="flood" dir="t"/>
                    </a:cell3D>
                  </a:tcPr>
                </a:tc>
              </a:tr>
              <a:tr h="825627">
                <a:tc>
                  <a:txBody>
                    <a:bodyPr/>
                    <a:lstStyle/>
                    <a:p>
                      <a:r>
                        <a:rPr lang="en-US" sz="2000" dirty="0" smtClean="0">
                          <a:solidFill>
                            <a:srgbClr val="002060"/>
                          </a:solidFill>
                          <a:effectLst/>
                        </a:rPr>
                        <a:t>Punish </a:t>
                      </a:r>
                      <a:r>
                        <a:rPr lang="en-US" sz="2000" b="0" kern="1200" dirty="0" smtClean="0">
                          <a:solidFill>
                            <a:srgbClr val="002060"/>
                          </a:solidFill>
                          <a:effectLst/>
                          <a:latin typeface="+mj-lt"/>
                          <a:ea typeface="+mn-ea"/>
                          <a:cs typeface="+mn-cs"/>
                        </a:rPr>
                        <a:t>ungodly</a:t>
                      </a:r>
                      <a:r>
                        <a:rPr lang="en-US" sz="2000" dirty="0" smtClean="0">
                          <a:solidFill>
                            <a:srgbClr val="002060"/>
                          </a:solidFill>
                          <a:effectLst/>
                        </a:rPr>
                        <a:t>  (</a:t>
                      </a:r>
                      <a:r>
                        <a:rPr lang="en-US" sz="2000" dirty="0" smtClean="0"/>
                        <a:t>Jude 14-15; 2 Pet. 3:7; Jn. 12:48; 2 Th. 1:7-10)</a:t>
                      </a:r>
                      <a:endParaRPr lang="en-US" sz="2000" dirty="0">
                        <a:solidFill>
                          <a:srgbClr val="002060"/>
                        </a:solidFill>
                        <a:effectLst/>
                      </a:endParaRPr>
                    </a:p>
                  </a:txBody>
                  <a:tcPr marT="45724" marB="45724" anchor="ctr">
                    <a:cell3D prstMaterial="dkEdge">
                      <a:bevel/>
                      <a:lightRig rig="flood" dir="t"/>
                    </a:cell3D>
                  </a:tcPr>
                </a:tc>
                <a:tc>
                  <a:txBody>
                    <a:bodyPr/>
                    <a:lstStyle/>
                    <a:p>
                      <a:pPr algn="ctr"/>
                      <a:r>
                        <a:rPr lang="en-US" sz="3000" dirty="0" smtClean="0">
                          <a:sym typeface="Wingdings"/>
                        </a:rPr>
                        <a:t></a:t>
                      </a:r>
                      <a:endParaRPr lang="en-US" sz="3000" dirty="0"/>
                    </a:p>
                  </a:txBody>
                  <a:tcPr marT="45724" marB="45724" anchor="ctr">
                    <a:cell3D prstMaterial="dkEdge">
                      <a:bevel/>
                      <a:lightRig rig="flood" dir="t"/>
                    </a:cell3D>
                  </a:tcPr>
                </a:tc>
                <a:tc>
                  <a:txBody>
                    <a:bodyPr/>
                    <a:lstStyle/>
                    <a:p>
                      <a:pPr algn="ctr"/>
                      <a:r>
                        <a:rPr lang="en-US" sz="3000" dirty="0" smtClean="0">
                          <a:sym typeface="Wingdings"/>
                        </a:rPr>
                        <a:t></a:t>
                      </a:r>
                      <a:endParaRPr lang="en-US" sz="3000" dirty="0"/>
                    </a:p>
                  </a:txBody>
                  <a:tcPr marT="45724" marB="45724" anchor="ctr">
                    <a:cell3D prstMaterial="dkEdge">
                      <a:bevel/>
                      <a:lightRig rig="flood" dir="t"/>
                    </a:cell3D>
                  </a:tcPr>
                </a:tc>
              </a:tr>
              <a:tr h="646145">
                <a:tc>
                  <a:txBody>
                    <a:bodyPr/>
                    <a:lstStyle/>
                    <a:p>
                      <a:r>
                        <a:rPr lang="en-US" sz="2000" dirty="0" smtClean="0">
                          <a:solidFill>
                            <a:srgbClr val="002060"/>
                          </a:solidFill>
                          <a:effectLst/>
                        </a:rPr>
                        <a:t>Destroy </a:t>
                      </a:r>
                      <a:r>
                        <a:rPr lang="en-US" sz="2000" b="0" kern="1200" dirty="0" smtClean="0">
                          <a:solidFill>
                            <a:srgbClr val="002060"/>
                          </a:solidFill>
                          <a:effectLst/>
                          <a:latin typeface="+mj-lt"/>
                          <a:ea typeface="+mn-ea"/>
                          <a:cs typeface="+mn-cs"/>
                        </a:rPr>
                        <a:t>heavens</a:t>
                      </a:r>
                      <a:r>
                        <a:rPr lang="en-US" sz="2000" dirty="0" smtClean="0">
                          <a:solidFill>
                            <a:srgbClr val="002060"/>
                          </a:solidFill>
                          <a:effectLst/>
                        </a:rPr>
                        <a:t> </a:t>
                      </a:r>
                      <a:r>
                        <a:rPr lang="en-US" sz="2000" b="0" kern="1200" dirty="0" smtClean="0">
                          <a:solidFill>
                            <a:srgbClr val="002060"/>
                          </a:solidFill>
                          <a:effectLst/>
                          <a:latin typeface="+mj-lt"/>
                          <a:ea typeface="+mn-ea"/>
                          <a:cs typeface="+mn-cs"/>
                        </a:rPr>
                        <a:t>&amp; earth  </a:t>
                      </a:r>
                      <a:r>
                        <a:rPr lang="en-US" sz="2000" dirty="0" smtClean="0">
                          <a:solidFill>
                            <a:srgbClr val="002060"/>
                          </a:solidFill>
                          <a:effectLst/>
                        </a:rPr>
                        <a:t>(</a:t>
                      </a:r>
                      <a:r>
                        <a:rPr lang="en-US" sz="2000" dirty="0" smtClean="0"/>
                        <a:t>2 Pet. 3:3-13)</a:t>
                      </a:r>
                      <a:endParaRPr lang="en-US" sz="2000" dirty="0">
                        <a:solidFill>
                          <a:srgbClr val="002060"/>
                        </a:solidFill>
                        <a:effectLst/>
                      </a:endParaRPr>
                    </a:p>
                  </a:txBody>
                  <a:tcPr marT="45724" marB="45724" anchor="ctr">
                    <a:cell3D prstMaterial="dkEdge">
                      <a:bevel/>
                      <a:lightRig rig="flood" dir="t"/>
                    </a:cell3D>
                  </a:tcPr>
                </a:tc>
                <a:tc>
                  <a:txBody>
                    <a:bodyPr/>
                    <a:lstStyle/>
                    <a:p>
                      <a:pPr algn="ctr"/>
                      <a:r>
                        <a:rPr lang="en-US" sz="3000" dirty="0" smtClean="0">
                          <a:sym typeface="Wingdings"/>
                        </a:rPr>
                        <a:t></a:t>
                      </a:r>
                      <a:endParaRPr lang="en-US" sz="3000" dirty="0"/>
                    </a:p>
                  </a:txBody>
                  <a:tcPr marT="45724" marB="45724" anchor="ctr">
                    <a:cell3D prstMaterial="dkEdge">
                      <a:bevel/>
                      <a:lightRig rig="flood" dir="t"/>
                    </a:cell3D>
                  </a:tcPr>
                </a:tc>
                <a:tc>
                  <a:txBody>
                    <a:bodyPr/>
                    <a:lstStyle/>
                    <a:p>
                      <a:pPr algn="ctr"/>
                      <a:r>
                        <a:rPr lang="en-US" sz="3000" dirty="0" smtClean="0">
                          <a:sym typeface="Wingdings"/>
                        </a:rPr>
                        <a:t></a:t>
                      </a:r>
                      <a:endParaRPr lang="en-US" sz="3000" dirty="0"/>
                    </a:p>
                  </a:txBody>
                  <a:tcPr marT="45724" marB="45724" anchor="ctr">
                    <a:cell3D prstMaterial="dkEdge">
                      <a:bevel/>
                      <a:lightRig rig="flood" dir="t"/>
                    </a:cell3D>
                  </a:tcPr>
                </a:tc>
              </a:tr>
            </a:tbl>
          </a:graphicData>
        </a:graphic>
      </p:graphicFrame>
      <p:sp>
        <p:nvSpPr>
          <p:cNvPr id="6" name="Footer Placeholder 5"/>
          <p:cNvSpPr>
            <a:spLocks noGrp="1"/>
          </p:cNvSpPr>
          <p:nvPr>
            <p:ph type="ftr" sz="quarter" idx="11"/>
          </p:nvPr>
        </p:nvSpPr>
        <p:spPr/>
        <p:txBody>
          <a:bodyPr/>
          <a:lstStyle/>
          <a:p>
            <a:pPr>
              <a:defRPr/>
            </a:pPr>
            <a:r>
              <a:rPr lang="en-US" smtClean="0">
                <a:solidFill>
                  <a:srgbClr val="FFFFFF"/>
                </a:solidFill>
              </a:rPr>
              <a:t>Kevin Kay</a:t>
            </a: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024FB3C2-FC22-416B-B636-18FC2578F599}" type="slidenum">
              <a:rPr lang="en-US">
                <a:solidFill>
                  <a:srgbClr val="FFFFFF"/>
                </a:solidFill>
              </a:rPr>
              <a:pPr>
                <a:defRPr/>
              </a:pPr>
              <a:t>203</a:t>
            </a:fld>
            <a:endParaRPr lang="en-US">
              <a:solidFill>
                <a:srgbClr val="FFFFFF"/>
              </a:solidFill>
            </a:endParaRPr>
          </a:p>
        </p:txBody>
      </p:sp>
    </p:spTree>
    <p:extLst>
      <p:ext uri="{BB962C8B-B14F-4D97-AF65-F5344CB8AC3E}">
        <p14:creationId xmlns:p14="http://schemas.microsoft.com/office/powerpoint/2010/main" val="3113730228"/>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Ascension &amp; Second Coming </a:t>
            </a:r>
            <a:r>
              <a:rPr lang="en-US" sz="3000" dirty="0">
                <a:latin typeface="+mn-lt"/>
              </a:rPr>
              <a:t>(Acts 1:9-11)</a:t>
            </a:r>
          </a:p>
        </p:txBody>
      </p:sp>
      <p:sp>
        <p:nvSpPr>
          <p:cNvPr id="3" name="Content Placeholder 2"/>
          <p:cNvSpPr>
            <a:spLocks noGrp="1"/>
          </p:cNvSpPr>
          <p:nvPr>
            <p:ph idx="1"/>
          </p:nvPr>
        </p:nvSpPr>
        <p:spPr/>
        <p:txBody>
          <a:bodyPr/>
          <a:lstStyle/>
          <a:p>
            <a:pPr marL="0" indent="463550">
              <a:buFont typeface="Wingdings" pitchFamily="2" charset="2"/>
              <a:buNone/>
              <a:defRPr/>
            </a:pPr>
            <a:r>
              <a:rPr lang="en-US" sz="2800" baseline="30000" dirty="0"/>
              <a:t>9</a:t>
            </a:r>
            <a:r>
              <a:rPr lang="en-US" sz="2800" dirty="0"/>
              <a:t> Now when He had spoken these things, while they </a:t>
            </a:r>
            <a:r>
              <a:rPr lang="en-US" sz="2800" b="1" dirty="0">
                <a:solidFill>
                  <a:srgbClr val="FFFF00"/>
                </a:solidFill>
              </a:rPr>
              <a:t>watched</a:t>
            </a:r>
            <a:r>
              <a:rPr lang="en-US" sz="2800" dirty="0"/>
              <a:t>, </a:t>
            </a:r>
            <a:r>
              <a:rPr lang="en-US" sz="2800" b="1" dirty="0">
                <a:solidFill>
                  <a:srgbClr val="00B0F0"/>
                </a:solidFill>
              </a:rPr>
              <a:t>He was taken up</a:t>
            </a:r>
            <a:r>
              <a:rPr lang="en-US" sz="2800" dirty="0"/>
              <a:t>, and a cloud received Him out of their </a:t>
            </a:r>
            <a:r>
              <a:rPr lang="en-US" sz="2800" b="1" dirty="0">
                <a:solidFill>
                  <a:srgbClr val="FFFF00"/>
                </a:solidFill>
              </a:rPr>
              <a:t>sight</a:t>
            </a:r>
            <a:r>
              <a:rPr lang="en-US" sz="2800" dirty="0"/>
              <a:t>. </a:t>
            </a:r>
            <a:r>
              <a:rPr lang="en-US" sz="2800" baseline="30000" dirty="0"/>
              <a:t>10</a:t>
            </a:r>
            <a:r>
              <a:rPr lang="en-US" sz="2800" dirty="0"/>
              <a:t> And while they </a:t>
            </a:r>
            <a:r>
              <a:rPr lang="en-US" sz="2800" b="1" dirty="0">
                <a:solidFill>
                  <a:srgbClr val="FFFF00"/>
                </a:solidFill>
              </a:rPr>
              <a:t>looked </a:t>
            </a:r>
            <a:r>
              <a:rPr lang="en-US" sz="2800" dirty="0"/>
              <a:t>steadfastly</a:t>
            </a:r>
            <a:r>
              <a:rPr lang="en-US" sz="2800" b="1" dirty="0">
                <a:solidFill>
                  <a:srgbClr val="FFFF00"/>
                </a:solidFill>
              </a:rPr>
              <a:t> </a:t>
            </a:r>
            <a:r>
              <a:rPr lang="en-US" sz="2800" dirty="0"/>
              <a:t>toward heaven as </a:t>
            </a:r>
            <a:r>
              <a:rPr lang="en-US" sz="2800" b="1" dirty="0">
                <a:solidFill>
                  <a:srgbClr val="00B0F0"/>
                </a:solidFill>
              </a:rPr>
              <a:t>He went up</a:t>
            </a:r>
            <a:r>
              <a:rPr lang="en-US" sz="2800" dirty="0"/>
              <a:t>, behold, two men stood by them in white apparel, </a:t>
            </a:r>
            <a:r>
              <a:rPr lang="en-US" sz="2800" baseline="30000" dirty="0"/>
              <a:t>11</a:t>
            </a:r>
            <a:r>
              <a:rPr lang="en-US" sz="2800" dirty="0"/>
              <a:t> who also said, </a:t>
            </a:r>
            <a:r>
              <a:rPr lang="en-US" sz="2800" dirty="0" smtClean="0"/>
              <a:t>"Men </a:t>
            </a:r>
            <a:r>
              <a:rPr lang="en-US" sz="2800" dirty="0"/>
              <a:t>of Galilee, why do you stand </a:t>
            </a:r>
            <a:r>
              <a:rPr lang="en-US" sz="2800" b="1" dirty="0">
                <a:solidFill>
                  <a:srgbClr val="FFFF00"/>
                </a:solidFill>
              </a:rPr>
              <a:t>gazing </a:t>
            </a:r>
            <a:r>
              <a:rPr lang="en-US" sz="2800" dirty="0"/>
              <a:t>up into heaven? This </a:t>
            </a:r>
            <a:r>
              <a:rPr lang="en-US" sz="2800" b="1" dirty="0">
                <a:solidFill>
                  <a:srgbClr val="00B0F0"/>
                </a:solidFill>
              </a:rPr>
              <a:t>same Jesus</a:t>
            </a:r>
            <a:r>
              <a:rPr lang="en-US" sz="2800" dirty="0"/>
              <a:t>, who was taken up from you into heaven, will </a:t>
            </a:r>
            <a:r>
              <a:rPr lang="en-US" sz="2800" b="1" dirty="0">
                <a:solidFill>
                  <a:srgbClr val="FFC000"/>
                </a:solidFill>
              </a:rPr>
              <a:t>so come in like manner</a:t>
            </a:r>
            <a:r>
              <a:rPr lang="en-US" sz="2800" b="1" dirty="0">
                <a:solidFill>
                  <a:srgbClr val="FFFF00"/>
                </a:solidFill>
              </a:rPr>
              <a:t> </a:t>
            </a:r>
            <a:r>
              <a:rPr lang="en-US" sz="2800" dirty="0"/>
              <a:t>as you </a:t>
            </a:r>
            <a:r>
              <a:rPr lang="en-US" sz="2800" b="1" dirty="0">
                <a:solidFill>
                  <a:srgbClr val="FFFF00"/>
                </a:solidFill>
              </a:rPr>
              <a:t>saw </a:t>
            </a:r>
            <a:r>
              <a:rPr lang="en-US" sz="2800" dirty="0"/>
              <a:t>Him go into heaven</a:t>
            </a:r>
            <a:r>
              <a:rPr lang="en-US" sz="2800" dirty="0" smtClean="0"/>
              <a:t>." </a:t>
            </a:r>
            <a:endParaRPr lang="en-US" sz="2800" dirty="0"/>
          </a:p>
          <a:p>
            <a:pPr>
              <a:defRPr/>
            </a:pPr>
            <a:endParaRPr lang="en-US" dirty="0"/>
          </a:p>
        </p:txBody>
      </p:sp>
      <p:sp>
        <p:nvSpPr>
          <p:cNvPr id="10" name="Footer Placeholder 9"/>
          <p:cNvSpPr>
            <a:spLocks noGrp="1"/>
          </p:cNvSpPr>
          <p:nvPr>
            <p:ph type="ftr" sz="quarter" idx="11"/>
          </p:nvPr>
        </p:nvSpPr>
        <p:spPr/>
        <p:txBody>
          <a:bodyPr/>
          <a:lstStyle/>
          <a:p>
            <a:pPr>
              <a:defRPr/>
            </a:pPr>
            <a:r>
              <a:rPr lang="en-US" smtClean="0">
                <a:solidFill>
                  <a:srgbClr val="FFFFFF"/>
                </a:solidFill>
              </a:rPr>
              <a:t>Kevin Kay</a:t>
            </a: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C82F5EDE-A0F3-4C26-8957-5103C22FDC26}" type="slidenum">
              <a:rPr lang="en-US">
                <a:solidFill>
                  <a:srgbClr val="FFFFFF"/>
                </a:solidFill>
              </a:rPr>
              <a:pPr>
                <a:defRPr/>
              </a:pPr>
              <a:t>204</a:t>
            </a:fld>
            <a:endParaRPr lang="en-US">
              <a:solidFill>
                <a:srgbClr val="FFFFFF"/>
              </a:solidFill>
            </a:endParaRPr>
          </a:p>
        </p:txBody>
      </p:sp>
      <p:sp>
        <p:nvSpPr>
          <p:cNvPr id="5" name="Rectangular Callout 4"/>
          <p:cNvSpPr/>
          <p:nvPr/>
        </p:nvSpPr>
        <p:spPr bwMode="auto">
          <a:xfrm>
            <a:off x="5410200" y="1752600"/>
            <a:ext cx="3505200" cy="762000"/>
          </a:xfrm>
          <a:prstGeom prst="wedgeRectCallout">
            <a:avLst>
              <a:gd name="adj1" fmla="val -7503"/>
              <a:gd name="adj2" fmla="val 103078"/>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0" fontAlgn="base" hangingPunct="0">
              <a:spcBef>
                <a:spcPct val="0"/>
              </a:spcBef>
              <a:spcAft>
                <a:spcPct val="0"/>
              </a:spcAft>
              <a:defRPr/>
            </a:pPr>
            <a:r>
              <a:rPr lang="en-US" sz="2500" dirty="0">
                <a:solidFill>
                  <a:srgbClr val="FFFFFF"/>
                </a:solidFill>
                <a:latin typeface="Arial Black"/>
                <a:cs typeface="Arial" pitchFamily="34" charset="0"/>
              </a:rPr>
              <a:t>Bodily Ascension</a:t>
            </a:r>
          </a:p>
          <a:p>
            <a:pPr algn="ctr" eaLnBrk="0" fontAlgn="base" hangingPunct="0">
              <a:spcBef>
                <a:spcPct val="0"/>
              </a:spcBef>
              <a:spcAft>
                <a:spcPct val="0"/>
              </a:spcAft>
              <a:defRPr/>
            </a:pPr>
            <a:r>
              <a:rPr lang="en-US" sz="2500" dirty="0">
                <a:solidFill>
                  <a:srgbClr val="FFFFFF"/>
                </a:solidFill>
                <a:cs typeface="Arial" pitchFamily="34" charset="0"/>
              </a:rPr>
              <a:t>(Lk. 24:39, 50-51)</a:t>
            </a:r>
          </a:p>
        </p:txBody>
      </p:sp>
      <p:sp>
        <p:nvSpPr>
          <p:cNvPr id="6" name="Rectangular Callout 5"/>
          <p:cNvSpPr/>
          <p:nvPr/>
        </p:nvSpPr>
        <p:spPr bwMode="auto">
          <a:xfrm>
            <a:off x="609600" y="3962400"/>
            <a:ext cx="3733800" cy="533400"/>
          </a:xfrm>
          <a:prstGeom prst="wedgeRectCallout">
            <a:avLst>
              <a:gd name="adj1" fmla="val -29203"/>
              <a:gd name="adj2" fmla="val -156669"/>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0" fontAlgn="base" hangingPunct="0">
              <a:spcBef>
                <a:spcPct val="0"/>
              </a:spcBef>
              <a:spcAft>
                <a:spcPct val="0"/>
              </a:spcAft>
              <a:defRPr/>
            </a:pPr>
            <a:r>
              <a:rPr lang="en-US" sz="2500" dirty="0">
                <a:solidFill>
                  <a:srgbClr val="FFFFFF"/>
                </a:solidFill>
                <a:latin typeface="Arial Black"/>
                <a:cs typeface="Arial" pitchFamily="34" charset="0"/>
              </a:rPr>
              <a:t>Visible Ascension</a:t>
            </a:r>
          </a:p>
        </p:txBody>
      </p:sp>
      <p:sp>
        <p:nvSpPr>
          <p:cNvPr id="7" name="Rectangular Callout 6"/>
          <p:cNvSpPr/>
          <p:nvPr/>
        </p:nvSpPr>
        <p:spPr bwMode="auto">
          <a:xfrm>
            <a:off x="1108710" y="990600"/>
            <a:ext cx="3733800" cy="533400"/>
          </a:xfrm>
          <a:prstGeom prst="wedgeRectCallout">
            <a:avLst>
              <a:gd name="adj1" fmla="val 25016"/>
              <a:gd name="adj2" fmla="val 170700"/>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0" fontAlgn="base" hangingPunct="0">
              <a:spcBef>
                <a:spcPct val="0"/>
              </a:spcBef>
              <a:spcAft>
                <a:spcPct val="0"/>
              </a:spcAft>
              <a:defRPr/>
            </a:pPr>
            <a:r>
              <a:rPr lang="en-US" sz="2500" dirty="0">
                <a:solidFill>
                  <a:srgbClr val="FFFFFF"/>
                </a:solidFill>
                <a:latin typeface="Arial Black"/>
                <a:cs typeface="Arial" pitchFamily="34" charset="0"/>
              </a:rPr>
              <a:t>Literal Ascension</a:t>
            </a:r>
          </a:p>
        </p:txBody>
      </p:sp>
      <p:sp>
        <p:nvSpPr>
          <p:cNvPr id="8" name="Rectangular Callout 7"/>
          <p:cNvSpPr/>
          <p:nvPr/>
        </p:nvSpPr>
        <p:spPr bwMode="auto">
          <a:xfrm>
            <a:off x="1143000" y="5791200"/>
            <a:ext cx="3733800" cy="533400"/>
          </a:xfrm>
          <a:prstGeom prst="wedgeRectCallout">
            <a:avLst>
              <a:gd name="adj1" fmla="val -29513"/>
              <a:gd name="adj2" fmla="val -104589"/>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0" fontAlgn="base" hangingPunct="0">
              <a:spcBef>
                <a:spcPct val="0"/>
              </a:spcBef>
              <a:spcAft>
                <a:spcPct val="0"/>
              </a:spcAft>
              <a:defRPr/>
            </a:pPr>
            <a:r>
              <a:rPr lang="en-US" sz="2500" dirty="0">
                <a:solidFill>
                  <a:srgbClr val="FFFFFF"/>
                </a:solidFill>
                <a:latin typeface="Arial Black"/>
                <a:cs typeface="Arial" pitchFamily="34" charset="0"/>
              </a:rPr>
              <a:t>Identical Return</a:t>
            </a:r>
          </a:p>
        </p:txBody>
      </p:sp>
    </p:spTree>
    <p:extLst>
      <p:ext uri="{BB962C8B-B14F-4D97-AF65-F5344CB8AC3E}">
        <p14:creationId xmlns:p14="http://schemas.microsoft.com/office/powerpoint/2010/main" val="2697353784"/>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“In </a:t>
            </a:r>
            <a:r>
              <a:rPr lang="en-US" dirty="0"/>
              <a:t>Like </a:t>
            </a:r>
            <a:r>
              <a:rPr lang="en-US" dirty="0" smtClean="0"/>
              <a:t>Manner”</a:t>
            </a:r>
            <a:endParaRPr lang="en-US" dirty="0"/>
          </a:p>
        </p:txBody>
      </p:sp>
      <p:sp>
        <p:nvSpPr>
          <p:cNvPr id="3" name="Content Placeholder 2"/>
          <p:cNvSpPr>
            <a:spLocks noGrp="1"/>
          </p:cNvSpPr>
          <p:nvPr>
            <p:ph idx="1"/>
          </p:nvPr>
        </p:nvSpPr>
        <p:spPr/>
        <p:txBody>
          <a:bodyPr/>
          <a:lstStyle/>
          <a:p>
            <a:pPr marL="0" indent="463550">
              <a:buFont typeface="Wingdings" pitchFamily="2" charset="2"/>
              <a:buNone/>
              <a:defRPr/>
            </a:pPr>
            <a:r>
              <a:rPr lang="en-US" sz="2800" b="1" dirty="0"/>
              <a:t>Kenneth Gentry:</a:t>
            </a:r>
            <a:r>
              <a:rPr lang="en-US" sz="2800" dirty="0"/>
              <a:t>  </a:t>
            </a:r>
            <a:r>
              <a:rPr lang="en-US" sz="2800" dirty="0" smtClean="0"/>
              <a:t>“The </a:t>
            </a:r>
            <a:r>
              <a:rPr lang="en-US" sz="2800" dirty="0"/>
              <a:t>Greek </a:t>
            </a:r>
            <a:r>
              <a:rPr lang="en-US" sz="2800" i="1" dirty="0"/>
              <a:t>on </a:t>
            </a:r>
            <a:r>
              <a:rPr lang="en-US" sz="2800" i="1" dirty="0" err="1"/>
              <a:t>tropon</a:t>
            </a:r>
            <a:r>
              <a:rPr lang="en-US" sz="2800" i="1" dirty="0"/>
              <a:t> </a:t>
            </a:r>
            <a:r>
              <a:rPr lang="en-US" sz="2800" dirty="0"/>
              <a:t>literally means </a:t>
            </a:r>
            <a:r>
              <a:rPr lang="en-US" sz="2800" b="1" dirty="0" smtClean="0">
                <a:solidFill>
                  <a:srgbClr val="FFFF00"/>
                </a:solidFill>
              </a:rPr>
              <a:t>‘what </a:t>
            </a:r>
            <a:r>
              <a:rPr lang="en-US" sz="2800" b="1" dirty="0">
                <a:solidFill>
                  <a:srgbClr val="FFFF00"/>
                </a:solidFill>
              </a:rPr>
              <a:t>manner</a:t>
            </a:r>
            <a:r>
              <a:rPr lang="en-US" sz="2800" b="1" dirty="0" smtClean="0">
                <a:solidFill>
                  <a:srgbClr val="FFFF00"/>
                </a:solidFill>
              </a:rPr>
              <a:t>.’ </a:t>
            </a:r>
            <a:r>
              <a:rPr lang="en-US" sz="2800" dirty="0"/>
              <a:t>The Greek phrase </a:t>
            </a:r>
            <a:r>
              <a:rPr lang="en-US" sz="2800" dirty="0" smtClean="0"/>
              <a:t>‘never </a:t>
            </a:r>
            <a:r>
              <a:rPr lang="en-US" sz="2800" dirty="0"/>
              <a:t>indicates mere certainty or vague resemblance; but </a:t>
            </a:r>
            <a:r>
              <a:rPr lang="en-US" sz="2800" b="1" dirty="0">
                <a:solidFill>
                  <a:srgbClr val="FFFF00"/>
                </a:solidFill>
              </a:rPr>
              <a:t>wherever it occurs in the New Testament, denotes identity of mode or </a:t>
            </a:r>
            <a:r>
              <a:rPr lang="en-US" sz="2800" b="1" dirty="0" smtClean="0">
                <a:solidFill>
                  <a:srgbClr val="FFFF00"/>
                </a:solidFill>
              </a:rPr>
              <a:t>manner</a:t>
            </a:r>
            <a:r>
              <a:rPr lang="en-US" sz="2800" dirty="0"/>
              <a:t>’</a:t>
            </a:r>
            <a:r>
              <a:rPr lang="en-US" sz="2800" b="1" dirty="0" smtClean="0"/>
              <a:t> </a:t>
            </a:r>
            <a:r>
              <a:rPr lang="en-US" sz="2800" dirty="0"/>
              <a:t>(A. Alexander, Acts, ad loc.). Consequently, we have express biblical warrant to expect a </a:t>
            </a:r>
            <a:r>
              <a:rPr lang="en-US" sz="2800" b="1" dirty="0">
                <a:solidFill>
                  <a:srgbClr val="FFFF00"/>
                </a:solidFill>
              </a:rPr>
              <a:t>visible</a:t>
            </a:r>
            <a:r>
              <a:rPr lang="en-US" sz="2800" dirty="0"/>
              <a:t>, </a:t>
            </a:r>
            <a:r>
              <a:rPr lang="en-US" sz="2800" b="1" dirty="0">
                <a:solidFill>
                  <a:srgbClr val="FFFF00"/>
                </a:solidFill>
              </a:rPr>
              <a:t>bodily</a:t>
            </a:r>
            <a:r>
              <a:rPr lang="en-US" sz="2800" dirty="0"/>
              <a:t>, </a:t>
            </a:r>
            <a:r>
              <a:rPr lang="en-US" sz="2800" b="1" dirty="0">
                <a:solidFill>
                  <a:srgbClr val="FFFF00"/>
                </a:solidFill>
              </a:rPr>
              <a:t>glorious</a:t>
            </a:r>
            <a:r>
              <a:rPr lang="en-US" sz="2800" dirty="0"/>
              <a:t> return of Christ paralleling in kind the ascension</a:t>
            </a:r>
            <a:r>
              <a:rPr lang="en-US" sz="2800" dirty="0" smtClean="0"/>
              <a:t>.”  </a:t>
            </a:r>
            <a:r>
              <a:rPr lang="en-US" sz="2000" dirty="0" smtClean="0"/>
              <a:t>("A </a:t>
            </a:r>
            <a:r>
              <a:rPr lang="en-US" sz="2000" dirty="0"/>
              <a:t>Brief Analysis of Full </a:t>
            </a:r>
            <a:r>
              <a:rPr lang="en-US" sz="2000" dirty="0" err="1"/>
              <a:t>Preterism</a:t>
            </a:r>
            <a:r>
              <a:rPr lang="en-US" sz="2000" dirty="0"/>
              <a:t> or Hyper </a:t>
            </a:r>
            <a:r>
              <a:rPr lang="en-US" sz="2000" dirty="0" err="1"/>
              <a:t>Preterism</a:t>
            </a:r>
            <a:r>
              <a:rPr lang="en-US" sz="2000" dirty="0" smtClean="0"/>
              <a:t>," </a:t>
            </a:r>
            <a:r>
              <a:rPr lang="en-US" sz="2000" dirty="0"/>
              <a:t>http://fide-o.com/2009/05/full-preterism/)</a:t>
            </a:r>
            <a:endParaRPr lang="en-US" sz="2000" b="1" dirty="0"/>
          </a:p>
        </p:txBody>
      </p:sp>
      <p:sp>
        <p:nvSpPr>
          <p:cNvPr id="6" name="Footer Placeholder 5"/>
          <p:cNvSpPr>
            <a:spLocks noGrp="1"/>
          </p:cNvSpPr>
          <p:nvPr>
            <p:ph type="ftr" sz="quarter" idx="11"/>
          </p:nvPr>
        </p:nvSpPr>
        <p:spPr/>
        <p:txBody>
          <a:bodyPr/>
          <a:lstStyle/>
          <a:p>
            <a:pPr>
              <a:defRPr/>
            </a:pPr>
            <a:r>
              <a:rPr lang="en-US" smtClean="0">
                <a:solidFill>
                  <a:srgbClr val="FFFFFF"/>
                </a:solidFill>
              </a:rPr>
              <a:t>Kevin Kay</a:t>
            </a: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CCF4BD83-B0D6-43B8-B6F5-E1743BE64531}" type="slidenum">
              <a:rPr lang="en-US">
                <a:solidFill>
                  <a:srgbClr val="FFFFFF"/>
                </a:solidFill>
              </a:rPr>
              <a:pPr>
                <a:defRPr/>
              </a:pPr>
              <a:t>205</a:t>
            </a:fld>
            <a:endParaRPr lang="en-US">
              <a:solidFill>
                <a:srgbClr val="FFFFFF"/>
              </a:solidFill>
            </a:endParaRPr>
          </a:p>
        </p:txBody>
      </p:sp>
    </p:spTree>
    <p:extLst>
      <p:ext uri="{BB962C8B-B14F-4D97-AF65-F5344CB8AC3E}">
        <p14:creationId xmlns:p14="http://schemas.microsoft.com/office/powerpoint/2010/main" val="732528672"/>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Like Manner”</a:t>
            </a:r>
            <a:endParaRPr lang="en-US" dirty="0"/>
          </a:p>
        </p:txBody>
      </p:sp>
      <p:sp>
        <p:nvSpPr>
          <p:cNvPr id="3" name="Content Placeholder 2"/>
          <p:cNvSpPr>
            <a:spLocks noGrp="1"/>
          </p:cNvSpPr>
          <p:nvPr>
            <p:ph idx="1"/>
          </p:nvPr>
        </p:nvSpPr>
        <p:spPr>
          <a:xfrm>
            <a:off x="457200" y="1447800"/>
            <a:ext cx="8229600" cy="4683125"/>
          </a:xfrm>
        </p:spPr>
        <p:txBody>
          <a:bodyPr/>
          <a:lstStyle/>
          <a:p>
            <a:pPr marL="457200" indent="-457200" hangingPunct="0">
              <a:spcBef>
                <a:spcPts val="0"/>
              </a:spcBef>
              <a:spcAft>
                <a:spcPts val="2400"/>
              </a:spcAft>
            </a:pPr>
            <a:r>
              <a:rPr lang="en-US" sz="2800" b="1" i="1" dirty="0"/>
              <a:t>Barclay M. Newman</a:t>
            </a:r>
            <a:r>
              <a:rPr lang="en-US" sz="2800" dirty="0"/>
              <a:t>:  “In the same way refers to the manner of the Lord’s return, that is, on the clouds of heaven, as is depicted in other passages of the New Testament. This may be rendered in some languages as </a:t>
            </a:r>
            <a:r>
              <a:rPr lang="en-US" sz="2800" b="1" dirty="0">
                <a:solidFill>
                  <a:srgbClr val="FFFF00"/>
                </a:solidFill>
              </a:rPr>
              <a:t>‘just like he went.’</a:t>
            </a:r>
            <a:r>
              <a:rPr lang="en-US" sz="2800" dirty="0"/>
              <a:t>”  </a:t>
            </a:r>
            <a:r>
              <a:rPr lang="en-US" sz="2000" dirty="0"/>
              <a:t>(A Handbook on The Acts of the Apostles, 21)</a:t>
            </a:r>
          </a:p>
          <a:p>
            <a:pPr marL="457200" indent="-457200" hangingPunct="0">
              <a:spcBef>
                <a:spcPts val="0"/>
              </a:spcBef>
              <a:spcAft>
                <a:spcPts val="2400"/>
              </a:spcAft>
            </a:pPr>
            <a:r>
              <a:rPr lang="en-US" sz="2800" dirty="0"/>
              <a:t>“</a:t>
            </a:r>
            <a:r>
              <a:rPr lang="en-US" sz="2800" b="1" dirty="0">
                <a:solidFill>
                  <a:srgbClr val="FFFF00"/>
                </a:solidFill>
              </a:rPr>
              <a:t>Not another </a:t>
            </a:r>
            <a:r>
              <a:rPr lang="en-US" sz="2800" dirty="0"/>
              <a:t>and </a:t>
            </a:r>
            <a:r>
              <a:rPr lang="en-US" sz="2800" b="1" dirty="0">
                <a:solidFill>
                  <a:srgbClr val="FFFF00"/>
                </a:solidFill>
              </a:rPr>
              <a:t>in a different way</a:t>
            </a:r>
            <a:r>
              <a:rPr lang="en-US" sz="2800" dirty="0"/>
              <a:t>, but </a:t>
            </a:r>
            <a:r>
              <a:rPr lang="en-US" sz="2800" b="1" dirty="0">
                <a:solidFill>
                  <a:srgbClr val="FFFF00"/>
                </a:solidFill>
              </a:rPr>
              <a:t>this same Jesus in the same way</a:t>
            </a:r>
            <a:r>
              <a:rPr lang="en-US" sz="2800" dirty="0"/>
              <a:t>, would descend for believers as they had seen Him ascend from them.”  </a:t>
            </a:r>
            <a:r>
              <a:rPr lang="en-US" sz="2000" dirty="0"/>
              <a:t>(KJVBC, 2129)</a:t>
            </a:r>
          </a:p>
          <a:p>
            <a:endParaRPr lang="en-US" sz="2800" dirty="0"/>
          </a:p>
        </p:txBody>
      </p:sp>
      <p:sp>
        <p:nvSpPr>
          <p:cNvPr id="4" name="Slide Number Placeholder 3"/>
          <p:cNvSpPr>
            <a:spLocks noGrp="1"/>
          </p:cNvSpPr>
          <p:nvPr>
            <p:ph type="sldNum" sz="quarter" idx="12"/>
          </p:nvPr>
        </p:nvSpPr>
        <p:spPr/>
        <p:txBody>
          <a:bodyPr/>
          <a:lstStyle/>
          <a:p>
            <a:pPr>
              <a:defRPr/>
            </a:pPr>
            <a:fld id="{A4F3638C-56A7-4D86-A7E5-624150A63992}" type="slidenum">
              <a:rPr lang="en-US" smtClean="0">
                <a:solidFill>
                  <a:srgbClr val="FFFFFF"/>
                </a:solidFill>
              </a:rPr>
              <a:pPr>
                <a:defRPr/>
              </a:pPr>
              <a:t>206</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22988772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The Return Of Jesus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54188869"/>
              </p:ext>
            </p:extLst>
          </p:nvPr>
        </p:nvGraphicFramePr>
        <p:xfrm>
          <a:off x="457200" y="1600200"/>
          <a:ext cx="82296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p:txBody>
          <a:bodyPr/>
          <a:lstStyle/>
          <a:p>
            <a:pPr>
              <a:defRPr/>
            </a:pPr>
            <a:r>
              <a:rPr lang="en-US" smtClean="0">
                <a:solidFill>
                  <a:srgbClr val="FFFFFF"/>
                </a:solidFill>
              </a:rPr>
              <a:t>Kevin Kay</a:t>
            </a: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A423E7FD-F24D-427B-96F6-89723ED60CBE}" type="slidenum">
              <a:rPr lang="en-US">
                <a:solidFill>
                  <a:srgbClr val="FFFFFF"/>
                </a:solidFill>
              </a:rPr>
              <a:pPr>
                <a:defRPr/>
              </a:pPr>
              <a:t>207</a:t>
            </a:fld>
            <a:endParaRPr lang="en-US">
              <a:solidFill>
                <a:srgbClr val="FFFFFF"/>
              </a:solidFill>
            </a:endParaRPr>
          </a:p>
        </p:txBody>
      </p:sp>
    </p:spTree>
    <p:extLst>
      <p:ext uri="{BB962C8B-B14F-4D97-AF65-F5344CB8AC3E}">
        <p14:creationId xmlns:p14="http://schemas.microsoft.com/office/powerpoint/2010/main" val="669215868"/>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1 Thess. 4:16-17</a:t>
            </a:r>
          </a:p>
        </p:txBody>
      </p:sp>
      <p:sp>
        <p:nvSpPr>
          <p:cNvPr id="3" name="Content Placeholder 2"/>
          <p:cNvSpPr>
            <a:spLocks noGrp="1"/>
          </p:cNvSpPr>
          <p:nvPr>
            <p:ph idx="1"/>
          </p:nvPr>
        </p:nvSpPr>
        <p:spPr/>
        <p:txBody>
          <a:bodyPr/>
          <a:lstStyle/>
          <a:p>
            <a:pPr marL="0" indent="509588">
              <a:spcBef>
                <a:spcPts val="0"/>
              </a:spcBef>
              <a:buFont typeface="Wingdings" pitchFamily="2" charset="2"/>
              <a:buNone/>
              <a:defRPr/>
            </a:pPr>
            <a:r>
              <a:rPr lang="en-US" baseline="30000" dirty="0"/>
              <a:t>16</a:t>
            </a:r>
            <a:r>
              <a:rPr lang="en-US" dirty="0"/>
              <a:t> For the </a:t>
            </a:r>
            <a:r>
              <a:rPr lang="en-US" b="1" dirty="0">
                <a:solidFill>
                  <a:srgbClr val="FFFF00"/>
                </a:solidFill>
              </a:rPr>
              <a:t>Lord Himself will descend </a:t>
            </a:r>
            <a:r>
              <a:rPr lang="en-US" dirty="0"/>
              <a:t>from heaven with </a:t>
            </a:r>
            <a:r>
              <a:rPr lang="en-US" b="1" dirty="0">
                <a:solidFill>
                  <a:srgbClr val="FFFF00"/>
                </a:solidFill>
              </a:rPr>
              <a:t>a shout</a:t>
            </a:r>
            <a:r>
              <a:rPr lang="en-US" dirty="0"/>
              <a:t>, with the </a:t>
            </a:r>
            <a:r>
              <a:rPr lang="en-US" b="1" dirty="0">
                <a:solidFill>
                  <a:srgbClr val="FFFF00"/>
                </a:solidFill>
              </a:rPr>
              <a:t>voice of an archangel</a:t>
            </a:r>
            <a:r>
              <a:rPr lang="en-US" dirty="0"/>
              <a:t>, and with the </a:t>
            </a:r>
            <a:r>
              <a:rPr lang="en-US" b="1" dirty="0">
                <a:solidFill>
                  <a:srgbClr val="FFFF00"/>
                </a:solidFill>
              </a:rPr>
              <a:t>trumpet of God</a:t>
            </a:r>
            <a:r>
              <a:rPr lang="en-US" dirty="0"/>
              <a:t>. And the </a:t>
            </a:r>
            <a:r>
              <a:rPr lang="en-US" b="1" dirty="0">
                <a:solidFill>
                  <a:srgbClr val="FFFF00"/>
                </a:solidFill>
              </a:rPr>
              <a:t>dead in Christ will rise first</a:t>
            </a:r>
            <a:r>
              <a:rPr lang="en-US" dirty="0"/>
              <a:t>. </a:t>
            </a:r>
            <a:r>
              <a:rPr lang="en-US" baseline="30000" dirty="0"/>
              <a:t>17</a:t>
            </a:r>
            <a:r>
              <a:rPr lang="en-US" dirty="0"/>
              <a:t> Then we who are alive and remain shall be </a:t>
            </a:r>
            <a:r>
              <a:rPr lang="en-US" b="1" dirty="0">
                <a:solidFill>
                  <a:srgbClr val="FFFF00"/>
                </a:solidFill>
              </a:rPr>
              <a:t>caught up together with them </a:t>
            </a:r>
            <a:r>
              <a:rPr lang="en-US" dirty="0"/>
              <a:t>in the clouds to </a:t>
            </a:r>
            <a:r>
              <a:rPr lang="en-US" b="1" dirty="0">
                <a:solidFill>
                  <a:srgbClr val="FFFF00"/>
                </a:solidFill>
              </a:rPr>
              <a:t>meet the Lord </a:t>
            </a:r>
            <a:r>
              <a:rPr lang="en-US" dirty="0"/>
              <a:t>in the air. And thus we shall </a:t>
            </a:r>
            <a:r>
              <a:rPr lang="en-US" b="1" dirty="0">
                <a:solidFill>
                  <a:srgbClr val="FFFF00"/>
                </a:solidFill>
              </a:rPr>
              <a:t>always be with the Lord</a:t>
            </a:r>
            <a:r>
              <a:rPr lang="en-US" dirty="0"/>
              <a:t>.</a:t>
            </a:r>
          </a:p>
        </p:txBody>
      </p:sp>
      <p:sp>
        <p:nvSpPr>
          <p:cNvPr id="9" name="Footer Placeholder 8"/>
          <p:cNvSpPr>
            <a:spLocks noGrp="1"/>
          </p:cNvSpPr>
          <p:nvPr>
            <p:ph type="ftr" sz="quarter" idx="11"/>
          </p:nvPr>
        </p:nvSpPr>
        <p:spPr/>
        <p:txBody>
          <a:bodyPr/>
          <a:lstStyle/>
          <a:p>
            <a:pPr>
              <a:defRPr/>
            </a:pPr>
            <a:r>
              <a:rPr lang="en-US" smtClean="0">
                <a:solidFill>
                  <a:srgbClr val="FFFFFF"/>
                </a:solidFill>
              </a:rPr>
              <a:t>Kevin Kay</a:t>
            </a: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3AEC690A-1E7B-4B1E-8F42-934B2DBFEB2E}" type="slidenum">
              <a:rPr lang="en-US">
                <a:solidFill>
                  <a:srgbClr val="FFFFFF"/>
                </a:solidFill>
              </a:rPr>
              <a:pPr>
                <a:defRPr/>
              </a:pPr>
              <a:t>208</a:t>
            </a:fld>
            <a:endParaRPr lang="en-US">
              <a:solidFill>
                <a:srgbClr val="FFFFFF"/>
              </a:solidFill>
            </a:endParaRPr>
          </a:p>
        </p:txBody>
      </p:sp>
      <p:sp>
        <p:nvSpPr>
          <p:cNvPr id="5" name="Rectangular Callout 4"/>
          <p:cNvSpPr/>
          <p:nvPr/>
        </p:nvSpPr>
        <p:spPr bwMode="auto">
          <a:xfrm>
            <a:off x="3810000" y="533400"/>
            <a:ext cx="2362200" cy="381000"/>
          </a:xfrm>
          <a:prstGeom prst="wedgeRectCallout">
            <a:avLst>
              <a:gd name="adj1" fmla="val -41127"/>
              <a:gd name="adj2" fmla="val 248500"/>
            </a:avLst>
          </a:prstGeom>
          <a:solidFill>
            <a:schemeClr val="tx2">
              <a:lumMod val="5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0" fontAlgn="base" hangingPunct="0">
              <a:spcBef>
                <a:spcPct val="0"/>
              </a:spcBef>
              <a:spcAft>
                <a:spcPct val="0"/>
              </a:spcAft>
              <a:defRPr/>
            </a:pPr>
            <a:r>
              <a:rPr lang="en-US" sz="2800" dirty="0">
                <a:solidFill>
                  <a:srgbClr val="FFFFFF"/>
                </a:solidFill>
                <a:latin typeface="Arial Black"/>
                <a:cs typeface="Arial" pitchFamily="34" charset="0"/>
              </a:rPr>
              <a:t>Personal</a:t>
            </a:r>
          </a:p>
        </p:txBody>
      </p:sp>
      <p:sp>
        <p:nvSpPr>
          <p:cNvPr id="6" name="Rectangular Callout 5"/>
          <p:cNvSpPr/>
          <p:nvPr/>
        </p:nvSpPr>
        <p:spPr bwMode="auto">
          <a:xfrm>
            <a:off x="5715000" y="1371600"/>
            <a:ext cx="2362200" cy="381000"/>
          </a:xfrm>
          <a:prstGeom prst="wedgeRectCallout">
            <a:avLst>
              <a:gd name="adj1" fmla="val 20808"/>
              <a:gd name="adj2" fmla="val 191500"/>
            </a:avLst>
          </a:prstGeom>
          <a:solidFill>
            <a:schemeClr val="tx2">
              <a:lumMod val="5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0" fontAlgn="base" hangingPunct="0">
              <a:spcBef>
                <a:spcPct val="0"/>
              </a:spcBef>
              <a:spcAft>
                <a:spcPct val="0"/>
              </a:spcAft>
              <a:defRPr/>
            </a:pPr>
            <a:r>
              <a:rPr lang="en-US" sz="2800" dirty="0">
                <a:solidFill>
                  <a:srgbClr val="FFFFFF"/>
                </a:solidFill>
                <a:latin typeface="Arial Black"/>
                <a:cs typeface="Arial" pitchFamily="34" charset="0"/>
              </a:rPr>
              <a:t>Audible</a:t>
            </a:r>
          </a:p>
        </p:txBody>
      </p:sp>
      <p:sp>
        <p:nvSpPr>
          <p:cNvPr id="7" name="Rectangular Callout 6"/>
          <p:cNvSpPr/>
          <p:nvPr/>
        </p:nvSpPr>
        <p:spPr bwMode="auto">
          <a:xfrm>
            <a:off x="1981200" y="3733800"/>
            <a:ext cx="2362200" cy="381000"/>
          </a:xfrm>
          <a:prstGeom prst="wedgeRectCallout">
            <a:avLst>
              <a:gd name="adj1" fmla="val 20808"/>
              <a:gd name="adj2" fmla="val 191500"/>
            </a:avLst>
          </a:prstGeom>
          <a:solidFill>
            <a:schemeClr val="tx2">
              <a:lumMod val="5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0" fontAlgn="base" hangingPunct="0">
              <a:spcBef>
                <a:spcPct val="0"/>
              </a:spcBef>
              <a:spcAft>
                <a:spcPct val="0"/>
              </a:spcAft>
              <a:defRPr/>
            </a:pPr>
            <a:r>
              <a:rPr lang="en-US" sz="2800" dirty="0">
                <a:solidFill>
                  <a:srgbClr val="FFFFFF"/>
                </a:solidFill>
                <a:latin typeface="Arial Black"/>
                <a:cs typeface="Arial" pitchFamily="34" charset="0"/>
              </a:rPr>
              <a:t>Visible</a:t>
            </a:r>
          </a:p>
        </p:txBody>
      </p:sp>
    </p:spTree>
    <p:extLst>
      <p:ext uri="{BB962C8B-B14F-4D97-AF65-F5344CB8AC3E}">
        <p14:creationId xmlns:p14="http://schemas.microsoft.com/office/powerpoint/2010/main" val="1984430264"/>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Coming Bodily &amp; Visibly?</a:t>
            </a:r>
          </a:p>
        </p:txBody>
      </p:sp>
      <p:sp>
        <p:nvSpPr>
          <p:cNvPr id="3" name="Content Placeholder 2"/>
          <p:cNvSpPr>
            <a:spLocks noGrp="1"/>
          </p:cNvSpPr>
          <p:nvPr>
            <p:ph idx="1"/>
          </p:nvPr>
        </p:nvSpPr>
        <p:spPr/>
        <p:txBody>
          <a:bodyPr/>
          <a:lstStyle/>
          <a:p>
            <a:pPr marL="463550" indent="-463550">
              <a:spcBef>
                <a:spcPts val="0"/>
              </a:spcBef>
              <a:spcAft>
                <a:spcPts val="2400"/>
              </a:spcAft>
              <a:defRPr/>
            </a:pPr>
            <a:r>
              <a:rPr lang="en-US" sz="2700" dirty="0"/>
              <a:t>Coming in His </a:t>
            </a:r>
            <a:r>
              <a:rPr lang="en-US" sz="2700" b="1" dirty="0">
                <a:solidFill>
                  <a:srgbClr val="FFFF00"/>
                </a:solidFill>
              </a:rPr>
              <a:t>kingdom</a:t>
            </a:r>
            <a:r>
              <a:rPr lang="en-US" sz="2700" dirty="0"/>
              <a:t>  (Mt. 16:28)</a:t>
            </a:r>
          </a:p>
          <a:p>
            <a:pPr marL="463550" indent="-463550">
              <a:spcBef>
                <a:spcPts val="0"/>
              </a:spcBef>
              <a:spcAft>
                <a:spcPts val="2400"/>
              </a:spcAft>
              <a:defRPr/>
            </a:pPr>
            <a:r>
              <a:rPr lang="en-US" sz="2700" dirty="0"/>
              <a:t>Sending of </a:t>
            </a:r>
            <a:r>
              <a:rPr lang="en-US" sz="2700" b="1" dirty="0">
                <a:solidFill>
                  <a:srgbClr val="FFFF00"/>
                </a:solidFill>
              </a:rPr>
              <a:t>Holy Spirit  </a:t>
            </a:r>
            <a:r>
              <a:rPr lang="en-US" sz="2700" dirty="0"/>
              <a:t>(Jn. 14:18)</a:t>
            </a:r>
          </a:p>
          <a:p>
            <a:pPr marL="463550" indent="-463550">
              <a:spcBef>
                <a:spcPts val="0"/>
              </a:spcBef>
              <a:spcAft>
                <a:spcPts val="2400"/>
              </a:spcAft>
              <a:defRPr/>
            </a:pPr>
            <a:r>
              <a:rPr lang="en-US" sz="2700" dirty="0"/>
              <a:t>Judgment on </a:t>
            </a:r>
            <a:r>
              <a:rPr lang="en-US" sz="2700" b="1" dirty="0">
                <a:solidFill>
                  <a:srgbClr val="FFFF00"/>
                </a:solidFill>
              </a:rPr>
              <a:t>Jerusalem</a:t>
            </a:r>
            <a:r>
              <a:rPr lang="en-US" sz="2700" dirty="0"/>
              <a:t>  (Mt. 24:29-31)</a:t>
            </a:r>
          </a:p>
          <a:p>
            <a:pPr marL="463550" indent="-463550">
              <a:spcBef>
                <a:spcPts val="0"/>
              </a:spcBef>
              <a:spcAft>
                <a:spcPts val="2400"/>
              </a:spcAft>
              <a:defRPr/>
            </a:pPr>
            <a:r>
              <a:rPr lang="en-US" sz="2700" dirty="0"/>
              <a:t>Coming to </a:t>
            </a:r>
            <a:r>
              <a:rPr lang="en-US" sz="2700" b="1" dirty="0">
                <a:solidFill>
                  <a:srgbClr val="FFFF00"/>
                </a:solidFill>
              </a:rPr>
              <a:t>preach to Gentiles</a:t>
            </a:r>
            <a:r>
              <a:rPr lang="en-US" sz="2700" dirty="0"/>
              <a:t>  (Eph. 2:17)</a:t>
            </a:r>
          </a:p>
          <a:p>
            <a:pPr marL="463550" indent="-463550">
              <a:spcBef>
                <a:spcPts val="0"/>
              </a:spcBef>
              <a:spcAft>
                <a:spcPts val="2400"/>
              </a:spcAft>
              <a:defRPr/>
            </a:pPr>
            <a:r>
              <a:rPr lang="en-US" sz="2700" dirty="0"/>
              <a:t>Coming to </a:t>
            </a:r>
            <a:r>
              <a:rPr lang="en-US" sz="2700" b="1" dirty="0">
                <a:solidFill>
                  <a:srgbClr val="FFFF00"/>
                </a:solidFill>
              </a:rPr>
              <a:t>bless or punish churches  </a:t>
            </a:r>
            <a:r>
              <a:rPr lang="en-US" sz="2700" dirty="0"/>
              <a:t>(</a:t>
            </a:r>
            <a:r>
              <a:rPr lang="en-US" sz="2700" dirty="0">
                <a:cs typeface="Times New Roman" pitchFamily="18" charset="0"/>
              </a:rPr>
              <a:t>Rev. 2:5, 16, 25; 3:3, 11, 20; 16:15; 22:7, 12, 20)</a:t>
            </a:r>
          </a:p>
          <a:p>
            <a:pPr marL="463550" indent="-463550">
              <a:spcBef>
                <a:spcPts val="0"/>
              </a:spcBef>
              <a:spcAft>
                <a:spcPts val="2400"/>
              </a:spcAft>
              <a:defRPr/>
            </a:pPr>
            <a:r>
              <a:rPr lang="en-US" sz="2700" dirty="0">
                <a:cs typeface="Times New Roman" pitchFamily="18" charset="0"/>
              </a:rPr>
              <a:t>Coming to </a:t>
            </a:r>
            <a:r>
              <a:rPr lang="en-US" sz="2700" b="1" dirty="0">
                <a:solidFill>
                  <a:srgbClr val="FFFF00"/>
                </a:solidFill>
              </a:rPr>
              <a:t>punish persecutors  </a:t>
            </a:r>
            <a:r>
              <a:rPr lang="en-US" sz="2700" dirty="0">
                <a:cs typeface="Times New Roman" pitchFamily="18" charset="0"/>
              </a:rPr>
              <a:t>(</a:t>
            </a:r>
            <a:r>
              <a:rPr lang="en-US" sz="2700" dirty="0"/>
              <a:t>Rev. 11:16-18)</a:t>
            </a:r>
          </a:p>
        </p:txBody>
      </p:sp>
      <p:sp>
        <p:nvSpPr>
          <p:cNvPr id="7" name="Footer Placeholder 6"/>
          <p:cNvSpPr>
            <a:spLocks noGrp="1"/>
          </p:cNvSpPr>
          <p:nvPr>
            <p:ph type="ftr" sz="quarter" idx="11"/>
          </p:nvPr>
        </p:nvSpPr>
        <p:spPr/>
        <p:txBody>
          <a:bodyPr/>
          <a:lstStyle/>
          <a:p>
            <a:pPr>
              <a:defRPr/>
            </a:pPr>
            <a:r>
              <a:rPr lang="en-US" smtClean="0">
                <a:solidFill>
                  <a:srgbClr val="FFFFFF"/>
                </a:solidFill>
              </a:rPr>
              <a:t>Kevin Kay</a:t>
            </a: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3B316427-4B80-420D-B561-0381AFA28976}" type="slidenum">
              <a:rPr lang="en-US">
                <a:solidFill>
                  <a:srgbClr val="FFFFFF"/>
                </a:solidFill>
              </a:rPr>
              <a:pPr>
                <a:defRPr/>
              </a:pPr>
              <a:t>209</a:t>
            </a:fld>
            <a:endParaRPr lang="en-US">
              <a:solidFill>
                <a:srgbClr val="FFFFFF"/>
              </a:solidFill>
            </a:endParaRPr>
          </a:p>
        </p:txBody>
      </p:sp>
      <p:sp>
        <p:nvSpPr>
          <p:cNvPr id="5" name="&quot;No&quot; Symbol 4"/>
          <p:cNvSpPr/>
          <p:nvPr/>
        </p:nvSpPr>
        <p:spPr bwMode="auto">
          <a:xfrm>
            <a:off x="2514600" y="1828800"/>
            <a:ext cx="3810000" cy="3810000"/>
          </a:xfrm>
          <a:prstGeom prst="noSmoking">
            <a:avLst>
              <a:gd name="adj" fmla="val 11761"/>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0" fontAlgn="base" hangingPunct="0">
              <a:spcBef>
                <a:spcPct val="0"/>
              </a:spcBef>
              <a:spcAft>
                <a:spcPct val="0"/>
              </a:spcAft>
              <a:defRPr/>
            </a:pPr>
            <a:endParaRPr lang="en-US">
              <a:solidFill>
                <a:srgbClr val="FFFFFF"/>
              </a:solidFill>
              <a:cs typeface="Arial" pitchFamily="34" charset="0"/>
            </a:endParaRPr>
          </a:p>
        </p:txBody>
      </p:sp>
    </p:spTree>
    <p:extLst>
      <p:ext uri="{BB962C8B-B14F-4D97-AF65-F5344CB8AC3E}">
        <p14:creationId xmlns:p14="http://schemas.microsoft.com/office/powerpoint/2010/main" val="821871570"/>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4*#ppt_w"/>
                                          </p:val>
                                        </p:tav>
                                        <p:tav tm="100000">
                                          <p:val>
                                            <p:strVal val="#ppt_w"/>
                                          </p:val>
                                        </p:tav>
                                      </p:tavLst>
                                    </p:anim>
                                    <p:anim calcmode="lin" valueType="num">
                                      <p:cBhvr>
                                        <p:cTn id="8" dur="500" fill="hold"/>
                                        <p:tgtEl>
                                          <p:spTgt spid="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Paul’s Prayer</a:t>
            </a:r>
            <a:br>
              <a:rPr lang="en-US" dirty="0" smtClean="0"/>
            </a:br>
            <a:r>
              <a:rPr lang="en-US" sz="3000" b="0" dirty="0" smtClean="0">
                <a:latin typeface="+mn-lt"/>
              </a:rPr>
              <a:t>(1 Th. 3:11-13)</a:t>
            </a:r>
            <a:endParaRPr lang="en-US" sz="3000" b="0" dirty="0">
              <a:latin typeface="+mn-lt"/>
            </a:endParaRPr>
          </a:p>
        </p:txBody>
      </p:sp>
      <p:sp>
        <p:nvSpPr>
          <p:cNvPr id="3" name="Content Placeholder 2"/>
          <p:cNvSpPr>
            <a:spLocks noGrp="1"/>
          </p:cNvSpPr>
          <p:nvPr>
            <p:ph idx="1"/>
          </p:nvPr>
        </p:nvSpPr>
        <p:spPr/>
        <p:txBody>
          <a:bodyPr/>
          <a:lstStyle/>
          <a:p>
            <a:pPr marL="457200" indent="-457200">
              <a:spcBef>
                <a:spcPts val="0"/>
              </a:spcBef>
              <a:spcAft>
                <a:spcPts val="2400"/>
              </a:spcAft>
            </a:pPr>
            <a:r>
              <a:rPr lang="en-US" sz="2800" b="1" dirty="0" smtClean="0">
                <a:solidFill>
                  <a:srgbClr val="FFFF00"/>
                </a:solidFill>
              </a:rPr>
              <a:t>Direct our way to you  </a:t>
            </a:r>
            <a:r>
              <a:rPr lang="en-US" sz="2800" dirty="0" smtClean="0"/>
              <a:t>(11)</a:t>
            </a:r>
          </a:p>
          <a:p>
            <a:pPr marL="914400" lvl="1" indent="-457200">
              <a:spcBef>
                <a:spcPts val="0"/>
              </a:spcBef>
              <a:spcAft>
                <a:spcPts val="2400"/>
              </a:spcAft>
            </a:pPr>
            <a:r>
              <a:rPr lang="en-US" sz="2400" dirty="0" smtClean="0"/>
              <a:t>Paul had wanted to </a:t>
            </a:r>
            <a:r>
              <a:rPr lang="en-US" sz="2400" dirty="0" smtClean="0">
                <a:solidFill>
                  <a:srgbClr val="FFFF00"/>
                </a:solidFill>
              </a:rPr>
              <a:t>see them again  </a:t>
            </a:r>
            <a:r>
              <a:rPr lang="en-US" sz="2400" dirty="0" smtClean="0"/>
              <a:t>(2:17)</a:t>
            </a:r>
          </a:p>
          <a:p>
            <a:pPr marL="914400" lvl="1" indent="-457200">
              <a:spcBef>
                <a:spcPts val="0"/>
              </a:spcBef>
              <a:spcAft>
                <a:spcPts val="2400"/>
              </a:spcAft>
            </a:pPr>
            <a:r>
              <a:rPr lang="en-US" sz="2400" dirty="0" smtClean="0"/>
              <a:t>Satan had </a:t>
            </a:r>
            <a:r>
              <a:rPr lang="en-US" sz="2400" dirty="0" smtClean="0">
                <a:solidFill>
                  <a:srgbClr val="FFFF00"/>
                </a:solidFill>
              </a:rPr>
              <a:t>hindered</a:t>
            </a:r>
            <a:r>
              <a:rPr lang="en-US" sz="2400" dirty="0" smtClean="0"/>
              <a:t> him  (2:18)</a:t>
            </a:r>
          </a:p>
          <a:p>
            <a:pPr marL="914400" lvl="1" indent="-457200">
              <a:spcBef>
                <a:spcPts val="0"/>
              </a:spcBef>
              <a:spcAft>
                <a:spcPts val="2400"/>
              </a:spcAft>
            </a:pPr>
            <a:r>
              <a:rPr lang="en-US" sz="2400" dirty="0" smtClean="0"/>
              <a:t>Paul believed in </a:t>
            </a:r>
            <a:r>
              <a:rPr lang="en-US" sz="2400" dirty="0" smtClean="0">
                <a:solidFill>
                  <a:srgbClr val="FFFF00"/>
                </a:solidFill>
              </a:rPr>
              <a:t>God’s providence  </a:t>
            </a:r>
            <a:r>
              <a:rPr lang="en-US" sz="2400" dirty="0" smtClean="0"/>
              <a:t>(cf. 1 Pet. 5:8-10)</a:t>
            </a:r>
          </a:p>
          <a:p>
            <a:pPr marL="914400" lvl="1" indent="-457200">
              <a:spcBef>
                <a:spcPts val="0"/>
              </a:spcBef>
              <a:spcAft>
                <a:spcPts val="2400"/>
              </a:spcAft>
            </a:pPr>
            <a:r>
              <a:rPr lang="en-US" sz="2400" dirty="0" smtClean="0"/>
              <a:t>Paul believed God could </a:t>
            </a:r>
            <a:r>
              <a:rPr lang="en-US" sz="2400" dirty="0" smtClean="0">
                <a:solidFill>
                  <a:srgbClr val="FFFF00"/>
                </a:solidFill>
              </a:rPr>
              <a:t>expedite</a:t>
            </a:r>
            <a:r>
              <a:rPr lang="en-US" sz="2400" dirty="0" smtClean="0"/>
              <a:t> his return  (Rom. 1:10)</a:t>
            </a:r>
            <a:endParaRPr lang="en-US" sz="2400" dirty="0"/>
          </a:p>
        </p:txBody>
      </p:sp>
      <p:sp>
        <p:nvSpPr>
          <p:cNvPr id="5" name="Footer Placeholder 4"/>
          <p:cNvSpPr>
            <a:spLocks noGrp="1"/>
          </p:cNvSpPr>
          <p:nvPr>
            <p:ph type="ftr" sz="quarter" idx="11"/>
          </p:nvPr>
        </p:nvSpPr>
        <p:spPr>
          <a:xfrm>
            <a:off x="2971800" y="6248400"/>
            <a:ext cx="3352800" cy="457200"/>
          </a:xfrm>
        </p:spPr>
        <p:txBody>
          <a:bodyPr/>
          <a:lstStyle/>
          <a:p>
            <a:r>
              <a:rPr lang="en-US" dirty="0" smtClean="0"/>
              <a:t>Mark Copeland</a:t>
            </a:r>
            <a:endParaRPr lang="en-US" dirty="0"/>
          </a:p>
        </p:txBody>
      </p:sp>
      <p:sp>
        <p:nvSpPr>
          <p:cNvPr id="4" name="Slide Number Placeholder 3"/>
          <p:cNvSpPr>
            <a:spLocks noGrp="1"/>
          </p:cNvSpPr>
          <p:nvPr>
            <p:ph type="sldNum" sz="quarter" idx="12"/>
          </p:nvPr>
        </p:nvSpPr>
        <p:spPr/>
        <p:txBody>
          <a:bodyPr/>
          <a:lstStyle/>
          <a:p>
            <a:fld id="{8BE7D48B-A35F-447E-B9EC-A81BCD68C5CA}" type="slidenum">
              <a:rPr lang="en-US" smtClean="0"/>
              <a:pPr/>
              <a:t>21</a:t>
            </a:fld>
            <a:endParaRPr lang="en-US" dirty="0"/>
          </a:p>
        </p:txBody>
      </p:sp>
      <p:sp>
        <p:nvSpPr>
          <p:cNvPr id="6" name="Rounded Rectangular Callout 5"/>
          <p:cNvSpPr/>
          <p:nvPr/>
        </p:nvSpPr>
        <p:spPr bwMode="auto">
          <a:xfrm>
            <a:off x="2743200" y="3429000"/>
            <a:ext cx="5791200" cy="2438400"/>
          </a:xfrm>
          <a:prstGeom prst="wedgeRoundRectCallout">
            <a:avLst>
              <a:gd name="adj1" fmla="val -49451"/>
              <a:gd name="adj2" fmla="val -104555"/>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marL="457200" marR="0" indent="-457200" algn="l" defTabSz="914400" rtl="0" eaLnBrk="0" fontAlgn="base" latinLnBrk="0" hangingPunct="0">
              <a:lnSpc>
                <a:spcPct val="100000"/>
              </a:lnSpc>
              <a:spcBef>
                <a:spcPct val="0"/>
              </a:spcBef>
              <a:spcAft>
                <a:spcPts val="2400"/>
              </a:spcAft>
              <a:buClrTx/>
              <a:buSzTx/>
              <a:buFont typeface="Wingdings" pitchFamily="2" charset="2"/>
              <a:buChar char="Ø"/>
              <a:tabLst/>
            </a:pPr>
            <a:r>
              <a:rPr kumimoji="0" lang="en-US" sz="2500" b="0" i="0" u="none" strike="noStrike" cap="none" normalizeH="0" baseline="0" dirty="0" smtClean="0">
                <a:ln>
                  <a:noFill/>
                </a:ln>
                <a:solidFill>
                  <a:schemeClr val="tx1"/>
                </a:solidFill>
                <a:effectLst/>
                <a:latin typeface="Tahoma" pitchFamily="34" charset="0"/>
              </a:rPr>
              <a:t>Remember God’s will in our </a:t>
            </a:r>
            <a:r>
              <a:rPr kumimoji="0" lang="en-US" sz="2500" b="1" i="0" u="none" strike="noStrike" cap="none" normalizeH="0" baseline="0" dirty="0" smtClean="0">
                <a:ln>
                  <a:noFill/>
                </a:ln>
                <a:solidFill>
                  <a:srgbClr val="FFFF00"/>
                </a:solidFill>
                <a:effectLst/>
                <a:latin typeface="Tahoma" pitchFamily="34" charset="0"/>
              </a:rPr>
              <a:t>prayers</a:t>
            </a:r>
            <a:r>
              <a:rPr kumimoji="0" lang="en-US" sz="2500" b="0" i="0" u="none" strike="noStrike" cap="none" normalizeH="0" baseline="0" dirty="0" smtClean="0">
                <a:ln>
                  <a:noFill/>
                </a:ln>
                <a:solidFill>
                  <a:schemeClr val="tx1"/>
                </a:solidFill>
                <a:effectLst/>
                <a:latin typeface="Tahoma" pitchFamily="34" charset="0"/>
              </a:rPr>
              <a:t>  (1 Jn. 5:14-15)</a:t>
            </a:r>
          </a:p>
          <a:p>
            <a:pPr marL="457200" indent="-457200" eaLnBrk="0" fontAlgn="base" hangingPunct="0">
              <a:spcBef>
                <a:spcPct val="0"/>
              </a:spcBef>
              <a:spcAft>
                <a:spcPts val="2400"/>
              </a:spcAft>
              <a:buFont typeface="Wingdings" pitchFamily="2" charset="2"/>
              <a:buChar char="Ø"/>
            </a:pPr>
            <a:r>
              <a:rPr lang="en-US" sz="2500" dirty="0">
                <a:latin typeface="Tahoma" pitchFamily="34" charset="0"/>
              </a:rPr>
              <a:t>Remember God’s will in our </a:t>
            </a:r>
            <a:r>
              <a:rPr lang="en-US" sz="2500" b="1" dirty="0" smtClean="0">
                <a:solidFill>
                  <a:srgbClr val="FFFF00"/>
                </a:solidFill>
                <a:latin typeface="Tahoma" pitchFamily="34" charset="0"/>
              </a:rPr>
              <a:t>planning</a:t>
            </a:r>
            <a:r>
              <a:rPr lang="en-US" sz="2500" dirty="0" smtClean="0">
                <a:latin typeface="Tahoma" pitchFamily="34" charset="0"/>
              </a:rPr>
              <a:t>  (Jas. 4:13-17)</a:t>
            </a:r>
            <a:endParaRPr lang="en-US" sz="2500" dirty="0">
              <a:latin typeface="Tahoma" pitchFamily="34" charset="0"/>
            </a:endParaRPr>
          </a:p>
        </p:txBody>
      </p:sp>
      <p:sp>
        <p:nvSpPr>
          <p:cNvPr id="7" name="Rounded Rectangular Callout 6"/>
          <p:cNvSpPr/>
          <p:nvPr/>
        </p:nvSpPr>
        <p:spPr bwMode="auto">
          <a:xfrm>
            <a:off x="4800600" y="0"/>
            <a:ext cx="4343400" cy="1295400"/>
          </a:xfrm>
          <a:prstGeom prst="wedgeRoundRectCallout">
            <a:avLst>
              <a:gd name="adj1" fmla="val -42097"/>
              <a:gd name="adj2" fmla="val 80335"/>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500" b="0" i="0" u="none" strike="noStrike" cap="none" normalizeH="0" baseline="0" dirty="0" smtClean="0">
                <a:ln>
                  <a:noFill/>
                </a:ln>
                <a:solidFill>
                  <a:schemeClr val="tx1"/>
                </a:solidFill>
                <a:effectLst/>
                <a:latin typeface="Tahoma" pitchFamily="34" charset="0"/>
              </a:rPr>
              <a:t>Paul returned to Macedonia ca.</a:t>
            </a:r>
            <a:r>
              <a:rPr kumimoji="0" lang="en-US" sz="2500" b="0" i="0" u="none" strike="noStrike" cap="none" normalizeH="0" dirty="0" smtClean="0">
                <a:ln>
                  <a:noFill/>
                </a:ln>
                <a:solidFill>
                  <a:schemeClr val="tx1"/>
                </a:solidFill>
                <a:effectLst/>
                <a:latin typeface="Tahoma" pitchFamily="34" charset="0"/>
              </a:rPr>
              <a:t> </a:t>
            </a:r>
            <a:r>
              <a:rPr kumimoji="0" lang="en-US" sz="2500" b="0" i="0" u="none" strike="noStrike" cap="none" normalizeH="0" baseline="0" dirty="0" smtClean="0">
                <a:ln>
                  <a:noFill/>
                </a:ln>
                <a:solidFill>
                  <a:schemeClr val="tx1"/>
                </a:solidFill>
                <a:effectLst/>
                <a:latin typeface="Tahoma" pitchFamily="34" charset="0"/>
              </a:rPr>
              <a:t>5 years later (Acts 19:21-22; 20:1-6)</a:t>
            </a:r>
          </a:p>
        </p:txBody>
      </p:sp>
    </p:spTree>
    <p:extLst>
      <p:ext uri="{BB962C8B-B14F-4D97-AF65-F5344CB8AC3E}">
        <p14:creationId xmlns:p14="http://schemas.microsoft.com/office/powerpoint/2010/main" val="33402908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up)">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pPr>
              <a:defRPr/>
            </a:pPr>
            <a:r>
              <a:rPr lang="en-US" dirty="0">
                <a:solidFill>
                  <a:srgbClr val="FF0000"/>
                </a:solidFill>
              </a:rPr>
              <a:t>Mt. 24 &amp; 1 Th. 4 &amp; 5</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12550148"/>
              </p:ext>
            </p:extLst>
          </p:nvPr>
        </p:nvGraphicFramePr>
        <p:xfrm>
          <a:off x="457200" y="1600200"/>
          <a:ext cx="8229600" cy="3962400"/>
        </p:xfrm>
        <a:graphic>
          <a:graphicData uri="http://schemas.openxmlformats.org/drawingml/2006/table">
            <a:tbl>
              <a:tblPr firstRow="1" bandCol="1">
                <a:tableStyleId>{5C22544A-7EE6-4342-B048-85BDC9FD1C3A}</a:tableStyleId>
              </a:tblPr>
              <a:tblGrid>
                <a:gridCol w="1905000"/>
                <a:gridCol w="4495800"/>
                <a:gridCol w="1828800"/>
              </a:tblGrid>
              <a:tr h="495300">
                <a:tc>
                  <a:txBody>
                    <a:bodyPr/>
                    <a:lstStyle/>
                    <a:p>
                      <a:pPr algn="ctr"/>
                      <a:r>
                        <a:rPr lang="en-US" sz="2000" dirty="0"/>
                        <a:t>Mt. 24</a:t>
                      </a:r>
                    </a:p>
                  </a:txBody>
                  <a:tcPr anchor="ctr">
                    <a:cell3D prstMaterial="dkEdge">
                      <a:bevel/>
                      <a:lightRig rig="flood" dir="t"/>
                    </a:cell3D>
                    <a:solidFill>
                      <a:srgbClr val="C00000"/>
                    </a:solidFill>
                  </a:tcPr>
                </a:tc>
                <a:tc>
                  <a:txBody>
                    <a:bodyPr/>
                    <a:lstStyle/>
                    <a:p>
                      <a:pPr algn="ctr"/>
                      <a:endParaRPr lang="en-US" sz="2000" dirty="0"/>
                    </a:p>
                  </a:txBody>
                  <a:tcPr anchor="ctr">
                    <a:cell3D prstMaterial="dkEdge">
                      <a:bevel/>
                      <a:lightRig rig="flood" dir="t"/>
                    </a:cell3D>
                    <a:solidFill>
                      <a:srgbClr val="C00000"/>
                    </a:solidFill>
                  </a:tcPr>
                </a:tc>
                <a:tc>
                  <a:txBody>
                    <a:bodyPr/>
                    <a:lstStyle/>
                    <a:p>
                      <a:pPr algn="ctr"/>
                      <a:r>
                        <a:rPr lang="en-US" sz="2000" dirty="0"/>
                        <a:t>1 Th. 4 &amp; 5</a:t>
                      </a:r>
                    </a:p>
                  </a:txBody>
                  <a:tcPr anchor="ctr">
                    <a:cell3D prstMaterial="dkEdge">
                      <a:bevel/>
                      <a:lightRig rig="flood" dir="t"/>
                    </a:cell3D>
                    <a:solidFill>
                      <a:srgbClr val="C00000"/>
                    </a:solidFill>
                  </a:tcPr>
                </a:tc>
              </a:tr>
              <a:tr h="495300">
                <a:tc>
                  <a:txBody>
                    <a:bodyPr/>
                    <a:lstStyle/>
                    <a:p>
                      <a:pPr algn="ctr"/>
                      <a:r>
                        <a:rPr lang="en-US" sz="2500" dirty="0"/>
                        <a:t>24:30</a:t>
                      </a:r>
                    </a:p>
                  </a:txBody>
                  <a:tcPr anchor="ctr">
                    <a:cell3D prstMaterial="dkEdge">
                      <a:bevel/>
                      <a:lightRig rig="flood" dir="t"/>
                    </a:cell3D>
                  </a:tcPr>
                </a:tc>
                <a:tc>
                  <a:txBody>
                    <a:bodyPr/>
                    <a:lstStyle/>
                    <a:p>
                      <a:pPr algn="ctr"/>
                      <a:r>
                        <a:rPr lang="en-US" sz="2500" b="0" dirty="0">
                          <a:latin typeface="+mj-lt"/>
                        </a:rPr>
                        <a:t>Christ Himself</a:t>
                      </a:r>
                      <a:r>
                        <a:rPr lang="en-US" sz="2500" b="0" baseline="0" dirty="0">
                          <a:latin typeface="+mj-lt"/>
                        </a:rPr>
                        <a:t> returns</a:t>
                      </a:r>
                      <a:endParaRPr lang="en-US" sz="2500" b="0" dirty="0">
                        <a:latin typeface="+mj-lt"/>
                      </a:endParaRPr>
                    </a:p>
                  </a:txBody>
                  <a:tcPr anchor="ctr">
                    <a:cell3D prstMaterial="dkEdge">
                      <a:bevel/>
                      <a:lightRig rig="flood" dir="t"/>
                    </a:cell3D>
                  </a:tcPr>
                </a:tc>
                <a:tc>
                  <a:txBody>
                    <a:bodyPr/>
                    <a:lstStyle/>
                    <a:p>
                      <a:pPr algn="ctr"/>
                      <a:r>
                        <a:rPr lang="en-US" sz="2500" dirty="0"/>
                        <a:t>4:16</a:t>
                      </a:r>
                    </a:p>
                  </a:txBody>
                  <a:tcPr anchor="ctr">
                    <a:cell3D prstMaterial="dkEdge">
                      <a:bevel/>
                      <a:lightRig rig="flood" dir="t"/>
                    </a:cell3D>
                  </a:tcPr>
                </a:tc>
              </a:tr>
              <a:tr h="495300">
                <a:tc>
                  <a:txBody>
                    <a:bodyPr/>
                    <a:lstStyle/>
                    <a:p>
                      <a:pPr algn="ctr"/>
                      <a:r>
                        <a:rPr lang="en-US" sz="2500" dirty="0"/>
                        <a:t>24:30</a:t>
                      </a:r>
                    </a:p>
                  </a:txBody>
                  <a:tcPr anchor="ctr">
                    <a:cell3D prstMaterial="dkEdge">
                      <a:bevel/>
                      <a:lightRig rig="flood" dir="t"/>
                    </a:cell3D>
                  </a:tcPr>
                </a:tc>
                <a:tc>
                  <a:txBody>
                    <a:bodyPr/>
                    <a:lstStyle/>
                    <a:p>
                      <a:pPr algn="ctr"/>
                      <a:r>
                        <a:rPr lang="en-US" sz="2500" b="0" dirty="0">
                          <a:latin typeface="+mj-lt"/>
                        </a:rPr>
                        <a:t>From Heaven</a:t>
                      </a:r>
                    </a:p>
                  </a:txBody>
                  <a:tcPr anchor="ctr">
                    <a:cell3D prstMaterial="dkEdge">
                      <a:bevel/>
                      <a:lightRig rig="flood" dir="t"/>
                    </a:cell3D>
                  </a:tcPr>
                </a:tc>
                <a:tc>
                  <a:txBody>
                    <a:bodyPr/>
                    <a:lstStyle/>
                    <a:p>
                      <a:pPr algn="ctr"/>
                      <a:r>
                        <a:rPr lang="en-US" sz="2500" dirty="0"/>
                        <a:t>4:16</a:t>
                      </a:r>
                    </a:p>
                  </a:txBody>
                  <a:tcPr anchor="ctr">
                    <a:cell3D prstMaterial="dkEdge">
                      <a:bevel/>
                      <a:lightRig rig="flood" dir="t"/>
                    </a:cell3D>
                  </a:tcPr>
                </a:tc>
              </a:tr>
              <a:tr h="495300">
                <a:tc>
                  <a:txBody>
                    <a:bodyPr/>
                    <a:lstStyle/>
                    <a:p>
                      <a:pPr algn="ctr"/>
                      <a:r>
                        <a:rPr lang="en-US" sz="2500" dirty="0"/>
                        <a:t>24:30</a:t>
                      </a:r>
                    </a:p>
                  </a:txBody>
                  <a:tcPr anchor="ctr">
                    <a:cell3D prstMaterial="dkEdge">
                      <a:bevel/>
                      <a:lightRig rig="flood" dir="t"/>
                    </a:cell3D>
                  </a:tcPr>
                </a:tc>
                <a:tc>
                  <a:txBody>
                    <a:bodyPr/>
                    <a:lstStyle/>
                    <a:p>
                      <a:pPr algn="ctr"/>
                      <a:r>
                        <a:rPr lang="en-US" sz="2500" b="0" dirty="0">
                          <a:latin typeface="+mj-lt"/>
                        </a:rPr>
                        <a:t>With A Shout </a:t>
                      </a:r>
                      <a:r>
                        <a:rPr lang="en-US" sz="2500" b="0" dirty="0" smtClean="0">
                          <a:latin typeface="+mj-lt"/>
                        </a:rPr>
                        <a:t>(In Power</a:t>
                      </a:r>
                      <a:r>
                        <a:rPr lang="en-US" sz="2500" b="0" dirty="0">
                          <a:latin typeface="+mj-lt"/>
                        </a:rPr>
                        <a:t>)</a:t>
                      </a:r>
                    </a:p>
                  </a:txBody>
                  <a:tcPr anchor="ctr">
                    <a:cell3D prstMaterial="dkEdge">
                      <a:bevel/>
                      <a:lightRig rig="flood" dir="t"/>
                    </a:cell3D>
                  </a:tcPr>
                </a:tc>
                <a:tc>
                  <a:txBody>
                    <a:bodyPr/>
                    <a:lstStyle/>
                    <a:p>
                      <a:pPr algn="ctr"/>
                      <a:r>
                        <a:rPr lang="en-US" sz="2500" dirty="0"/>
                        <a:t>4:16</a:t>
                      </a:r>
                    </a:p>
                  </a:txBody>
                  <a:tcPr anchor="ctr">
                    <a:cell3D prstMaterial="dkEdge">
                      <a:bevel/>
                      <a:lightRig rig="flood" dir="t"/>
                    </a:cell3D>
                  </a:tcPr>
                </a:tc>
              </a:tr>
              <a:tr h="495300">
                <a:tc>
                  <a:txBody>
                    <a:bodyPr/>
                    <a:lstStyle/>
                    <a:p>
                      <a:pPr algn="ctr"/>
                      <a:r>
                        <a:rPr lang="en-US" sz="2500" dirty="0"/>
                        <a:t>24:31</a:t>
                      </a:r>
                    </a:p>
                  </a:txBody>
                  <a:tcPr anchor="ctr">
                    <a:cell3D prstMaterial="dkEdge">
                      <a:bevel/>
                      <a:lightRig rig="flood" dir="t"/>
                    </a:cell3D>
                  </a:tcPr>
                </a:tc>
                <a:tc>
                  <a:txBody>
                    <a:bodyPr/>
                    <a:lstStyle/>
                    <a:p>
                      <a:pPr algn="ctr"/>
                      <a:r>
                        <a:rPr lang="en-US" sz="2500" b="0" dirty="0">
                          <a:latin typeface="+mj-lt"/>
                        </a:rPr>
                        <a:t>Accompanied By Angels</a:t>
                      </a:r>
                    </a:p>
                  </a:txBody>
                  <a:tcPr anchor="ctr">
                    <a:cell3D prstMaterial="dkEdge">
                      <a:bevel/>
                      <a:lightRig rig="flood" dir="t"/>
                    </a:cell3D>
                  </a:tcPr>
                </a:tc>
                <a:tc>
                  <a:txBody>
                    <a:bodyPr/>
                    <a:lstStyle/>
                    <a:p>
                      <a:pPr algn="ctr"/>
                      <a:r>
                        <a:rPr lang="en-US" sz="2500" dirty="0"/>
                        <a:t>4:16</a:t>
                      </a:r>
                    </a:p>
                  </a:txBody>
                  <a:tcPr anchor="ctr">
                    <a:cell3D prstMaterial="dkEdge">
                      <a:bevel/>
                      <a:lightRig rig="flood" dir="t"/>
                    </a:cell3D>
                  </a:tcPr>
                </a:tc>
              </a:tr>
              <a:tr h="495300">
                <a:tc>
                  <a:txBody>
                    <a:bodyPr/>
                    <a:lstStyle/>
                    <a:p>
                      <a:pPr algn="ctr"/>
                      <a:r>
                        <a:rPr lang="en-US" sz="2500" dirty="0"/>
                        <a:t>24:31</a:t>
                      </a:r>
                    </a:p>
                  </a:txBody>
                  <a:tcPr anchor="ctr">
                    <a:cell3D prstMaterial="dkEdge">
                      <a:bevel/>
                      <a:lightRig rig="flood" dir="t"/>
                    </a:cell3D>
                  </a:tcPr>
                </a:tc>
                <a:tc>
                  <a:txBody>
                    <a:bodyPr/>
                    <a:lstStyle/>
                    <a:p>
                      <a:pPr algn="ctr"/>
                      <a:r>
                        <a:rPr lang="en-US" sz="2500" b="0" dirty="0">
                          <a:latin typeface="+mj-lt"/>
                        </a:rPr>
                        <a:t>With Trumpet</a:t>
                      </a:r>
                    </a:p>
                  </a:txBody>
                  <a:tcPr anchor="ctr">
                    <a:cell3D prstMaterial="dkEdge">
                      <a:bevel/>
                      <a:lightRig rig="flood" dir="t"/>
                    </a:cell3D>
                  </a:tcPr>
                </a:tc>
                <a:tc>
                  <a:txBody>
                    <a:bodyPr/>
                    <a:lstStyle/>
                    <a:p>
                      <a:pPr algn="ctr"/>
                      <a:r>
                        <a:rPr lang="en-US" sz="2500" dirty="0"/>
                        <a:t>4:16</a:t>
                      </a:r>
                    </a:p>
                  </a:txBody>
                  <a:tcPr anchor="ctr">
                    <a:cell3D prstMaterial="dkEdge">
                      <a:bevel/>
                      <a:lightRig rig="flood" dir="t"/>
                    </a:cell3D>
                  </a:tcPr>
                </a:tc>
              </a:tr>
              <a:tr h="495300">
                <a:tc>
                  <a:txBody>
                    <a:bodyPr/>
                    <a:lstStyle/>
                    <a:p>
                      <a:pPr algn="ctr"/>
                      <a:r>
                        <a:rPr lang="en-US" sz="2500" dirty="0"/>
                        <a:t>24:31</a:t>
                      </a:r>
                    </a:p>
                  </a:txBody>
                  <a:tcPr anchor="ctr">
                    <a:cell3D prstMaterial="dkEdge">
                      <a:bevel/>
                      <a:lightRig rig="flood" dir="t"/>
                    </a:cell3D>
                  </a:tcPr>
                </a:tc>
                <a:tc>
                  <a:txBody>
                    <a:bodyPr/>
                    <a:lstStyle/>
                    <a:p>
                      <a:pPr algn="ctr"/>
                      <a:r>
                        <a:rPr lang="en-US" sz="2500" b="0" dirty="0">
                          <a:latin typeface="+mj-lt"/>
                        </a:rPr>
                        <a:t>Believers Gathered</a:t>
                      </a:r>
                    </a:p>
                  </a:txBody>
                  <a:tcPr anchor="ctr">
                    <a:cell3D prstMaterial="dkEdge">
                      <a:bevel/>
                      <a:lightRig rig="flood" dir="t"/>
                    </a:cell3D>
                  </a:tcPr>
                </a:tc>
                <a:tc>
                  <a:txBody>
                    <a:bodyPr/>
                    <a:lstStyle/>
                    <a:p>
                      <a:pPr algn="ctr"/>
                      <a:r>
                        <a:rPr lang="en-US" sz="2500" dirty="0"/>
                        <a:t>4:16</a:t>
                      </a:r>
                    </a:p>
                  </a:txBody>
                  <a:tcPr anchor="ctr">
                    <a:cell3D prstMaterial="dkEdge">
                      <a:bevel/>
                      <a:lightRig rig="flood" dir="t"/>
                    </a:cell3D>
                  </a:tcPr>
                </a:tc>
              </a:tr>
              <a:tr h="495300">
                <a:tc>
                  <a:txBody>
                    <a:bodyPr/>
                    <a:lstStyle/>
                    <a:p>
                      <a:pPr algn="ctr"/>
                      <a:r>
                        <a:rPr lang="en-US" sz="2500" dirty="0"/>
                        <a:t>24:30</a:t>
                      </a:r>
                    </a:p>
                  </a:txBody>
                  <a:tcPr anchor="ctr">
                    <a:cell3D prstMaterial="dkEdge">
                      <a:bevel/>
                      <a:lightRig rig="flood" dir="t"/>
                    </a:cell3D>
                  </a:tcPr>
                </a:tc>
                <a:tc>
                  <a:txBody>
                    <a:bodyPr/>
                    <a:lstStyle/>
                    <a:p>
                      <a:pPr algn="ctr"/>
                      <a:r>
                        <a:rPr lang="en-US" sz="2500" b="0" dirty="0">
                          <a:latin typeface="+mj-lt"/>
                        </a:rPr>
                        <a:t>In Clouds</a:t>
                      </a:r>
                    </a:p>
                  </a:txBody>
                  <a:tcPr anchor="ctr">
                    <a:cell3D prstMaterial="dkEdge">
                      <a:bevel/>
                      <a:lightRig rig="flood" dir="t"/>
                    </a:cell3D>
                  </a:tcPr>
                </a:tc>
                <a:tc>
                  <a:txBody>
                    <a:bodyPr/>
                    <a:lstStyle/>
                    <a:p>
                      <a:pPr algn="ctr"/>
                      <a:r>
                        <a:rPr lang="en-US" sz="2500" dirty="0"/>
                        <a:t>4:17</a:t>
                      </a:r>
                    </a:p>
                  </a:txBody>
                  <a:tcPr anchor="ctr">
                    <a:cell3D prstMaterial="dkEdge">
                      <a:bevel/>
                      <a:lightRig rig="flood" dir="t"/>
                    </a:cell3D>
                  </a:tcPr>
                </a:tc>
              </a:tr>
            </a:tbl>
          </a:graphicData>
        </a:graphic>
      </p:graphicFrame>
      <p:sp>
        <p:nvSpPr>
          <p:cNvPr id="4" name="Slide Number Placeholder 3"/>
          <p:cNvSpPr>
            <a:spLocks noGrp="1"/>
          </p:cNvSpPr>
          <p:nvPr>
            <p:ph type="sldNum" sz="quarter" idx="12"/>
          </p:nvPr>
        </p:nvSpPr>
        <p:spPr/>
        <p:txBody>
          <a:bodyPr/>
          <a:lstStyle/>
          <a:p>
            <a:pPr>
              <a:defRPr/>
            </a:pPr>
            <a:fld id="{36E4F98A-6281-4A6F-90E8-6DB329913761}" type="slidenum">
              <a:rPr lang="en-US">
                <a:solidFill>
                  <a:prstClr val="white"/>
                </a:solidFill>
              </a:rPr>
              <a:pPr>
                <a:defRPr/>
              </a:pPr>
              <a:t>210</a:t>
            </a:fld>
            <a:endParaRPr lang="en-US">
              <a:solidFill>
                <a:prstClr val="white"/>
              </a:solidFill>
            </a:endParaRPr>
          </a:p>
        </p:txBody>
      </p:sp>
      <p:sp>
        <p:nvSpPr>
          <p:cNvPr id="3" name="Footer Placeholder 2"/>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33958117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FF0000"/>
                </a:solidFill>
              </a:rPr>
              <a:t>Mt. 24 &amp; 1 Th. 4 &amp; 5</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19243062"/>
              </p:ext>
            </p:extLst>
          </p:nvPr>
        </p:nvGraphicFramePr>
        <p:xfrm>
          <a:off x="457200" y="1600200"/>
          <a:ext cx="8229600" cy="3992824"/>
        </p:xfrm>
        <a:graphic>
          <a:graphicData uri="http://schemas.openxmlformats.org/drawingml/2006/table">
            <a:tbl>
              <a:tblPr firstRow="1" bandCol="1">
                <a:tableStyleId>{5C22544A-7EE6-4342-B048-85BDC9FD1C3A}</a:tableStyleId>
              </a:tblPr>
              <a:tblGrid>
                <a:gridCol w="1905000"/>
                <a:gridCol w="4495800"/>
                <a:gridCol w="1828800"/>
              </a:tblGrid>
              <a:tr h="396205">
                <a:tc>
                  <a:txBody>
                    <a:bodyPr/>
                    <a:lstStyle/>
                    <a:p>
                      <a:pPr algn="ctr"/>
                      <a:r>
                        <a:rPr lang="en-US" sz="2000" dirty="0"/>
                        <a:t>Mt. 24</a:t>
                      </a:r>
                    </a:p>
                  </a:txBody>
                  <a:tcPr marT="45716" marB="45716">
                    <a:cell3D prstMaterial="dkEdge">
                      <a:bevel/>
                      <a:lightRig rig="flood" dir="t"/>
                    </a:cell3D>
                    <a:solidFill>
                      <a:srgbClr val="C00000"/>
                    </a:solidFill>
                  </a:tcPr>
                </a:tc>
                <a:tc>
                  <a:txBody>
                    <a:bodyPr/>
                    <a:lstStyle/>
                    <a:p>
                      <a:pPr algn="ctr"/>
                      <a:endParaRPr lang="en-US" sz="2000" dirty="0"/>
                    </a:p>
                  </a:txBody>
                  <a:tcPr marT="45716" marB="45716">
                    <a:cell3D prstMaterial="dkEdge">
                      <a:bevel/>
                      <a:lightRig rig="flood" dir="t"/>
                    </a:cell3D>
                    <a:solidFill>
                      <a:srgbClr val="C00000"/>
                    </a:solidFill>
                  </a:tcPr>
                </a:tc>
                <a:tc>
                  <a:txBody>
                    <a:bodyPr/>
                    <a:lstStyle/>
                    <a:p>
                      <a:pPr algn="ctr"/>
                      <a:r>
                        <a:rPr lang="en-US" sz="2000" dirty="0"/>
                        <a:t>1 Th. 4 &amp; 5</a:t>
                      </a:r>
                    </a:p>
                  </a:txBody>
                  <a:tcPr marT="45716" marB="45716">
                    <a:cell3D prstMaterial="dkEdge">
                      <a:bevel/>
                      <a:lightRig rig="flood" dir="t"/>
                    </a:cell3D>
                    <a:solidFill>
                      <a:srgbClr val="C00000"/>
                    </a:solidFill>
                  </a:tcPr>
                </a:tc>
              </a:tr>
              <a:tr h="472399">
                <a:tc>
                  <a:txBody>
                    <a:bodyPr/>
                    <a:lstStyle/>
                    <a:p>
                      <a:pPr algn="ctr"/>
                      <a:r>
                        <a:rPr lang="en-US" sz="2500" dirty="0"/>
                        <a:t>24:36</a:t>
                      </a:r>
                    </a:p>
                  </a:txBody>
                  <a:tcPr marT="45716" marB="45716" anchor="ctr">
                    <a:cell3D prstMaterial="dkEdge">
                      <a:bevel/>
                      <a:lightRig rig="flood" dir="t"/>
                    </a:cell3D>
                  </a:tcPr>
                </a:tc>
                <a:tc>
                  <a:txBody>
                    <a:bodyPr/>
                    <a:lstStyle/>
                    <a:p>
                      <a:pPr algn="ctr"/>
                      <a:r>
                        <a:rPr lang="en-US" sz="2500" b="0" dirty="0">
                          <a:latin typeface="+mj-lt"/>
                        </a:rPr>
                        <a:t>Time Unknown</a:t>
                      </a:r>
                    </a:p>
                  </a:txBody>
                  <a:tcPr marT="45716" marB="45716" anchor="ctr">
                    <a:cell3D prstMaterial="dkEdge">
                      <a:bevel/>
                      <a:lightRig rig="flood" dir="t"/>
                    </a:cell3D>
                  </a:tcPr>
                </a:tc>
                <a:tc>
                  <a:txBody>
                    <a:bodyPr/>
                    <a:lstStyle/>
                    <a:p>
                      <a:pPr algn="ctr"/>
                      <a:r>
                        <a:rPr lang="en-US" sz="2500" dirty="0"/>
                        <a:t>5:1-2</a:t>
                      </a:r>
                    </a:p>
                  </a:txBody>
                  <a:tcPr marT="45716" marB="45716" anchor="ctr">
                    <a:cell3D prstMaterial="dkEdge">
                      <a:bevel/>
                      <a:lightRig rig="flood" dir="t"/>
                    </a:cell3D>
                  </a:tcPr>
                </a:tc>
              </a:tr>
              <a:tr h="472399">
                <a:tc>
                  <a:txBody>
                    <a:bodyPr/>
                    <a:lstStyle/>
                    <a:p>
                      <a:pPr algn="ctr"/>
                      <a:r>
                        <a:rPr lang="en-US" sz="2500" dirty="0"/>
                        <a:t>24:43</a:t>
                      </a:r>
                    </a:p>
                  </a:txBody>
                  <a:tcPr marT="45716" marB="45716" anchor="ctr">
                    <a:cell3D prstMaterial="dkEdge">
                      <a:bevel/>
                      <a:lightRig rig="flood" dir="t"/>
                    </a:cell3D>
                  </a:tcPr>
                </a:tc>
                <a:tc>
                  <a:txBody>
                    <a:bodyPr/>
                    <a:lstStyle/>
                    <a:p>
                      <a:pPr algn="ctr"/>
                      <a:r>
                        <a:rPr lang="en-US" sz="2500" b="0" dirty="0">
                          <a:latin typeface="+mj-lt"/>
                        </a:rPr>
                        <a:t>Coming As A Thief</a:t>
                      </a:r>
                    </a:p>
                  </a:txBody>
                  <a:tcPr marT="45716" marB="45716" anchor="ctr">
                    <a:cell3D prstMaterial="dkEdge">
                      <a:bevel/>
                      <a:lightRig rig="flood" dir="t"/>
                    </a:cell3D>
                  </a:tcPr>
                </a:tc>
                <a:tc>
                  <a:txBody>
                    <a:bodyPr/>
                    <a:lstStyle/>
                    <a:p>
                      <a:pPr algn="ctr"/>
                      <a:r>
                        <a:rPr lang="en-US" sz="2500" dirty="0"/>
                        <a:t>5:2, 4</a:t>
                      </a:r>
                    </a:p>
                  </a:txBody>
                  <a:tcPr marT="45716" marB="45716" anchor="ctr">
                    <a:cell3D prstMaterial="dkEdge">
                      <a:bevel/>
                      <a:lightRig rig="flood" dir="t"/>
                    </a:cell3D>
                  </a:tcPr>
                </a:tc>
              </a:tr>
              <a:tr h="472399">
                <a:tc>
                  <a:txBody>
                    <a:bodyPr/>
                    <a:lstStyle/>
                    <a:p>
                      <a:pPr algn="ctr"/>
                      <a:r>
                        <a:rPr lang="en-US" sz="2500" dirty="0"/>
                        <a:t>24:37-39</a:t>
                      </a:r>
                    </a:p>
                  </a:txBody>
                  <a:tcPr marT="45716" marB="45716" anchor="ctr">
                    <a:cell3D prstMaterial="dkEdge">
                      <a:bevel/>
                      <a:lightRig rig="flood" dir="t"/>
                    </a:cell3D>
                  </a:tcPr>
                </a:tc>
                <a:tc>
                  <a:txBody>
                    <a:bodyPr/>
                    <a:lstStyle/>
                    <a:p>
                      <a:pPr algn="ctr"/>
                      <a:r>
                        <a:rPr lang="en-US" sz="2500" b="0" dirty="0">
                          <a:latin typeface="+mj-lt"/>
                        </a:rPr>
                        <a:t>Unbelievers Unaware</a:t>
                      </a:r>
                    </a:p>
                  </a:txBody>
                  <a:tcPr marT="45716" marB="45716" anchor="ctr">
                    <a:cell3D prstMaterial="dkEdge">
                      <a:bevel/>
                      <a:lightRig rig="flood" dir="t"/>
                    </a:cell3D>
                  </a:tcPr>
                </a:tc>
                <a:tc>
                  <a:txBody>
                    <a:bodyPr/>
                    <a:lstStyle/>
                    <a:p>
                      <a:pPr algn="ctr"/>
                      <a:r>
                        <a:rPr lang="en-US" sz="2500" dirty="0"/>
                        <a:t>5:3</a:t>
                      </a:r>
                    </a:p>
                  </a:txBody>
                  <a:tcPr marT="45716" marB="45716" anchor="ctr">
                    <a:cell3D prstMaterial="dkEdge">
                      <a:bevel/>
                      <a:lightRig rig="flood" dir="t"/>
                    </a:cell3D>
                  </a:tcPr>
                </a:tc>
              </a:tr>
              <a:tr h="472399">
                <a:tc>
                  <a:txBody>
                    <a:bodyPr/>
                    <a:lstStyle/>
                    <a:p>
                      <a:pPr algn="ctr"/>
                      <a:r>
                        <a:rPr lang="en-US" sz="2500" dirty="0"/>
                        <a:t>24:8</a:t>
                      </a:r>
                    </a:p>
                  </a:txBody>
                  <a:tcPr marT="45716" marB="45716" anchor="ctr">
                    <a:cell3D prstMaterial="dkEdge">
                      <a:bevel/>
                      <a:lightRig rig="flood" dir="t"/>
                    </a:cell3D>
                  </a:tcPr>
                </a:tc>
                <a:tc>
                  <a:txBody>
                    <a:bodyPr/>
                    <a:lstStyle/>
                    <a:p>
                      <a:pPr algn="ctr"/>
                      <a:r>
                        <a:rPr lang="en-US" sz="2500" b="0" dirty="0">
                          <a:latin typeface="+mj-lt"/>
                        </a:rPr>
                        <a:t>Judgment </a:t>
                      </a:r>
                      <a:r>
                        <a:rPr lang="en-US" sz="2500" b="0" dirty="0" smtClean="0">
                          <a:latin typeface="+mj-lt"/>
                        </a:rPr>
                        <a:t>Comes</a:t>
                      </a:r>
                      <a:br>
                        <a:rPr lang="en-US" sz="2500" b="0" dirty="0" smtClean="0">
                          <a:latin typeface="+mj-lt"/>
                        </a:rPr>
                      </a:br>
                      <a:r>
                        <a:rPr lang="en-US" sz="2500" b="0" dirty="0" smtClean="0">
                          <a:latin typeface="+mj-lt"/>
                        </a:rPr>
                        <a:t>As </a:t>
                      </a:r>
                      <a:r>
                        <a:rPr lang="en-US" sz="2500" b="0" dirty="0">
                          <a:latin typeface="+mj-lt"/>
                        </a:rPr>
                        <a:t>Travail</a:t>
                      </a:r>
                    </a:p>
                  </a:txBody>
                  <a:tcPr marT="45716" marB="45716" anchor="ctr">
                    <a:cell3D prstMaterial="dkEdge">
                      <a:bevel/>
                      <a:lightRig rig="flood" dir="t"/>
                    </a:cell3D>
                  </a:tcPr>
                </a:tc>
                <a:tc>
                  <a:txBody>
                    <a:bodyPr/>
                    <a:lstStyle/>
                    <a:p>
                      <a:pPr algn="ctr"/>
                      <a:r>
                        <a:rPr lang="en-US" sz="2500" dirty="0"/>
                        <a:t>5:3</a:t>
                      </a:r>
                    </a:p>
                  </a:txBody>
                  <a:tcPr marT="45716" marB="45716" anchor="ctr">
                    <a:cell3D prstMaterial="dkEdge">
                      <a:bevel/>
                      <a:lightRig rig="flood" dir="t"/>
                    </a:cell3D>
                  </a:tcPr>
                </a:tc>
              </a:tr>
              <a:tr h="472399">
                <a:tc>
                  <a:txBody>
                    <a:bodyPr/>
                    <a:lstStyle/>
                    <a:p>
                      <a:pPr algn="ctr"/>
                      <a:r>
                        <a:rPr lang="en-US" sz="2500" dirty="0"/>
                        <a:t>24:42</a:t>
                      </a:r>
                    </a:p>
                  </a:txBody>
                  <a:tcPr marT="45716" marB="45716" anchor="ctr">
                    <a:cell3D prstMaterial="dkEdge">
                      <a:bevel/>
                      <a:lightRig rig="flood" dir="t"/>
                    </a:cell3D>
                  </a:tcPr>
                </a:tc>
                <a:tc>
                  <a:txBody>
                    <a:bodyPr/>
                    <a:lstStyle/>
                    <a:p>
                      <a:pPr algn="ctr"/>
                      <a:r>
                        <a:rPr lang="en-US" sz="2500" b="0" dirty="0">
                          <a:latin typeface="+mj-lt"/>
                        </a:rPr>
                        <a:t>Believers To Watch</a:t>
                      </a:r>
                    </a:p>
                  </a:txBody>
                  <a:tcPr marT="45716" marB="45716" anchor="ctr">
                    <a:cell3D prstMaterial="dkEdge">
                      <a:bevel/>
                      <a:lightRig rig="flood" dir="t"/>
                    </a:cell3D>
                  </a:tcPr>
                </a:tc>
                <a:tc>
                  <a:txBody>
                    <a:bodyPr/>
                    <a:lstStyle/>
                    <a:p>
                      <a:pPr algn="ctr"/>
                      <a:r>
                        <a:rPr lang="en-US" sz="2500" dirty="0"/>
                        <a:t>5:4</a:t>
                      </a:r>
                    </a:p>
                  </a:txBody>
                  <a:tcPr marT="45716" marB="45716" anchor="ctr">
                    <a:cell3D prstMaterial="dkEdge">
                      <a:bevel/>
                      <a:lightRig rig="flood" dir="t"/>
                    </a:cell3D>
                  </a:tcPr>
                </a:tc>
              </a:tr>
              <a:tr h="853365">
                <a:tc>
                  <a:txBody>
                    <a:bodyPr/>
                    <a:lstStyle/>
                    <a:p>
                      <a:pPr algn="ctr"/>
                      <a:r>
                        <a:rPr lang="en-US" sz="2500" dirty="0"/>
                        <a:t>24:49</a:t>
                      </a:r>
                    </a:p>
                  </a:txBody>
                  <a:tcPr marT="45716" marB="45716" anchor="ctr">
                    <a:cell3D prstMaterial="dkEdge">
                      <a:bevel/>
                      <a:lightRig rig="flood" dir="t"/>
                    </a:cell3D>
                  </a:tcPr>
                </a:tc>
                <a:tc>
                  <a:txBody>
                    <a:bodyPr/>
                    <a:lstStyle/>
                    <a:p>
                      <a:pPr algn="ctr"/>
                      <a:r>
                        <a:rPr lang="en-US" sz="2500" b="0" dirty="0">
                          <a:latin typeface="+mj-lt"/>
                        </a:rPr>
                        <a:t>Warning Against Drunkenness</a:t>
                      </a:r>
                    </a:p>
                  </a:txBody>
                  <a:tcPr marT="45716" marB="45716" anchor="ctr">
                    <a:cell3D prstMaterial="dkEdge">
                      <a:bevel/>
                      <a:lightRig rig="flood" dir="t"/>
                    </a:cell3D>
                  </a:tcPr>
                </a:tc>
                <a:tc>
                  <a:txBody>
                    <a:bodyPr/>
                    <a:lstStyle/>
                    <a:p>
                      <a:pPr algn="ctr"/>
                      <a:r>
                        <a:rPr lang="en-US" sz="2500" dirty="0"/>
                        <a:t>5:7</a:t>
                      </a:r>
                    </a:p>
                  </a:txBody>
                  <a:tcPr marT="45716" marB="45716" anchor="ctr">
                    <a:cell3D prstMaterial="dkEdge">
                      <a:bevel/>
                      <a:lightRig rig="flood" dir="t"/>
                    </a:cell3D>
                  </a:tcPr>
                </a:tc>
              </a:tr>
            </a:tbl>
          </a:graphicData>
        </a:graphic>
      </p:graphicFrame>
      <p:sp>
        <p:nvSpPr>
          <p:cNvPr id="4" name="Slide Number Placeholder 3"/>
          <p:cNvSpPr>
            <a:spLocks noGrp="1"/>
          </p:cNvSpPr>
          <p:nvPr>
            <p:ph type="sldNum" sz="quarter" idx="12"/>
          </p:nvPr>
        </p:nvSpPr>
        <p:spPr/>
        <p:txBody>
          <a:bodyPr/>
          <a:lstStyle/>
          <a:p>
            <a:pPr>
              <a:defRPr/>
            </a:pPr>
            <a:fld id="{9EA3B51C-E652-4ED1-80B2-E2816ECB480A}" type="slidenum">
              <a:rPr lang="en-US">
                <a:solidFill>
                  <a:prstClr val="white"/>
                </a:solidFill>
              </a:rPr>
              <a:pPr>
                <a:defRPr/>
              </a:pPr>
              <a:t>211</a:t>
            </a:fld>
            <a:endParaRPr lang="en-US">
              <a:solidFill>
                <a:prstClr val="white"/>
              </a:solidFill>
            </a:endParaRPr>
          </a:p>
        </p:txBody>
      </p:sp>
    </p:spTree>
    <p:extLst>
      <p:ext uri="{BB962C8B-B14F-4D97-AF65-F5344CB8AC3E}">
        <p14:creationId xmlns:p14="http://schemas.microsoft.com/office/powerpoint/2010/main" val="19838161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Fanciful Interpretation</a:t>
            </a:r>
          </a:p>
        </p:txBody>
      </p:sp>
      <p:sp>
        <p:nvSpPr>
          <p:cNvPr id="3" name="Content Placeholder 2"/>
          <p:cNvSpPr>
            <a:spLocks noGrp="1"/>
          </p:cNvSpPr>
          <p:nvPr>
            <p:ph idx="1"/>
          </p:nvPr>
        </p:nvSpPr>
        <p:spPr>
          <a:xfrm>
            <a:off x="457200" y="1447800"/>
            <a:ext cx="8229600" cy="4800600"/>
          </a:xfrm>
        </p:spPr>
        <p:txBody>
          <a:bodyPr/>
          <a:lstStyle/>
          <a:p>
            <a:pPr marL="0" indent="463550">
              <a:spcBef>
                <a:spcPts val="0"/>
              </a:spcBef>
              <a:spcAft>
                <a:spcPts val="2400"/>
              </a:spcAft>
              <a:buFont typeface="Wingdings" pitchFamily="2" charset="2"/>
              <a:buNone/>
              <a:defRPr/>
            </a:pPr>
            <a:r>
              <a:rPr lang="en-US" sz="2800" b="1" dirty="0"/>
              <a:t>D. R. </a:t>
            </a:r>
            <a:r>
              <a:rPr lang="en-US" sz="2800" b="1" dirty="0" err="1"/>
              <a:t>Dungan</a:t>
            </a:r>
            <a:r>
              <a:rPr lang="en-US" sz="2800" b="1" dirty="0"/>
              <a:t>:  </a:t>
            </a:r>
            <a:r>
              <a:rPr lang="en-US" sz="2800" b="1" dirty="0" smtClean="0"/>
              <a:t>“</a:t>
            </a:r>
            <a:r>
              <a:rPr lang="en-US" sz="2800" b="1" i="1" dirty="0" smtClean="0">
                <a:solidFill>
                  <a:srgbClr val="FFFF00"/>
                </a:solidFill>
              </a:rPr>
              <a:t>Rule</a:t>
            </a:r>
            <a:r>
              <a:rPr lang="en-US" sz="2800" b="1" dirty="0" smtClean="0">
                <a:solidFill>
                  <a:srgbClr val="FFFF00"/>
                </a:solidFill>
              </a:rPr>
              <a:t> </a:t>
            </a:r>
            <a:r>
              <a:rPr lang="en-US" sz="2800" b="1" dirty="0">
                <a:solidFill>
                  <a:srgbClr val="FFFF00"/>
                </a:solidFill>
              </a:rPr>
              <a:t>8. </a:t>
            </a:r>
            <a:r>
              <a:rPr lang="en-US" sz="2800" b="1" i="1" dirty="0">
                <a:solidFill>
                  <a:srgbClr val="FFFF00"/>
                </a:solidFill>
              </a:rPr>
              <a:t>It must be remembered that figures are not always used with the same meaning</a:t>
            </a:r>
            <a:r>
              <a:rPr lang="en-US" sz="2800" i="1" dirty="0"/>
              <a:t>.</a:t>
            </a:r>
            <a:r>
              <a:rPr lang="en-US" sz="2800" dirty="0"/>
              <a:t>--A lion may not always symbolize the same thought, nor need a sheep, water, or fire always be employed for the purpose of expressing the same calamity or blessing.</a:t>
            </a:r>
            <a:br>
              <a:rPr lang="en-US" sz="2800" dirty="0"/>
            </a:br>
            <a:r>
              <a:rPr lang="en-US" sz="2800" dirty="0"/>
              <a:t>   </a:t>
            </a:r>
            <a:r>
              <a:rPr lang="en-US" sz="2800" dirty="0" smtClean="0"/>
              <a:t>“There </a:t>
            </a:r>
            <a:r>
              <a:rPr lang="en-US" sz="2800" dirty="0"/>
              <a:t>is a very grave error among an untaught class of exegetes in compelling every word that has, at any time, been used figuratively, to always represent the same thought as in that passage</a:t>
            </a:r>
            <a:r>
              <a:rPr lang="en-US" sz="2800" dirty="0" smtClean="0"/>
              <a:t>.”  </a:t>
            </a:r>
            <a:r>
              <a:rPr lang="en-US" sz="2000" dirty="0"/>
              <a:t>(</a:t>
            </a:r>
            <a:r>
              <a:rPr lang="en-US" sz="2000" i="1" dirty="0"/>
              <a:t>Hermeneutics</a:t>
            </a:r>
            <a:r>
              <a:rPr lang="en-US" sz="2000" dirty="0"/>
              <a:t>, 216)</a:t>
            </a:r>
          </a:p>
        </p:txBody>
      </p:sp>
      <p:sp>
        <p:nvSpPr>
          <p:cNvPr id="6" name="Footer Placeholder 5"/>
          <p:cNvSpPr>
            <a:spLocks noGrp="1"/>
          </p:cNvSpPr>
          <p:nvPr>
            <p:ph type="ftr" sz="quarter" idx="11"/>
          </p:nvPr>
        </p:nvSpPr>
        <p:spPr/>
        <p:txBody>
          <a:bodyPr/>
          <a:lstStyle/>
          <a:p>
            <a:pPr>
              <a:defRPr/>
            </a:pPr>
            <a:r>
              <a:rPr lang="en-US" smtClean="0">
                <a:solidFill>
                  <a:srgbClr val="FFFFFF"/>
                </a:solidFill>
              </a:rPr>
              <a:t>Kevin Kay</a:t>
            </a: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D099A6E1-710C-4707-938B-422AF805119D}" type="slidenum">
              <a:rPr lang="en-US">
                <a:solidFill>
                  <a:srgbClr val="FFFFFF"/>
                </a:solidFill>
              </a:rPr>
              <a:pPr>
                <a:defRPr/>
              </a:pPr>
              <a:t>212</a:t>
            </a:fld>
            <a:endParaRPr lang="en-US">
              <a:solidFill>
                <a:srgbClr val="FFFFFF"/>
              </a:solidFill>
            </a:endParaRPr>
          </a:p>
        </p:txBody>
      </p:sp>
    </p:spTree>
    <p:extLst>
      <p:ext uri="{BB962C8B-B14F-4D97-AF65-F5344CB8AC3E}">
        <p14:creationId xmlns:p14="http://schemas.microsoft.com/office/powerpoint/2010/main" val="2193688008"/>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Fanciful Interpretation</a:t>
            </a:r>
          </a:p>
        </p:txBody>
      </p:sp>
      <p:sp>
        <p:nvSpPr>
          <p:cNvPr id="3" name="Content Placeholder 2"/>
          <p:cNvSpPr>
            <a:spLocks noGrp="1"/>
          </p:cNvSpPr>
          <p:nvPr>
            <p:ph idx="1"/>
          </p:nvPr>
        </p:nvSpPr>
        <p:spPr>
          <a:xfrm>
            <a:off x="457200" y="1447800"/>
            <a:ext cx="8229600" cy="4800600"/>
          </a:xfrm>
        </p:spPr>
        <p:txBody>
          <a:bodyPr/>
          <a:lstStyle/>
          <a:p>
            <a:pPr marL="0" indent="463550">
              <a:spcBef>
                <a:spcPts val="0"/>
              </a:spcBef>
              <a:spcAft>
                <a:spcPts val="2400"/>
              </a:spcAft>
              <a:buFont typeface="Wingdings" pitchFamily="2" charset="2"/>
              <a:buNone/>
              <a:defRPr/>
            </a:pPr>
            <a:r>
              <a:rPr lang="en-US" sz="2800" b="1" dirty="0"/>
              <a:t>D. R. </a:t>
            </a:r>
            <a:r>
              <a:rPr lang="en-US" sz="2800" b="1" dirty="0" err="1"/>
              <a:t>Dungan</a:t>
            </a:r>
            <a:r>
              <a:rPr lang="en-US" sz="2800" b="1" dirty="0"/>
              <a:t>:  </a:t>
            </a:r>
            <a:r>
              <a:rPr lang="en-US" sz="2800" dirty="0" smtClean="0"/>
              <a:t>“Many </a:t>
            </a:r>
            <a:r>
              <a:rPr lang="en-US" sz="2800" dirty="0"/>
              <a:t>seem disposed to regard themselves as at liberty to </a:t>
            </a:r>
            <a:r>
              <a:rPr lang="en-US" sz="2800" b="1" dirty="0">
                <a:solidFill>
                  <a:srgbClr val="FFFF00"/>
                </a:solidFill>
              </a:rPr>
              <a:t>make anything out of the Bible which their theology may demand or their whims require</a:t>
            </a:r>
            <a:r>
              <a:rPr lang="en-US" sz="2800" dirty="0"/>
              <a:t>. And if, at any time, they find a passage that will not harmonize with that view, then the next thing is to </a:t>
            </a:r>
            <a:r>
              <a:rPr lang="en-US" sz="2800" b="1" dirty="0">
                <a:solidFill>
                  <a:srgbClr val="FFFF00"/>
                </a:solidFill>
              </a:rPr>
              <a:t>find one or more words in the text used elsewhere in a figurative sense</a:t>
            </a:r>
            <a:r>
              <a:rPr lang="en-US" sz="2800" dirty="0"/>
              <a:t>, and then demand that </a:t>
            </a:r>
            <a:r>
              <a:rPr lang="en-US" sz="2800" b="1" dirty="0">
                <a:solidFill>
                  <a:srgbClr val="FFFF00"/>
                </a:solidFill>
              </a:rPr>
              <a:t>such be the Biblical dictionary on the meaning of that word</a:t>
            </a:r>
            <a:r>
              <a:rPr lang="en-US" sz="2800" dirty="0"/>
              <a:t>, and hence that </a:t>
            </a:r>
            <a:r>
              <a:rPr lang="en-US" sz="2800" b="1" dirty="0">
                <a:solidFill>
                  <a:srgbClr val="FFFF00"/>
                </a:solidFill>
              </a:rPr>
              <a:t>it must be the meaning in that place</a:t>
            </a:r>
            <a:r>
              <a:rPr lang="en-US" sz="2800" dirty="0" smtClean="0"/>
              <a:t>.”  </a:t>
            </a:r>
            <a:r>
              <a:rPr lang="en-US" sz="2000" dirty="0"/>
              <a:t>(</a:t>
            </a:r>
            <a:r>
              <a:rPr lang="en-US" sz="2000" i="1" dirty="0"/>
              <a:t>Hermeneutics</a:t>
            </a:r>
            <a:r>
              <a:rPr lang="en-US" sz="2000" dirty="0"/>
              <a:t>, 217)</a:t>
            </a:r>
          </a:p>
        </p:txBody>
      </p:sp>
      <p:sp>
        <p:nvSpPr>
          <p:cNvPr id="6" name="Footer Placeholder 5"/>
          <p:cNvSpPr>
            <a:spLocks noGrp="1"/>
          </p:cNvSpPr>
          <p:nvPr>
            <p:ph type="ftr" sz="quarter" idx="11"/>
          </p:nvPr>
        </p:nvSpPr>
        <p:spPr/>
        <p:txBody>
          <a:bodyPr/>
          <a:lstStyle/>
          <a:p>
            <a:pPr>
              <a:defRPr/>
            </a:pPr>
            <a:r>
              <a:rPr lang="en-US" smtClean="0">
                <a:solidFill>
                  <a:srgbClr val="FFFFFF"/>
                </a:solidFill>
              </a:rPr>
              <a:t>Kevin Kay</a:t>
            </a: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2EA2BCF9-99E5-44DE-8358-CDA5B9BC93B7}" type="slidenum">
              <a:rPr lang="en-US">
                <a:solidFill>
                  <a:srgbClr val="FFFFFF"/>
                </a:solidFill>
              </a:rPr>
              <a:pPr>
                <a:defRPr/>
              </a:pPr>
              <a:t>213</a:t>
            </a:fld>
            <a:endParaRPr lang="en-US">
              <a:solidFill>
                <a:srgbClr val="FFFFFF"/>
              </a:solidFill>
            </a:endParaRPr>
          </a:p>
        </p:txBody>
      </p:sp>
    </p:spTree>
    <p:extLst>
      <p:ext uri="{BB962C8B-B14F-4D97-AF65-F5344CB8AC3E}">
        <p14:creationId xmlns:p14="http://schemas.microsoft.com/office/powerpoint/2010/main" val="3796659744"/>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JW’s </a:t>
            </a:r>
            <a:r>
              <a:rPr lang="en-US" dirty="0"/>
              <a:t>On </a:t>
            </a:r>
            <a:r>
              <a:rPr lang="en-US" dirty="0" smtClean="0"/>
              <a:t>“Soul” </a:t>
            </a:r>
            <a:r>
              <a:rPr lang="en-US" dirty="0"/>
              <a:t>&amp; </a:t>
            </a:r>
            <a:r>
              <a:rPr lang="en-US" dirty="0" smtClean="0"/>
              <a:t>“Spirit”</a:t>
            </a:r>
            <a:endParaRPr lang="en-US" dirty="0"/>
          </a:p>
        </p:txBody>
      </p:sp>
      <p:sp>
        <p:nvSpPr>
          <p:cNvPr id="5" name="Text Placeholder 4"/>
          <p:cNvSpPr>
            <a:spLocks noGrp="1"/>
          </p:cNvSpPr>
          <p:nvPr>
            <p:ph type="body" idx="1"/>
          </p:nvPr>
        </p:nvSpPr>
        <p:spPr>
          <a:solidFill>
            <a:schemeClr val="accent2"/>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en-US" sz="2800" dirty="0" smtClean="0"/>
              <a:t>Jehovah's </a:t>
            </a:r>
            <a:r>
              <a:rPr lang="en-US" sz="2800" dirty="0"/>
              <a:t>Witnesses</a:t>
            </a:r>
          </a:p>
        </p:txBody>
      </p:sp>
      <p:sp>
        <p:nvSpPr>
          <p:cNvPr id="6" name="Content Placeholder 5"/>
          <p:cNvSpPr>
            <a:spLocks noGrp="1"/>
          </p:cNvSpPr>
          <p:nvPr>
            <p:ph sz="half" idx="2"/>
          </p:nvPr>
        </p:nvSpPr>
        <p:spPr>
          <a:xfrm>
            <a:off x="457200" y="2438399"/>
            <a:ext cx="4040188" cy="3687763"/>
          </a:xfrm>
        </p:spPr>
        <p:txBody>
          <a:bodyPr/>
          <a:lstStyle/>
          <a:p>
            <a:pPr marL="463550" indent="-463550">
              <a:spcBef>
                <a:spcPts val="0"/>
              </a:spcBef>
              <a:spcAft>
                <a:spcPts val="2400"/>
              </a:spcAft>
              <a:defRPr/>
            </a:pPr>
            <a:r>
              <a:rPr lang="en-US" b="1" dirty="0">
                <a:solidFill>
                  <a:srgbClr val="FFFF00"/>
                </a:solidFill>
              </a:rPr>
              <a:t>Physical life  </a:t>
            </a:r>
            <a:r>
              <a:rPr lang="en-US" dirty="0"/>
              <a:t>(Gen. 1:20, 24; 2:7; Acts 20:9-10)</a:t>
            </a:r>
          </a:p>
        </p:txBody>
      </p:sp>
      <p:sp>
        <p:nvSpPr>
          <p:cNvPr id="7" name="Text Placeholder 6"/>
          <p:cNvSpPr>
            <a:spLocks noGrp="1"/>
          </p:cNvSpPr>
          <p:nvPr>
            <p:ph type="body" sz="quarter" idx="3"/>
          </p:nvPr>
        </p:nvSpPr>
        <p:spPr>
          <a:solidFill>
            <a:schemeClr val="accent2"/>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en-US" sz="2800" dirty="0"/>
              <a:t>Bible</a:t>
            </a:r>
          </a:p>
        </p:txBody>
      </p:sp>
      <p:sp>
        <p:nvSpPr>
          <p:cNvPr id="8" name="Content Placeholder 7"/>
          <p:cNvSpPr>
            <a:spLocks noGrp="1"/>
          </p:cNvSpPr>
          <p:nvPr>
            <p:ph sz="quarter" idx="4"/>
          </p:nvPr>
        </p:nvSpPr>
        <p:spPr>
          <a:xfrm>
            <a:off x="4645025" y="2438399"/>
            <a:ext cx="4041775" cy="3687763"/>
          </a:xfrm>
        </p:spPr>
        <p:txBody>
          <a:bodyPr/>
          <a:lstStyle/>
          <a:p>
            <a:pPr marL="463550" indent="-463550">
              <a:spcBef>
                <a:spcPts val="0"/>
              </a:spcBef>
              <a:spcAft>
                <a:spcPts val="2400"/>
              </a:spcAft>
              <a:defRPr/>
            </a:pPr>
            <a:r>
              <a:rPr lang="en-US" b="1" dirty="0">
                <a:solidFill>
                  <a:srgbClr val="FFFF00"/>
                </a:solidFill>
              </a:rPr>
              <a:t>Persons</a:t>
            </a:r>
            <a:r>
              <a:rPr lang="en-US" dirty="0"/>
              <a:t>  (Ezek. 18:20; Acts 2:41-42)</a:t>
            </a:r>
          </a:p>
          <a:p>
            <a:pPr marL="463550" indent="-463550">
              <a:spcBef>
                <a:spcPts val="0"/>
              </a:spcBef>
              <a:spcAft>
                <a:spcPts val="2400"/>
              </a:spcAft>
              <a:defRPr/>
            </a:pPr>
            <a:r>
              <a:rPr lang="en-US" b="1" dirty="0">
                <a:solidFill>
                  <a:srgbClr val="FFFF00"/>
                </a:solidFill>
              </a:rPr>
              <a:t>Physical life  </a:t>
            </a:r>
            <a:r>
              <a:rPr lang="en-US" dirty="0"/>
              <a:t>(Gen. 1:20, 24; 2:7; Acts 20:9-10)</a:t>
            </a:r>
          </a:p>
          <a:p>
            <a:pPr marL="463550" indent="-463550">
              <a:spcBef>
                <a:spcPts val="0"/>
              </a:spcBef>
              <a:spcAft>
                <a:spcPts val="2400"/>
              </a:spcAft>
              <a:defRPr/>
            </a:pPr>
            <a:r>
              <a:rPr lang="en-US" b="1" dirty="0">
                <a:solidFill>
                  <a:srgbClr val="FFFF00"/>
                </a:solidFill>
              </a:rPr>
              <a:t>Spiritual life  </a:t>
            </a:r>
            <a:r>
              <a:rPr lang="en-US" dirty="0"/>
              <a:t>(Mt. 10:28; Jas. 1:21)</a:t>
            </a:r>
          </a:p>
        </p:txBody>
      </p:sp>
      <p:sp>
        <p:nvSpPr>
          <p:cNvPr id="9" name="Footer Placeholder 8"/>
          <p:cNvSpPr>
            <a:spLocks noGrp="1"/>
          </p:cNvSpPr>
          <p:nvPr>
            <p:ph type="ftr" sz="quarter" idx="11"/>
          </p:nvPr>
        </p:nvSpPr>
        <p:spPr/>
        <p:txBody>
          <a:bodyPr/>
          <a:lstStyle/>
          <a:p>
            <a:pPr>
              <a:defRPr/>
            </a:pPr>
            <a:r>
              <a:rPr lang="en-US" smtClean="0">
                <a:solidFill>
                  <a:srgbClr val="FFFFFF"/>
                </a:solidFill>
              </a:rPr>
              <a:t>Kevin Kay</a:t>
            </a: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F8B90694-AC49-42E4-BEF9-B41A5023B478}" type="slidenum">
              <a:rPr lang="en-US">
                <a:solidFill>
                  <a:srgbClr val="FFFFFF"/>
                </a:solidFill>
              </a:rPr>
              <a:pPr>
                <a:defRPr/>
              </a:pPr>
              <a:t>214</a:t>
            </a:fld>
            <a:endParaRPr lang="en-US">
              <a:solidFill>
                <a:srgbClr val="FFFFFF"/>
              </a:solidFill>
            </a:endParaRPr>
          </a:p>
        </p:txBody>
      </p:sp>
    </p:spTree>
    <p:extLst>
      <p:ext uri="{BB962C8B-B14F-4D97-AF65-F5344CB8AC3E}">
        <p14:creationId xmlns:p14="http://schemas.microsoft.com/office/powerpoint/2010/main" val="241156553"/>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Are They Really Parallel?</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85914003"/>
              </p:ext>
            </p:extLst>
          </p:nvPr>
        </p:nvGraphicFramePr>
        <p:xfrm>
          <a:off x="457200" y="1600200"/>
          <a:ext cx="8229600" cy="4511678"/>
        </p:xfrm>
        <a:graphic>
          <a:graphicData uri="http://schemas.openxmlformats.org/drawingml/2006/table">
            <a:tbl>
              <a:tblPr firstRow="1" bandRow="1">
                <a:tableStyleId>{5C22544A-7EE6-4342-B048-85BDC9FD1C3A}</a:tableStyleId>
              </a:tblPr>
              <a:tblGrid>
                <a:gridCol w="2819400"/>
                <a:gridCol w="5410200"/>
              </a:tblGrid>
              <a:tr h="518233">
                <a:tc>
                  <a:txBody>
                    <a:bodyPr/>
                    <a:lstStyle/>
                    <a:p>
                      <a:pPr algn="ctr"/>
                      <a:r>
                        <a:rPr lang="en-US" sz="2800" b="0" kern="1200" dirty="0">
                          <a:solidFill>
                            <a:srgbClr val="FFFF00"/>
                          </a:solidFill>
                          <a:latin typeface="+mj-lt"/>
                          <a:ea typeface="+mn-ea"/>
                          <a:cs typeface="+mn-cs"/>
                        </a:rPr>
                        <a:t>Mt. </a:t>
                      </a:r>
                      <a:r>
                        <a:rPr lang="en-US" sz="2800" b="0" dirty="0">
                          <a:solidFill>
                            <a:srgbClr val="FFFF00"/>
                          </a:solidFill>
                          <a:latin typeface="+mj-lt"/>
                        </a:rPr>
                        <a:t>24</a:t>
                      </a:r>
                    </a:p>
                  </a:txBody>
                  <a:tcPr marT="45726" marB="45726" anchor="ctr">
                    <a:cell3D prstMaterial="dkEdge">
                      <a:bevel/>
                      <a:lightRig rig="flood" dir="t"/>
                    </a:cell3D>
                  </a:tcPr>
                </a:tc>
                <a:tc>
                  <a:txBody>
                    <a:bodyPr/>
                    <a:lstStyle/>
                    <a:p>
                      <a:pPr algn="ctr"/>
                      <a:r>
                        <a:rPr lang="en-US" sz="2800" b="0" kern="1200" dirty="0">
                          <a:solidFill>
                            <a:srgbClr val="FFFF00"/>
                          </a:solidFill>
                          <a:latin typeface="+mj-lt"/>
                          <a:ea typeface="+mn-ea"/>
                          <a:cs typeface="+mn-cs"/>
                        </a:rPr>
                        <a:t>1 Th. 4 &amp; 5</a:t>
                      </a:r>
                    </a:p>
                  </a:txBody>
                  <a:tcPr marT="45726" marB="45726" anchor="ctr">
                    <a:cell3D prstMaterial="dkEdge">
                      <a:bevel/>
                      <a:lightRig rig="flood" dir="t"/>
                    </a:cell3D>
                  </a:tcPr>
                </a:tc>
              </a:tr>
              <a:tr h="701139">
                <a:tc>
                  <a:txBody>
                    <a:bodyPr/>
                    <a:lstStyle/>
                    <a:p>
                      <a:pPr algn="ctr"/>
                      <a:r>
                        <a:rPr lang="en-US" sz="2500" dirty="0">
                          <a:latin typeface="+mj-lt"/>
                        </a:rPr>
                        <a:t>???</a:t>
                      </a:r>
                    </a:p>
                  </a:txBody>
                  <a:tcPr marT="45726" marB="45726" anchor="ctr">
                    <a:cell3D prstMaterial="dkEdge">
                      <a:bevel/>
                      <a:lightRig rig="flood" dir="t"/>
                    </a:cell3D>
                  </a:tcPr>
                </a:tc>
                <a:tc>
                  <a:txBody>
                    <a:bodyPr/>
                    <a:lstStyle/>
                    <a:p>
                      <a:r>
                        <a:rPr lang="en-US" sz="2000" b="0" dirty="0"/>
                        <a:t>God will </a:t>
                      </a:r>
                      <a:r>
                        <a:rPr lang="en-US" sz="2000" b="0" dirty="0">
                          <a:latin typeface="+mj-lt"/>
                        </a:rPr>
                        <a:t>bring with Him </a:t>
                      </a:r>
                      <a:r>
                        <a:rPr lang="en-US" sz="2000" b="0" dirty="0"/>
                        <a:t>those who sleep  (4:14)</a:t>
                      </a:r>
                    </a:p>
                  </a:txBody>
                  <a:tcPr marT="45726" marB="45726" anchor="ctr">
                    <a:cell3D prstMaterial="dkEdge">
                      <a:bevel/>
                      <a:lightRig rig="flood" dir="t"/>
                    </a:cell3D>
                  </a:tcPr>
                </a:tc>
              </a:tr>
              <a:tr h="701139">
                <a:tc>
                  <a:txBody>
                    <a:bodyPr/>
                    <a:lstStyle/>
                    <a:p>
                      <a:pPr algn="ctr"/>
                      <a:r>
                        <a:rPr lang="en-US" sz="2500" dirty="0">
                          <a:latin typeface="+mj-lt"/>
                        </a:rPr>
                        <a:t>???</a:t>
                      </a:r>
                    </a:p>
                  </a:txBody>
                  <a:tcPr marT="45726" marB="45726" anchor="ctr">
                    <a:cell3D prstMaterial="dkEdge">
                      <a:bevel/>
                      <a:lightRig rig="flood" dir="t"/>
                    </a:cell3D>
                  </a:tcPr>
                </a:tc>
                <a:tc>
                  <a:txBody>
                    <a:bodyPr/>
                    <a:lstStyle/>
                    <a:p>
                      <a:r>
                        <a:rPr lang="en-US" sz="2000" b="0" dirty="0"/>
                        <a:t>Living will </a:t>
                      </a:r>
                      <a:r>
                        <a:rPr lang="en-US" sz="2000" b="0" kern="1200" dirty="0">
                          <a:solidFill>
                            <a:schemeClr val="dk1"/>
                          </a:solidFill>
                          <a:latin typeface="+mj-lt"/>
                          <a:ea typeface="+mn-ea"/>
                          <a:cs typeface="+mn-cs"/>
                        </a:rPr>
                        <a:t>not precede </a:t>
                      </a:r>
                      <a:r>
                        <a:rPr lang="en-US" sz="2000" b="0" dirty="0"/>
                        <a:t>dead  (4:15)</a:t>
                      </a:r>
                    </a:p>
                  </a:txBody>
                  <a:tcPr marT="45726" marB="45726" anchor="ctr">
                    <a:cell3D prstMaterial="dkEdge">
                      <a:bevel/>
                      <a:lightRig rig="flood" dir="t"/>
                    </a:cell3D>
                  </a:tcPr>
                </a:tc>
              </a:tr>
              <a:tr h="472507">
                <a:tc>
                  <a:txBody>
                    <a:bodyPr/>
                    <a:lstStyle/>
                    <a:p>
                      <a:pPr algn="ctr"/>
                      <a:r>
                        <a:rPr lang="en-US" sz="2500" dirty="0">
                          <a:latin typeface="+mj-lt"/>
                        </a:rPr>
                        <a:t>???</a:t>
                      </a:r>
                    </a:p>
                  </a:txBody>
                  <a:tcPr marT="45726" marB="45726" anchor="ctr">
                    <a:cell3D prstMaterial="dkEdge">
                      <a:bevel/>
                      <a:lightRig rig="flood" dir="t"/>
                    </a:cell3D>
                  </a:tcPr>
                </a:tc>
                <a:tc>
                  <a:txBody>
                    <a:bodyPr/>
                    <a:lstStyle/>
                    <a:p>
                      <a:r>
                        <a:rPr lang="en-US" sz="2000" b="0" dirty="0"/>
                        <a:t>Lord descend with </a:t>
                      </a:r>
                      <a:r>
                        <a:rPr lang="en-US" sz="2000" b="0" kern="1200" dirty="0">
                          <a:solidFill>
                            <a:schemeClr val="dk1"/>
                          </a:solidFill>
                          <a:latin typeface="+mj-lt"/>
                          <a:ea typeface="+mn-ea"/>
                          <a:cs typeface="+mn-cs"/>
                        </a:rPr>
                        <a:t>a shout  </a:t>
                      </a:r>
                      <a:r>
                        <a:rPr lang="en-US" sz="2000" b="0" dirty="0"/>
                        <a:t>(4:16)</a:t>
                      </a:r>
                    </a:p>
                  </a:txBody>
                  <a:tcPr marT="45726" marB="45726" anchor="ctr">
                    <a:cell3D prstMaterial="dkEdge">
                      <a:bevel/>
                      <a:lightRig rig="flood" dir="t"/>
                    </a:cell3D>
                  </a:tcPr>
                </a:tc>
              </a:tr>
              <a:tr h="472507">
                <a:tc>
                  <a:txBody>
                    <a:bodyPr/>
                    <a:lstStyle/>
                    <a:p>
                      <a:pPr algn="ctr"/>
                      <a:r>
                        <a:rPr lang="en-US" sz="2500" dirty="0">
                          <a:latin typeface="+mj-lt"/>
                        </a:rPr>
                        <a:t>???</a:t>
                      </a:r>
                    </a:p>
                  </a:txBody>
                  <a:tcPr marT="45726" marB="45726" anchor="ctr">
                    <a:cell3D prstMaterial="dkEdge">
                      <a:bevel/>
                      <a:lightRig rig="flood" dir="t"/>
                    </a:cell3D>
                  </a:tcPr>
                </a:tc>
                <a:tc>
                  <a:txBody>
                    <a:bodyPr/>
                    <a:lstStyle/>
                    <a:p>
                      <a:r>
                        <a:rPr lang="en-US" sz="2000" b="0" dirty="0"/>
                        <a:t>Voice of </a:t>
                      </a:r>
                      <a:r>
                        <a:rPr lang="en-US" sz="2000" b="0" kern="1200" dirty="0">
                          <a:solidFill>
                            <a:schemeClr val="dk1"/>
                          </a:solidFill>
                          <a:latin typeface="+mj-lt"/>
                          <a:ea typeface="+mn-ea"/>
                          <a:cs typeface="+mn-cs"/>
                        </a:rPr>
                        <a:t>archangel</a:t>
                      </a:r>
                      <a:r>
                        <a:rPr lang="en-US" sz="2000" b="0" dirty="0"/>
                        <a:t>  (4:16)</a:t>
                      </a:r>
                    </a:p>
                  </a:txBody>
                  <a:tcPr marT="45726" marB="45726" anchor="ctr">
                    <a:cell3D prstMaterial="dkEdge">
                      <a:bevel/>
                      <a:lightRig rig="flood" dir="t"/>
                    </a:cell3D>
                  </a:tcPr>
                </a:tc>
              </a:tr>
              <a:tr h="472507">
                <a:tc>
                  <a:txBody>
                    <a:bodyPr/>
                    <a:lstStyle/>
                    <a:p>
                      <a:pPr algn="ctr"/>
                      <a:r>
                        <a:rPr lang="en-US" sz="2500" dirty="0">
                          <a:latin typeface="+mj-lt"/>
                        </a:rPr>
                        <a:t>???</a:t>
                      </a:r>
                    </a:p>
                  </a:txBody>
                  <a:tcPr marT="45726" marB="45726" anchor="ctr">
                    <a:cell3D prstMaterial="dkEdge">
                      <a:bevel/>
                      <a:lightRig rig="flood" dir="t"/>
                    </a:cell3D>
                  </a:tcPr>
                </a:tc>
                <a:tc>
                  <a:txBody>
                    <a:bodyPr/>
                    <a:lstStyle/>
                    <a:p>
                      <a:r>
                        <a:rPr lang="en-US" sz="2000" b="0" dirty="0"/>
                        <a:t>Dead in Christ</a:t>
                      </a:r>
                      <a:r>
                        <a:rPr lang="en-US" sz="2000" b="0" baseline="0" dirty="0"/>
                        <a:t> will </a:t>
                      </a:r>
                      <a:r>
                        <a:rPr lang="en-US" sz="2000" b="0" kern="1200" dirty="0">
                          <a:solidFill>
                            <a:schemeClr val="dk1"/>
                          </a:solidFill>
                          <a:latin typeface="+mj-lt"/>
                          <a:ea typeface="+mn-ea"/>
                          <a:cs typeface="+mn-cs"/>
                        </a:rPr>
                        <a:t>rise first  </a:t>
                      </a:r>
                      <a:r>
                        <a:rPr lang="en-US" sz="2000" b="0" baseline="0" dirty="0"/>
                        <a:t>(4:16)</a:t>
                      </a:r>
                      <a:endParaRPr lang="en-US" sz="2000" b="0" dirty="0"/>
                    </a:p>
                  </a:txBody>
                  <a:tcPr marT="45726" marB="45726" anchor="ctr">
                    <a:cell3D prstMaterial="dkEdge">
                      <a:bevel/>
                      <a:lightRig rig="flood" dir="t"/>
                    </a:cell3D>
                  </a:tcPr>
                </a:tc>
              </a:tr>
              <a:tr h="701139">
                <a:tc>
                  <a:txBody>
                    <a:bodyPr/>
                    <a:lstStyle/>
                    <a:p>
                      <a:pPr algn="ctr"/>
                      <a:r>
                        <a:rPr lang="en-US" sz="2500" dirty="0">
                          <a:latin typeface="+mj-lt"/>
                        </a:rPr>
                        <a:t>???</a:t>
                      </a:r>
                    </a:p>
                  </a:txBody>
                  <a:tcPr marT="45726" marB="45726" anchor="ctr">
                    <a:cell3D prstMaterial="dkEdge">
                      <a:bevel/>
                      <a:lightRig rig="flood" dir="t"/>
                    </a:cell3D>
                  </a:tcPr>
                </a:tc>
                <a:tc>
                  <a:txBody>
                    <a:bodyPr/>
                    <a:lstStyle/>
                    <a:p>
                      <a:r>
                        <a:rPr lang="en-US" sz="2000" b="0" dirty="0"/>
                        <a:t>Living &amp; dead </a:t>
                      </a:r>
                      <a:r>
                        <a:rPr lang="en-US" sz="2000" b="0" kern="1200" dirty="0">
                          <a:solidFill>
                            <a:schemeClr val="dk1"/>
                          </a:solidFill>
                          <a:latin typeface="+mj-lt"/>
                          <a:ea typeface="+mn-ea"/>
                          <a:cs typeface="+mn-cs"/>
                        </a:rPr>
                        <a:t>caught</a:t>
                      </a:r>
                      <a:r>
                        <a:rPr lang="en-US" sz="2000" b="1" dirty="0"/>
                        <a:t> </a:t>
                      </a:r>
                      <a:r>
                        <a:rPr lang="en-US" sz="2000" b="0" kern="1200" dirty="0">
                          <a:solidFill>
                            <a:schemeClr val="dk1"/>
                          </a:solidFill>
                          <a:latin typeface="+mj-lt"/>
                          <a:ea typeface="+mn-ea"/>
                          <a:cs typeface="+mn-cs"/>
                        </a:rPr>
                        <a:t>up</a:t>
                      </a:r>
                      <a:r>
                        <a:rPr lang="en-US" sz="2000" b="1" dirty="0"/>
                        <a:t> </a:t>
                      </a:r>
                      <a:r>
                        <a:rPr lang="en-US" sz="2000" b="0" kern="1200" dirty="0">
                          <a:solidFill>
                            <a:schemeClr val="dk1"/>
                          </a:solidFill>
                          <a:latin typeface="+mj-lt"/>
                          <a:ea typeface="+mn-ea"/>
                          <a:cs typeface="+mn-cs"/>
                        </a:rPr>
                        <a:t>in</a:t>
                      </a:r>
                      <a:r>
                        <a:rPr lang="en-US" sz="2000" b="1" dirty="0"/>
                        <a:t> </a:t>
                      </a:r>
                      <a:r>
                        <a:rPr lang="en-US" sz="2000" b="0" kern="1200" dirty="0">
                          <a:solidFill>
                            <a:schemeClr val="dk1"/>
                          </a:solidFill>
                          <a:latin typeface="+mj-lt"/>
                          <a:ea typeface="+mn-ea"/>
                          <a:cs typeface="+mn-cs"/>
                        </a:rPr>
                        <a:t>clouds</a:t>
                      </a:r>
                      <a:r>
                        <a:rPr lang="en-US" sz="2000" b="1" baseline="0" dirty="0"/>
                        <a:t> </a:t>
                      </a:r>
                      <a:r>
                        <a:rPr lang="en-US" sz="2000" b="0" baseline="0" dirty="0"/>
                        <a:t>to meet Lord  (4:17)</a:t>
                      </a:r>
                      <a:endParaRPr lang="en-US" sz="2000" b="0" dirty="0"/>
                    </a:p>
                  </a:txBody>
                  <a:tcPr marT="45726" marB="45726" anchor="ctr">
                    <a:cell3D prstMaterial="dkEdge">
                      <a:bevel/>
                      <a:lightRig rig="flood" dir="t"/>
                    </a:cell3D>
                  </a:tcPr>
                </a:tc>
              </a:tr>
              <a:tr h="472507">
                <a:tc>
                  <a:txBody>
                    <a:bodyPr/>
                    <a:lstStyle/>
                    <a:p>
                      <a:pPr algn="ctr"/>
                      <a:r>
                        <a:rPr lang="en-US" sz="2500" dirty="0">
                          <a:latin typeface="+mj-lt"/>
                        </a:rPr>
                        <a:t>???</a:t>
                      </a:r>
                    </a:p>
                  </a:txBody>
                  <a:tcPr marT="45726" marB="45726" anchor="ctr">
                    <a:cell3D prstMaterial="dkEdge">
                      <a:bevel/>
                      <a:lightRig rig="flood" dir="t"/>
                    </a:cell3D>
                  </a:tcPr>
                </a:tc>
                <a:tc>
                  <a:txBody>
                    <a:bodyPr/>
                    <a:lstStyle/>
                    <a:p>
                      <a:r>
                        <a:rPr lang="en-US" sz="2000" b="0" dirty="0"/>
                        <a:t>Always </a:t>
                      </a:r>
                      <a:r>
                        <a:rPr lang="en-US" sz="2000" b="0" kern="1200" dirty="0">
                          <a:solidFill>
                            <a:schemeClr val="dk1"/>
                          </a:solidFill>
                          <a:latin typeface="+mj-lt"/>
                          <a:ea typeface="+mn-ea"/>
                          <a:cs typeface="+mn-cs"/>
                        </a:rPr>
                        <a:t>be</a:t>
                      </a:r>
                      <a:r>
                        <a:rPr lang="en-US" sz="2000" b="1" dirty="0"/>
                        <a:t> </a:t>
                      </a:r>
                      <a:r>
                        <a:rPr lang="en-US" sz="2000" b="0" kern="1200" dirty="0">
                          <a:solidFill>
                            <a:schemeClr val="dk1"/>
                          </a:solidFill>
                          <a:latin typeface="+mj-lt"/>
                          <a:ea typeface="+mn-ea"/>
                          <a:cs typeface="+mn-cs"/>
                        </a:rPr>
                        <a:t>with</a:t>
                      </a:r>
                      <a:r>
                        <a:rPr lang="en-US" sz="2000" b="1" dirty="0"/>
                        <a:t> </a:t>
                      </a:r>
                      <a:r>
                        <a:rPr lang="en-US" sz="2000" b="0" kern="1200" dirty="0">
                          <a:solidFill>
                            <a:schemeClr val="dk1"/>
                          </a:solidFill>
                          <a:latin typeface="+mj-lt"/>
                          <a:ea typeface="+mn-ea"/>
                          <a:cs typeface="+mn-cs"/>
                        </a:rPr>
                        <a:t>Lord</a:t>
                      </a:r>
                      <a:r>
                        <a:rPr lang="en-US" sz="2000" b="1" dirty="0"/>
                        <a:t>  </a:t>
                      </a:r>
                      <a:r>
                        <a:rPr lang="en-US" sz="2000" b="0" dirty="0"/>
                        <a:t>(4:17)</a:t>
                      </a:r>
                    </a:p>
                  </a:txBody>
                  <a:tcPr marT="45726" marB="45726" anchor="ctr">
                    <a:cell3D prstMaterial="dkEdge">
                      <a:bevel/>
                      <a:lightRig rig="flood" dir="t"/>
                    </a:cell3D>
                  </a:tcPr>
                </a:tc>
              </a:tr>
            </a:tbl>
          </a:graphicData>
        </a:graphic>
      </p:graphicFrame>
      <p:sp>
        <p:nvSpPr>
          <p:cNvPr id="6" name="Footer Placeholder 5"/>
          <p:cNvSpPr>
            <a:spLocks noGrp="1"/>
          </p:cNvSpPr>
          <p:nvPr>
            <p:ph type="ftr" sz="quarter" idx="11"/>
          </p:nvPr>
        </p:nvSpPr>
        <p:spPr/>
        <p:txBody>
          <a:bodyPr/>
          <a:lstStyle/>
          <a:p>
            <a:pPr>
              <a:defRPr/>
            </a:pPr>
            <a:r>
              <a:rPr lang="en-US" smtClean="0">
                <a:solidFill>
                  <a:srgbClr val="FFFFFF"/>
                </a:solidFill>
              </a:rPr>
              <a:t>Kevin Kay</a:t>
            </a: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6D509F81-4DD1-450D-928D-E987680CE137}" type="slidenum">
              <a:rPr lang="en-US">
                <a:solidFill>
                  <a:srgbClr val="FFFFFF"/>
                </a:solidFill>
              </a:rPr>
              <a:pPr>
                <a:defRPr/>
              </a:pPr>
              <a:t>215</a:t>
            </a:fld>
            <a:endParaRPr lang="en-US">
              <a:solidFill>
                <a:srgbClr val="FFFFFF"/>
              </a:solidFill>
            </a:endParaRPr>
          </a:p>
        </p:txBody>
      </p:sp>
    </p:spTree>
    <p:extLst>
      <p:ext uri="{BB962C8B-B14F-4D97-AF65-F5344CB8AC3E}">
        <p14:creationId xmlns:p14="http://schemas.microsoft.com/office/powerpoint/2010/main" val="842850219"/>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They Really Parallel?</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8537354"/>
              </p:ext>
            </p:extLst>
          </p:nvPr>
        </p:nvGraphicFramePr>
        <p:xfrm>
          <a:off x="457200" y="1600200"/>
          <a:ext cx="8229600" cy="34747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sz="2000" dirty="0" smtClean="0"/>
                        <a:t>Mt. 24</a:t>
                      </a:r>
                      <a:endParaRPr lang="en-US" sz="2000" dirty="0"/>
                    </a:p>
                  </a:txBody>
                  <a:tcPr>
                    <a:cell3D prstMaterial="dkEdge">
                      <a:bevel/>
                      <a:lightRig rig="flood" dir="t"/>
                    </a:cell3D>
                  </a:tcPr>
                </a:tc>
                <a:tc>
                  <a:txBody>
                    <a:bodyPr/>
                    <a:lstStyle/>
                    <a:p>
                      <a:pPr algn="ctr"/>
                      <a:r>
                        <a:rPr lang="en-US" sz="2000" dirty="0" smtClean="0"/>
                        <a:t>1 Th.</a:t>
                      </a:r>
                      <a:r>
                        <a:rPr lang="en-US" sz="2000" baseline="0" dirty="0" smtClean="0"/>
                        <a:t> 4-5</a:t>
                      </a:r>
                      <a:endParaRPr lang="en-US" sz="2000" dirty="0"/>
                    </a:p>
                  </a:txBody>
                  <a:tcPr>
                    <a:cell3D prstMaterial="dkEdge">
                      <a:bevel/>
                      <a:lightRig rig="flood" dir="t"/>
                    </a:cell3D>
                  </a:tcPr>
                </a:tc>
              </a:tr>
              <a:tr h="370840">
                <a:tc>
                  <a:txBody>
                    <a:bodyPr/>
                    <a:lstStyle/>
                    <a:p>
                      <a:r>
                        <a:rPr lang="en-US" sz="2000" dirty="0" smtClean="0"/>
                        <a:t>Son of Man</a:t>
                      </a:r>
                      <a:r>
                        <a:rPr lang="en-US" sz="2000" baseline="0" dirty="0" smtClean="0"/>
                        <a:t> coming on clouds  (24:30)</a:t>
                      </a:r>
                      <a:endParaRPr lang="en-US" sz="2000" dirty="0"/>
                    </a:p>
                  </a:txBody>
                  <a:tcPr>
                    <a:cell3D prstMaterial="dkEdge">
                      <a:bevel/>
                      <a:lightRig rig="flood" dir="t"/>
                    </a:cell3D>
                  </a:tcPr>
                </a:tc>
                <a:tc>
                  <a:txBody>
                    <a:bodyPr/>
                    <a:lstStyle/>
                    <a:p>
                      <a:r>
                        <a:rPr lang="en-US" sz="2000" dirty="0" smtClean="0"/>
                        <a:t>Believers ascending in clouds</a:t>
                      </a:r>
                      <a:r>
                        <a:rPr lang="en-US" sz="2000" baseline="0" dirty="0" smtClean="0"/>
                        <a:t>  (4:17)</a:t>
                      </a:r>
                      <a:endParaRPr lang="en-US" sz="2000" dirty="0"/>
                    </a:p>
                  </a:txBody>
                  <a:tcPr>
                    <a:cell3D prstMaterial="dkEdge">
                      <a:bevel/>
                      <a:lightRig rig="flood" dir="t"/>
                    </a:cell3D>
                  </a:tcPr>
                </a:tc>
              </a:tr>
              <a:tr h="370840">
                <a:tc>
                  <a:txBody>
                    <a:bodyPr/>
                    <a:lstStyle/>
                    <a:p>
                      <a:r>
                        <a:rPr lang="en-US" sz="2000" dirty="0" smtClean="0"/>
                        <a:t>Angels gather  (24:31)</a:t>
                      </a:r>
                      <a:endParaRPr lang="en-US" sz="2000" dirty="0"/>
                    </a:p>
                  </a:txBody>
                  <a:tcPr>
                    <a:cell3D prstMaterial="dkEdge">
                      <a:bevel/>
                      <a:lightRig rig="flood" dir="t"/>
                    </a:cell3D>
                  </a:tcPr>
                </a:tc>
                <a:tc>
                  <a:txBody>
                    <a:bodyPr/>
                    <a:lstStyle/>
                    <a:p>
                      <a:r>
                        <a:rPr lang="en-US" sz="2000" dirty="0" smtClean="0"/>
                        <a:t>Christ gathers  (4:17)</a:t>
                      </a:r>
                      <a:endParaRPr lang="en-US" sz="2000" dirty="0"/>
                    </a:p>
                  </a:txBody>
                  <a:tcPr>
                    <a:cell3D prstMaterial="dkEdge">
                      <a:bevel/>
                      <a:lightRig rig="flood" dir="t"/>
                    </a:cell3D>
                  </a:tcPr>
                </a:tc>
              </a:tr>
              <a:tr h="370840">
                <a:tc>
                  <a:txBody>
                    <a:bodyPr/>
                    <a:lstStyle/>
                    <a:p>
                      <a:r>
                        <a:rPr lang="en-US" sz="2000" dirty="0" smtClean="0"/>
                        <a:t>Nothing said about resurrection</a:t>
                      </a:r>
                      <a:endParaRPr lang="en-US" sz="2000" dirty="0"/>
                    </a:p>
                  </a:txBody>
                  <a:tcPr>
                    <a:cell3D prstMaterial="dkEdge">
                      <a:bevel/>
                      <a:lightRig rig="flood" dir="t"/>
                    </a:cell3D>
                  </a:tcPr>
                </a:tc>
                <a:tc>
                  <a:txBody>
                    <a:bodyPr/>
                    <a:lstStyle/>
                    <a:p>
                      <a:r>
                        <a:rPr lang="en-US" sz="2000" dirty="0" smtClean="0"/>
                        <a:t>Main theme is resurrection</a:t>
                      </a:r>
                      <a:endParaRPr lang="en-US" sz="2000" dirty="0"/>
                    </a:p>
                  </a:txBody>
                  <a:tcPr>
                    <a:cell3D prstMaterial="dkEdge">
                      <a:bevel/>
                      <a:lightRig rig="flood" dir="t"/>
                    </a:cell3D>
                  </a:tcPr>
                </a:tc>
              </a:tr>
              <a:tr h="370840">
                <a:tc>
                  <a:txBody>
                    <a:bodyPr/>
                    <a:lstStyle/>
                    <a:p>
                      <a:r>
                        <a:rPr lang="en-US" sz="2000" dirty="0" smtClean="0"/>
                        <a:t>Nothing about order of ascent</a:t>
                      </a:r>
                      <a:endParaRPr lang="en-US" sz="2000" dirty="0"/>
                    </a:p>
                  </a:txBody>
                  <a:tcPr>
                    <a:cell3D prstMaterial="dkEdge">
                      <a:bevel/>
                      <a:lightRig rig="flood" dir="t"/>
                    </a:cell3D>
                  </a:tcPr>
                </a:tc>
                <a:tc>
                  <a:txBody>
                    <a:bodyPr/>
                    <a:lstStyle/>
                    <a:p>
                      <a:r>
                        <a:rPr lang="en-US" sz="2000" dirty="0" smtClean="0"/>
                        <a:t>Order of ascent is principle lesson</a:t>
                      </a:r>
                      <a:endParaRPr lang="en-US" sz="2000" dirty="0"/>
                    </a:p>
                  </a:txBody>
                  <a:tcPr>
                    <a:cell3D prstMaterial="dkEdge">
                      <a:bevel/>
                      <a:lightRig rig="flood" dir="t"/>
                    </a:cell3D>
                  </a:tcPr>
                </a:tc>
              </a:tr>
              <a:tr h="370840">
                <a:tc>
                  <a:txBody>
                    <a:bodyPr/>
                    <a:lstStyle/>
                    <a:p>
                      <a:endParaRPr lang="en-US" sz="2000" dirty="0"/>
                    </a:p>
                  </a:txBody>
                  <a:tcPr>
                    <a:cell3D prstMaterial="dkEdge">
                      <a:bevel/>
                      <a:lightRig rig="flood" dir="t"/>
                    </a:cell3D>
                  </a:tcPr>
                </a:tc>
                <a:tc>
                  <a:txBody>
                    <a:bodyPr/>
                    <a:lstStyle/>
                    <a:p>
                      <a:endParaRPr lang="en-US" sz="2000"/>
                    </a:p>
                  </a:txBody>
                  <a:tcPr>
                    <a:cell3D prstMaterial="dkEdge">
                      <a:bevel/>
                      <a:lightRig rig="flood" dir="t"/>
                    </a:cell3D>
                  </a:tcPr>
                </a:tc>
              </a:tr>
              <a:tr h="370840">
                <a:tc>
                  <a:txBody>
                    <a:bodyPr/>
                    <a:lstStyle/>
                    <a:p>
                      <a:endParaRPr lang="en-US" sz="2000" dirty="0"/>
                    </a:p>
                  </a:txBody>
                  <a:tcPr>
                    <a:cell3D prstMaterial="dkEdge">
                      <a:bevel/>
                      <a:lightRig rig="flood" dir="t"/>
                    </a:cell3D>
                  </a:tcPr>
                </a:tc>
                <a:tc>
                  <a:txBody>
                    <a:bodyPr/>
                    <a:lstStyle/>
                    <a:p>
                      <a:endParaRPr lang="en-US" sz="2000"/>
                    </a:p>
                  </a:txBody>
                  <a:tcPr>
                    <a:cell3D prstMaterial="dkEdge">
                      <a:bevel/>
                      <a:lightRig rig="flood" dir="t"/>
                    </a:cell3D>
                  </a:tcPr>
                </a:tc>
              </a:tr>
              <a:tr h="370840">
                <a:tc>
                  <a:txBody>
                    <a:bodyPr/>
                    <a:lstStyle/>
                    <a:p>
                      <a:endParaRPr lang="en-US" sz="2000" dirty="0"/>
                    </a:p>
                  </a:txBody>
                  <a:tcPr>
                    <a:cell3D prstMaterial="dkEdge">
                      <a:bevel/>
                      <a:lightRig rig="flood" dir="t"/>
                    </a:cell3D>
                  </a:tcPr>
                </a:tc>
                <a:tc>
                  <a:txBody>
                    <a:bodyPr/>
                    <a:lstStyle/>
                    <a:p>
                      <a:endParaRPr lang="en-US" sz="2000" dirty="0"/>
                    </a:p>
                  </a:txBody>
                  <a:tcPr>
                    <a:cell3D prstMaterial="dkEdge">
                      <a:bevel/>
                      <a:lightRig rig="flood" dir="t"/>
                    </a:cell3D>
                  </a:tcPr>
                </a:tc>
              </a:tr>
            </a:tbl>
          </a:graphicData>
        </a:graphic>
      </p:graphicFrame>
      <p:sp>
        <p:nvSpPr>
          <p:cNvPr id="6" name="Footer Placeholder 5"/>
          <p:cNvSpPr>
            <a:spLocks noGrp="1"/>
          </p:cNvSpPr>
          <p:nvPr>
            <p:ph type="ftr" sz="quarter" idx="11"/>
          </p:nvPr>
        </p:nvSpPr>
        <p:spPr/>
        <p:txBody>
          <a:bodyPr/>
          <a:lstStyle/>
          <a:p>
            <a:pPr>
              <a:defRPr/>
            </a:pPr>
            <a:r>
              <a:rPr lang="en-US" smtClean="0">
                <a:solidFill>
                  <a:srgbClr val="FFFFFF"/>
                </a:solidFill>
              </a:rPr>
              <a:t>MacArthur Study Bible</a:t>
            </a: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A4F3638C-56A7-4D86-A7E5-624150A63992}" type="slidenum">
              <a:rPr lang="en-US" smtClean="0">
                <a:solidFill>
                  <a:srgbClr val="FFFFFF"/>
                </a:solidFill>
              </a:rPr>
              <a:pPr>
                <a:defRPr/>
              </a:pPr>
              <a:t>216</a:t>
            </a:fld>
            <a:endParaRPr lang="en-US">
              <a:solidFill>
                <a:srgbClr val="FFFFFF"/>
              </a:solidFill>
            </a:endParaRPr>
          </a:p>
        </p:txBody>
      </p:sp>
    </p:spTree>
    <p:extLst>
      <p:ext uri="{BB962C8B-B14F-4D97-AF65-F5344CB8AC3E}">
        <p14:creationId xmlns:p14="http://schemas.microsoft.com/office/powerpoint/2010/main" val="35890705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pPr>
              <a:defRPr/>
            </a:pPr>
            <a:r>
              <a:rPr lang="en-US" dirty="0">
                <a:solidFill>
                  <a:srgbClr val="FF0000"/>
                </a:solidFill>
              </a:rPr>
              <a:t>Mt. 24 &amp; </a:t>
            </a:r>
            <a:r>
              <a:rPr lang="en-US" dirty="0" smtClean="0">
                <a:solidFill>
                  <a:srgbClr val="FF0000"/>
                </a:solidFill>
              </a:rPr>
              <a:t>2 </a:t>
            </a:r>
            <a:r>
              <a:rPr lang="en-US" dirty="0">
                <a:solidFill>
                  <a:srgbClr val="FF0000"/>
                </a:solidFill>
              </a:rPr>
              <a:t>Th. </a:t>
            </a:r>
            <a:r>
              <a:rPr lang="en-US" dirty="0" smtClean="0">
                <a:solidFill>
                  <a:srgbClr val="FF0000"/>
                </a:solidFill>
              </a:rPr>
              <a:t>1 </a:t>
            </a:r>
            <a:r>
              <a:rPr lang="en-US" dirty="0">
                <a:solidFill>
                  <a:srgbClr val="FF0000"/>
                </a:solidFill>
              </a:rPr>
              <a:t>&amp; </a:t>
            </a:r>
            <a:r>
              <a:rPr lang="en-US" dirty="0" smtClean="0">
                <a:solidFill>
                  <a:srgbClr val="FF0000"/>
                </a:solidFill>
              </a:rPr>
              <a:t>2</a:t>
            </a:r>
            <a:endParaRPr lang="en-US" dirty="0">
              <a:solidFill>
                <a:srgbClr val="FF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16731009"/>
              </p:ext>
            </p:extLst>
          </p:nvPr>
        </p:nvGraphicFramePr>
        <p:xfrm>
          <a:off x="457200" y="1371600"/>
          <a:ext cx="8229600" cy="4663440"/>
        </p:xfrm>
        <a:graphic>
          <a:graphicData uri="http://schemas.openxmlformats.org/drawingml/2006/table">
            <a:tbl>
              <a:tblPr firstRow="1" bandCol="1">
                <a:tableStyleId>{5C22544A-7EE6-4342-B048-85BDC9FD1C3A}</a:tableStyleId>
              </a:tblPr>
              <a:tblGrid>
                <a:gridCol w="1905000"/>
                <a:gridCol w="4495800"/>
                <a:gridCol w="1828800"/>
              </a:tblGrid>
              <a:tr h="495300">
                <a:tc>
                  <a:txBody>
                    <a:bodyPr/>
                    <a:lstStyle/>
                    <a:p>
                      <a:pPr algn="ctr"/>
                      <a:r>
                        <a:rPr lang="en-US" sz="2000" dirty="0"/>
                        <a:t>Mt. 24</a:t>
                      </a:r>
                    </a:p>
                  </a:txBody>
                  <a:tcPr anchor="ctr">
                    <a:cell3D prstMaterial="dkEdge">
                      <a:bevel/>
                      <a:lightRig rig="flood" dir="t"/>
                    </a:cell3D>
                    <a:solidFill>
                      <a:srgbClr val="C00000"/>
                    </a:solidFill>
                  </a:tcPr>
                </a:tc>
                <a:tc>
                  <a:txBody>
                    <a:bodyPr/>
                    <a:lstStyle/>
                    <a:p>
                      <a:pPr algn="ctr"/>
                      <a:endParaRPr lang="en-US" sz="2000" dirty="0"/>
                    </a:p>
                  </a:txBody>
                  <a:tcPr anchor="ctr">
                    <a:cell3D prstMaterial="dkEdge">
                      <a:bevel/>
                      <a:lightRig rig="flood" dir="t"/>
                    </a:cell3D>
                    <a:solidFill>
                      <a:srgbClr val="C00000"/>
                    </a:solidFill>
                  </a:tcPr>
                </a:tc>
                <a:tc>
                  <a:txBody>
                    <a:bodyPr/>
                    <a:lstStyle/>
                    <a:p>
                      <a:pPr algn="ctr"/>
                      <a:r>
                        <a:rPr lang="en-US" sz="2000" dirty="0" smtClean="0"/>
                        <a:t>2 </a:t>
                      </a:r>
                      <a:r>
                        <a:rPr lang="en-US" sz="2000" dirty="0"/>
                        <a:t>Th. </a:t>
                      </a:r>
                      <a:r>
                        <a:rPr lang="en-US" sz="2000" dirty="0" smtClean="0"/>
                        <a:t>1 </a:t>
                      </a:r>
                      <a:r>
                        <a:rPr lang="en-US" sz="2000" dirty="0"/>
                        <a:t>&amp; </a:t>
                      </a:r>
                      <a:r>
                        <a:rPr lang="en-US" sz="2000" dirty="0" smtClean="0"/>
                        <a:t>2</a:t>
                      </a:r>
                      <a:endParaRPr lang="en-US" sz="2000" dirty="0"/>
                    </a:p>
                  </a:txBody>
                  <a:tcPr anchor="ctr">
                    <a:cell3D prstMaterial="dkEdge">
                      <a:bevel/>
                      <a:lightRig rig="flood" dir="t"/>
                    </a:cell3D>
                    <a:solidFill>
                      <a:srgbClr val="C00000"/>
                    </a:solidFill>
                  </a:tcPr>
                </a:tc>
              </a:tr>
              <a:tr h="495300">
                <a:tc>
                  <a:txBody>
                    <a:bodyPr/>
                    <a:lstStyle/>
                    <a:p>
                      <a:pPr algn="ctr"/>
                      <a:r>
                        <a:rPr lang="en-US" sz="2000" dirty="0" smtClean="0"/>
                        <a:t>24:3, 30</a:t>
                      </a:r>
                      <a:endParaRPr lang="en-US" sz="2000" dirty="0"/>
                    </a:p>
                  </a:txBody>
                  <a:tcPr anchor="ctr">
                    <a:cell3D prstMaterial="dkEdge">
                      <a:bevel/>
                      <a:lightRig rig="flood" dir="t"/>
                    </a:cell3D>
                  </a:tcPr>
                </a:tc>
                <a:tc>
                  <a:txBody>
                    <a:bodyPr/>
                    <a:lstStyle/>
                    <a:p>
                      <a:pPr algn="ctr"/>
                      <a:r>
                        <a:rPr lang="en-US" sz="2000" b="0" dirty="0" smtClean="0">
                          <a:latin typeface="+mj-lt"/>
                        </a:rPr>
                        <a:t>Coming of Lord</a:t>
                      </a:r>
                      <a:endParaRPr lang="en-US" sz="2000" b="0" dirty="0">
                        <a:latin typeface="+mj-lt"/>
                      </a:endParaRPr>
                    </a:p>
                  </a:txBody>
                  <a:tcPr anchor="ctr">
                    <a:cell3D prstMaterial="dkEdge">
                      <a:bevel/>
                      <a:lightRig rig="flood" dir="t"/>
                    </a:cell3D>
                  </a:tcPr>
                </a:tc>
                <a:tc>
                  <a:txBody>
                    <a:bodyPr/>
                    <a:lstStyle/>
                    <a:p>
                      <a:pPr algn="ctr"/>
                      <a:r>
                        <a:rPr lang="en-US" sz="2000" dirty="0" smtClean="0"/>
                        <a:t>2:1</a:t>
                      </a:r>
                      <a:endParaRPr lang="en-US" sz="2000" dirty="0"/>
                    </a:p>
                  </a:txBody>
                  <a:tcPr anchor="ctr">
                    <a:cell3D prstMaterial="dkEdge">
                      <a:bevel/>
                      <a:lightRig rig="flood" dir="t"/>
                    </a:cell3D>
                  </a:tcPr>
                </a:tc>
              </a:tr>
              <a:tr h="495300">
                <a:tc>
                  <a:txBody>
                    <a:bodyPr/>
                    <a:lstStyle/>
                    <a:p>
                      <a:pPr algn="ctr"/>
                      <a:r>
                        <a:rPr lang="en-US" sz="2000" dirty="0" smtClean="0"/>
                        <a:t>24:31</a:t>
                      </a:r>
                      <a:endParaRPr lang="en-US" sz="2000" dirty="0"/>
                    </a:p>
                  </a:txBody>
                  <a:tcPr anchor="ctr">
                    <a:cell3D prstMaterial="dkEdge">
                      <a:bevel/>
                      <a:lightRig rig="flood" dir="t"/>
                    </a:cell3D>
                  </a:tcPr>
                </a:tc>
                <a:tc>
                  <a:txBody>
                    <a:bodyPr/>
                    <a:lstStyle/>
                    <a:p>
                      <a:pPr algn="ctr"/>
                      <a:r>
                        <a:rPr lang="en-US" sz="2000" b="0" dirty="0" smtClean="0">
                          <a:latin typeface="+mj-lt"/>
                        </a:rPr>
                        <a:t>Gathering together</a:t>
                      </a:r>
                      <a:br>
                        <a:rPr lang="en-US" sz="2000" b="0" dirty="0" smtClean="0">
                          <a:latin typeface="+mj-lt"/>
                        </a:rPr>
                      </a:br>
                      <a:r>
                        <a:rPr lang="en-US" sz="2000" b="0" dirty="0" smtClean="0">
                          <a:latin typeface="+mj-lt"/>
                        </a:rPr>
                        <a:t>to Him</a:t>
                      </a:r>
                      <a:endParaRPr lang="en-US" sz="2000" b="0" dirty="0">
                        <a:latin typeface="+mj-lt"/>
                      </a:endParaRPr>
                    </a:p>
                  </a:txBody>
                  <a:tcPr anchor="ctr">
                    <a:cell3D prstMaterial="dkEdge">
                      <a:bevel/>
                      <a:lightRig rig="flood" dir="t"/>
                    </a:cell3D>
                  </a:tcPr>
                </a:tc>
                <a:tc>
                  <a:txBody>
                    <a:bodyPr/>
                    <a:lstStyle/>
                    <a:p>
                      <a:pPr algn="ctr"/>
                      <a:r>
                        <a:rPr lang="en-US" sz="2000" dirty="0" smtClean="0"/>
                        <a:t>2:1</a:t>
                      </a:r>
                      <a:endParaRPr lang="en-US" sz="2000" dirty="0"/>
                    </a:p>
                  </a:txBody>
                  <a:tcPr anchor="ctr">
                    <a:cell3D prstMaterial="dkEdge">
                      <a:bevel/>
                      <a:lightRig rig="flood" dir="t"/>
                    </a:cell3D>
                  </a:tcPr>
                </a:tc>
              </a:tr>
              <a:tr h="495300">
                <a:tc>
                  <a:txBody>
                    <a:bodyPr/>
                    <a:lstStyle/>
                    <a:p>
                      <a:pPr algn="ctr"/>
                      <a:r>
                        <a:rPr lang="en-US" sz="2000" dirty="0" smtClean="0"/>
                        <a:t>24:6; Mk. 13:7</a:t>
                      </a:r>
                      <a:endParaRPr lang="en-US" sz="2000" dirty="0"/>
                    </a:p>
                  </a:txBody>
                  <a:tcPr anchor="ctr">
                    <a:cell3D prstMaterial="dkEdge">
                      <a:bevel/>
                      <a:lightRig rig="flood" dir="t"/>
                    </a:cell3D>
                  </a:tcPr>
                </a:tc>
                <a:tc>
                  <a:txBody>
                    <a:bodyPr/>
                    <a:lstStyle/>
                    <a:p>
                      <a:pPr algn="ctr"/>
                      <a:r>
                        <a:rPr lang="en-US" sz="2000" b="0" dirty="0" smtClean="0">
                          <a:latin typeface="+mj-lt"/>
                        </a:rPr>
                        <a:t>Troubled</a:t>
                      </a:r>
                      <a:endParaRPr lang="en-US" sz="2000" b="0" dirty="0">
                        <a:latin typeface="+mj-lt"/>
                      </a:endParaRPr>
                    </a:p>
                  </a:txBody>
                  <a:tcPr anchor="ctr">
                    <a:cell3D prstMaterial="dkEdge">
                      <a:bevel/>
                      <a:lightRig rig="flood" dir="t"/>
                    </a:cell3D>
                  </a:tcPr>
                </a:tc>
                <a:tc>
                  <a:txBody>
                    <a:bodyPr/>
                    <a:lstStyle/>
                    <a:p>
                      <a:pPr algn="ctr"/>
                      <a:r>
                        <a:rPr lang="en-US" sz="2000" dirty="0" smtClean="0"/>
                        <a:t>2:2</a:t>
                      </a:r>
                      <a:endParaRPr lang="en-US" sz="2000" dirty="0"/>
                    </a:p>
                  </a:txBody>
                  <a:tcPr anchor="ctr">
                    <a:cell3D prstMaterial="dkEdge">
                      <a:bevel/>
                      <a:lightRig rig="flood" dir="t"/>
                    </a:cell3D>
                  </a:tcPr>
                </a:tc>
              </a:tr>
              <a:tr h="495300">
                <a:tc>
                  <a:txBody>
                    <a:bodyPr/>
                    <a:lstStyle/>
                    <a:p>
                      <a:pPr algn="ctr"/>
                      <a:endParaRPr lang="en-US" sz="2000" dirty="0"/>
                    </a:p>
                  </a:txBody>
                  <a:tcPr anchor="ctr">
                    <a:cell3D prstMaterial="dkEdge">
                      <a:bevel/>
                      <a:lightRig rig="flood" dir="t"/>
                    </a:cell3D>
                  </a:tcPr>
                </a:tc>
                <a:tc>
                  <a:txBody>
                    <a:bodyPr/>
                    <a:lstStyle/>
                    <a:p>
                      <a:pPr algn="ctr"/>
                      <a:r>
                        <a:rPr lang="en-US" sz="2000" b="0" dirty="0" smtClean="0">
                          <a:latin typeface="+mj-lt"/>
                        </a:rPr>
                        <a:t>Day of Christ</a:t>
                      </a:r>
                      <a:endParaRPr lang="en-US" sz="2000" b="0" dirty="0">
                        <a:latin typeface="+mj-lt"/>
                      </a:endParaRPr>
                    </a:p>
                  </a:txBody>
                  <a:tcPr anchor="ctr">
                    <a:cell3D prstMaterial="dkEdge">
                      <a:bevel/>
                      <a:lightRig rig="flood" dir="t"/>
                    </a:cell3D>
                  </a:tcPr>
                </a:tc>
                <a:tc>
                  <a:txBody>
                    <a:bodyPr/>
                    <a:lstStyle/>
                    <a:p>
                      <a:pPr algn="ctr"/>
                      <a:r>
                        <a:rPr lang="en-US" sz="2000" dirty="0" smtClean="0"/>
                        <a:t>2:2</a:t>
                      </a:r>
                      <a:endParaRPr lang="en-US" sz="2000" dirty="0"/>
                    </a:p>
                  </a:txBody>
                  <a:tcPr anchor="ctr">
                    <a:cell3D prstMaterial="dkEdge">
                      <a:bevel/>
                      <a:lightRig rig="flood" dir="t"/>
                    </a:cell3D>
                  </a:tcPr>
                </a:tc>
              </a:tr>
              <a:tr h="495300">
                <a:tc>
                  <a:txBody>
                    <a:bodyPr/>
                    <a:lstStyle/>
                    <a:p>
                      <a:pPr algn="ctr"/>
                      <a:endParaRPr lang="en-US" sz="2000" dirty="0"/>
                    </a:p>
                  </a:txBody>
                  <a:tcPr anchor="ctr">
                    <a:cell3D prstMaterial="dkEdge">
                      <a:bevel/>
                      <a:lightRig rig="flood" dir="t"/>
                    </a:cell3D>
                  </a:tcPr>
                </a:tc>
                <a:tc>
                  <a:txBody>
                    <a:bodyPr/>
                    <a:lstStyle/>
                    <a:p>
                      <a:pPr algn="ctr"/>
                      <a:r>
                        <a:rPr lang="en-US" sz="2000" b="0" dirty="0" smtClean="0">
                          <a:latin typeface="+mj-lt"/>
                        </a:rPr>
                        <a:t>Falling away</a:t>
                      </a:r>
                      <a:endParaRPr lang="en-US" sz="2000" b="0" dirty="0">
                        <a:latin typeface="+mj-lt"/>
                      </a:endParaRPr>
                    </a:p>
                  </a:txBody>
                  <a:tcPr anchor="ctr">
                    <a:cell3D prstMaterial="dkEdge">
                      <a:bevel/>
                      <a:lightRig rig="flood" dir="t"/>
                    </a:cell3D>
                  </a:tcPr>
                </a:tc>
                <a:tc>
                  <a:txBody>
                    <a:bodyPr/>
                    <a:lstStyle/>
                    <a:p>
                      <a:pPr algn="ctr"/>
                      <a:r>
                        <a:rPr lang="en-US" sz="2000" dirty="0" smtClean="0"/>
                        <a:t>2:3</a:t>
                      </a:r>
                      <a:endParaRPr lang="en-US" sz="2000" dirty="0"/>
                    </a:p>
                  </a:txBody>
                  <a:tcPr anchor="ctr">
                    <a:cell3D prstMaterial="dkEdge">
                      <a:bevel/>
                      <a:lightRig rig="flood" dir="t"/>
                    </a:cell3D>
                  </a:tcPr>
                </a:tc>
              </a:tr>
              <a:tr h="495300">
                <a:tc>
                  <a:txBody>
                    <a:bodyPr/>
                    <a:lstStyle/>
                    <a:p>
                      <a:pPr algn="ctr"/>
                      <a:endParaRPr lang="en-US" sz="2000" dirty="0"/>
                    </a:p>
                  </a:txBody>
                  <a:tcPr anchor="ctr">
                    <a:cell3D prstMaterial="dkEdge">
                      <a:bevel/>
                      <a:lightRig rig="flood" dir="t"/>
                    </a:cell3D>
                  </a:tcPr>
                </a:tc>
                <a:tc>
                  <a:txBody>
                    <a:bodyPr/>
                    <a:lstStyle/>
                    <a:p>
                      <a:pPr algn="ctr"/>
                      <a:r>
                        <a:rPr lang="en-US" sz="2000" b="0" dirty="0" smtClean="0">
                          <a:latin typeface="+mj-lt"/>
                        </a:rPr>
                        <a:t>Man of sin</a:t>
                      </a:r>
                      <a:endParaRPr lang="en-US" sz="2000" b="0" dirty="0">
                        <a:latin typeface="+mj-lt"/>
                      </a:endParaRPr>
                    </a:p>
                  </a:txBody>
                  <a:tcPr anchor="ctr">
                    <a:cell3D prstMaterial="dkEdge">
                      <a:bevel/>
                      <a:lightRig rig="flood" dir="t"/>
                    </a:cell3D>
                  </a:tcPr>
                </a:tc>
                <a:tc>
                  <a:txBody>
                    <a:bodyPr/>
                    <a:lstStyle/>
                    <a:p>
                      <a:pPr algn="ctr"/>
                      <a:endParaRPr lang="en-US" sz="2000" dirty="0"/>
                    </a:p>
                  </a:txBody>
                  <a:tcPr anchor="ctr">
                    <a:cell3D prstMaterial="dkEdge">
                      <a:bevel/>
                      <a:lightRig rig="flood" dir="t"/>
                    </a:cell3D>
                  </a:tcPr>
                </a:tc>
              </a:tr>
              <a:tr h="495300">
                <a:tc>
                  <a:txBody>
                    <a:bodyPr/>
                    <a:lstStyle/>
                    <a:p>
                      <a:pPr algn="ctr"/>
                      <a:endParaRPr lang="en-US" sz="2000" dirty="0"/>
                    </a:p>
                  </a:txBody>
                  <a:tcPr anchor="ctr">
                    <a:cell3D prstMaterial="dkEdge">
                      <a:bevel/>
                      <a:lightRig rig="flood" dir="t"/>
                    </a:cell3D>
                  </a:tcPr>
                </a:tc>
                <a:tc>
                  <a:txBody>
                    <a:bodyPr/>
                    <a:lstStyle/>
                    <a:p>
                      <a:pPr algn="ctr"/>
                      <a:r>
                        <a:rPr lang="en-US" sz="2000" b="0" dirty="0" smtClean="0">
                          <a:latin typeface="+mj-lt"/>
                        </a:rPr>
                        <a:t>Son of perdition</a:t>
                      </a:r>
                      <a:endParaRPr lang="en-US" sz="2000" b="0" dirty="0">
                        <a:latin typeface="+mj-lt"/>
                      </a:endParaRPr>
                    </a:p>
                  </a:txBody>
                  <a:tcPr anchor="ctr">
                    <a:cell3D prstMaterial="dkEdge">
                      <a:bevel/>
                      <a:lightRig rig="flood" dir="t"/>
                    </a:cell3D>
                  </a:tcPr>
                </a:tc>
                <a:tc>
                  <a:txBody>
                    <a:bodyPr/>
                    <a:lstStyle/>
                    <a:p>
                      <a:pPr algn="ctr"/>
                      <a:endParaRPr lang="en-US" sz="2000" dirty="0"/>
                    </a:p>
                  </a:txBody>
                  <a:tcPr anchor="ctr">
                    <a:cell3D prstMaterial="dkEdge">
                      <a:bevel/>
                      <a:lightRig rig="flood" dir="t"/>
                    </a:cell3D>
                  </a:tcPr>
                </a:tc>
              </a:tr>
              <a:tr h="495300">
                <a:tc>
                  <a:txBody>
                    <a:bodyPr/>
                    <a:lstStyle/>
                    <a:p>
                      <a:pPr algn="ctr"/>
                      <a:r>
                        <a:rPr lang="en-US" sz="2000" dirty="0" smtClean="0"/>
                        <a:t>24:15</a:t>
                      </a:r>
                      <a:endParaRPr lang="en-US" sz="2000" dirty="0"/>
                    </a:p>
                  </a:txBody>
                  <a:tcPr anchor="ctr">
                    <a:cell3D prstMaterial="dkEdge">
                      <a:bevel/>
                      <a:lightRig rig="flood" dir="t"/>
                    </a:cell3D>
                  </a:tcPr>
                </a:tc>
                <a:tc>
                  <a:txBody>
                    <a:bodyPr/>
                    <a:lstStyle/>
                    <a:p>
                      <a:pPr algn="ctr"/>
                      <a:r>
                        <a:rPr lang="en-US" sz="2000" b="0" dirty="0" smtClean="0">
                          <a:latin typeface="+mj-lt"/>
                        </a:rPr>
                        <a:t>Sits in temple</a:t>
                      </a:r>
                      <a:endParaRPr lang="en-US" sz="2000" b="0" dirty="0">
                        <a:latin typeface="+mj-lt"/>
                      </a:endParaRPr>
                    </a:p>
                  </a:txBody>
                  <a:tcPr anchor="ctr">
                    <a:cell3D prstMaterial="dkEdge">
                      <a:bevel/>
                      <a:lightRig rig="flood" dir="t"/>
                    </a:cell3D>
                  </a:tcPr>
                </a:tc>
                <a:tc>
                  <a:txBody>
                    <a:bodyPr/>
                    <a:lstStyle/>
                    <a:p>
                      <a:pPr algn="ctr"/>
                      <a:r>
                        <a:rPr lang="en-US" sz="2000" dirty="0" smtClean="0"/>
                        <a:t>2:4</a:t>
                      </a:r>
                      <a:endParaRPr lang="en-US" sz="2000" dirty="0"/>
                    </a:p>
                  </a:txBody>
                  <a:tcPr anchor="ctr">
                    <a:cell3D prstMaterial="dkEdge">
                      <a:bevel/>
                      <a:lightRig rig="flood" dir="t"/>
                    </a:cell3D>
                  </a:tcPr>
                </a:tc>
              </a:tr>
            </a:tbl>
          </a:graphicData>
        </a:graphic>
      </p:graphicFrame>
      <p:sp>
        <p:nvSpPr>
          <p:cNvPr id="3" name="Footer Placeholder 2"/>
          <p:cNvSpPr>
            <a:spLocks noGrp="1"/>
          </p:cNvSpPr>
          <p:nvPr>
            <p:ph type="ftr" sz="quarter" idx="11"/>
          </p:nvPr>
        </p:nvSpPr>
        <p:spPr/>
        <p:txBody>
          <a:bodyPr/>
          <a:lstStyle/>
          <a:p>
            <a:r>
              <a:rPr lang="en-US" smtClean="0">
                <a:solidFill>
                  <a:srgbClr val="FFFFFF"/>
                </a:solidFill>
              </a:rPr>
              <a:t>Kenneth Gentry</a:t>
            </a:r>
            <a:endParaRPr lang="en-US" dirty="0">
              <a:solidFill>
                <a:srgbClr val="FFFFFF"/>
              </a:solidFill>
            </a:endParaRPr>
          </a:p>
        </p:txBody>
      </p:sp>
      <p:sp>
        <p:nvSpPr>
          <p:cNvPr id="4" name="Slide Number Placeholder 3"/>
          <p:cNvSpPr>
            <a:spLocks noGrp="1"/>
          </p:cNvSpPr>
          <p:nvPr>
            <p:ph type="sldNum" sz="quarter" idx="12"/>
          </p:nvPr>
        </p:nvSpPr>
        <p:spPr/>
        <p:txBody>
          <a:bodyPr/>
          <a:lstStyle/>
          <a:p>
            <a:pPr>
              <a:defRPr/>
            </a:pPr>
            <a:fld id="{36E4F98A-6281-4A6F-90E8-6DB329913761}" type="slidenum">
              <a:rPr lang="en-US">
                <a:solidFill>
                  <a:prstClr val="white"/>
                </a:solidFill>
              </a:rPr>
              <a:pPr>
                <a:defRPr/>
              </a:pPr>
              <a:t>217</a:t>
            </a:fld>
            <a:endParaRPr lang="en-US">
              <a:solidFill>
                <a:prstClr val="white"/>
              </a:solidFill>
            </a:endParaRPr>
          </a:p>
        </p:txBody>
      </p:sp>
    </p:spTree>
    <p:extLst>
      <p:ext uri="{BB962C8B-B14F-4D97-AF65-F5344CB8AC3E}">
        <p14:creationId xmlns:p14="http://schemas.microsoft.com/office/powerpoint/2010/main" val="35902748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pPr>
              <a:defRPr/>
            </a:pPr>
            <a:r>
              <a:rPr lang="en-US" dirty="0">
                <a:solidFill>
                  <a:srgbClr val="FF0000"/>
                </a:solidFill>
              </a:rPr>
              <a:t>Mt. 24 &amp; </a:t>
            </a:r>
            <a:r>
              <a:rPr lang="en-US" dirty="0" smtClean="0">
                <a:solidFill>
                  <a:srgbClr val="FF0000"/>
                </a:solidFill>
              </a:rPr>
              <a:t>2 </a:t>
            </a:r>
            <a:r>
              <a:rPr lang="en-US" dirty="0">
                <a:solidFill>
                  <a:srgbClr val="FF0000"/>
                </a:solidFill>
              </a:rPr>
              <a:t>Th. </a:t>
            </a:r>
            <a:r>
              <a:rPr lang="en-US" dirty="0" smtClean="0">
                <a:solidFill>
                  <a:srgbClr val="FF0000"/>
                </a:solidFill>
              </a:rPr>
              <a:t>1 </a:t>
            </a:r>
            <a:r>
              <a:rPr lang="en-US" dirty="0">
                <a:solidFill>
                  <a:srgbClr val="FF0000"/>
                </a:solidFill>
              </a:rPr>
              <a:t>&amp; </a:t>
            </a:r>
            <a:r>
              <a:rPr lang="en-US" dirty="0" smtClean="0">
                <a:solidFill>
                  <a:srgbClr val="FF0000"/>
                </a:solidFill>
              </a:rPr>
              <a:t>2</a:t>
            </a:r>
            <a:endParaRPr lang="en-US" dirty="0">
              <a:solidFill>
                <a:srgbClr val="FF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70728697"/>
              </p:ext>
            </p:extLst>
          </p:nvPr>
        </p:nvGraphicFramePr>
        <p:xfrm>
          <a:off x="457200" y="1371600"/>
          <a:ext cx="8229600" cy="4663440"/>
        </p:xfrm>
        <a:graphic>
          <a:graphicData uri="http://schemas.openxmlformats.org/drawingml/2006/table">
            <a:tbl>
              <a:tblPr firstRow="1" bandCol="1">
                <a:tableStyleId>{5C22544A-7EE6-4342-B048-85BDC9FD1C3A}</a:tableStyleId>
              </a:tblPr>
              <a:tblGrid>
                <a:gridCol w="1905000"/>
                <a:gridCol w="4495800"/>
                <a:gridCol w="1828800"/>
              </a:tblGrid>
              <a:tr h="495300">
                <a:tc>
                  <a:txBody>
                    <a:bodyPr/>
                    <a:lstStyle/>
                    <a:p>
                      <a:pPr algn="ctr"/>
                      <a:r>
                        <a:rPr lang="en-US" sz="2000" dirty="0"/>
                        <a:t>Mt. 24</a:t>
                      </a:r>
                    </a:p>
                  </a:txBody>
                  <a:tcPr anchor="ctr">
                    <a:cell3D prstMaterial="dkEdge">
                      <a:bevel/>
                      <a:lightRig rig="flood" dir="t"/>
                    </a:cell3D>
                    <a:solidFill>
                      <a:srgbClr val="C00000"/>
                    </a:solidFill>
                  </a:tcPr>
                </a:tc>
                <a:tc>
                  <a:txBody>
                    <a:bodyPr/>
                    <a:lstStyle/>
                    <a:p>
                      <a:pPr algn="ctr"/>
                      <a:endParaRPr lang="en-US" sz="2000" dirty="0"/>
                    </a:p>
                  </a:txBody>
                  <a:tcPr anchor="ctr">
                    <a:cell3D prstMaterial="dkEdge">
                      <a:bevel/>
                      <a:lightRig rig="flood" dir="t"/>
                    </a:cell3D>
                    <a:solidFill>
                      <a:srgbClr val="C00000"/>
                    </a:solidFill>
                  </a:tcPr>
                </a:tc>
                <a:tc>
                  <a:txBody>
                    <a:bodyPr/>
                    <a:lstStyle/>
                    <a:p>
                      <a:pPr algn="ctr"/>
                      <a:r>
                        <a:rPr lang="en-US" sz="2000" dirty="0" smtClean="0"/>
                        <a:t>2 </a:t>
                      </a:r>
                      <a:r>
                        <a:rPr lang="en-US" sz="2000" dirty="0"/>
                        <a:t>Th. </a:t>
                      </a:r>
                      <a:r>
                        <a:rPr lang="en-US" sz="2000" dirty="0" smtClean="0"/>
                        <a:t>1 </a:t>
                      </a:r>
                      <a:r>
                        <a:rPr lang="en-US" sz="2000" dirty="0"/>
                        <a:t>&amp; </a:t>
                      </a:r>
                      <a:r>
                        <a:rPr lang="en-US" sz="2000" dirty="0" smtClean="0"/>
                        <a:t>2</a:t>
                      </a:r>
                      <a:endParaRPr lang="en-US" sz="2000" dirty="0"/>
                    </a:p>
                  </a:txBody>
                  <a:tcPr anchor="ctr">
                    <a:cell3D prstMaterial="dkEdge">
                      <a:bevel/>
                      <a:lightRig rig="flood" dir="t"/>
                    </a:cell3D>
                    <a:solidFill>
                      <a:srgbClr val="C00000"/>
                    </a:solidFill>
                  </a:tcPr>
                </a:tc>
              </a:tr>
              <a:tr h="495300">
                <a:tc>
                  <a:txBody>
                    <a:bodyPr/>
                    <a:lstStyle/>
                    <a:p>
                      <a:pPr algn="ctr"/>
                      <a:endParaRPr lang="en-US" sz="2000" dirty="0"/>
                    </a:p>
                  </a:txBody>
                  <a:tcPr anchor="ctr">
                    <a:cell3D prstMaterial="dkEdge">
                      <a:bevel/>
                      <a:lightRig rig="flood" dir="t"/>
                    </a:cell3D>
                  </a:tcPr>
                </a:tc>
                <a:tc>
                  <a:txBody>
                    <a:bodyPr/>
                    <a:lstStyle/>
                    <a:p>
                      <a:pPr algn="ctr"/>
                      <a:r>
                        <a:rPr lang="en-US" sz="2000" b="0" dirty="0" smtClean="0">
                          <a:latin typeface="+mj-lt"/>
                        </a:rPr>
                        <a:t>You know what is restraining</a:t>
                      </a:r>
                      <a:endParaRPr lang="en-US" sz="2000" b="0" dirty="0">
                        <a:latin typeface="+mj-lt"/>
                      </a:endParaRPr>
                    </a:p>
                  </a:txBody>
                  <a:tcPr anchor="ctr">
                    <a:cell3D prstMaterial="dkEdge">
                      <a:bevel/>
                      <a:lightRig rig="flood" dir="t"/>
                    </a:cell3D>
                  </a:tcPr>
                </a:tc>
                <a:tc>
                  <a:txBody>
                    <a:bodyPr/>
                    <a:lstStyle/>
                    <a:p>
                      <a:pPr algn="ctr"/>
                      <a:r>
                        <a:rPr lang="en-US" sz="2000" dirty="0" smtClean="0"/>
                        <a:t>2:6</a:t>
                      </a:r>
                      <a:endParaRPr lang="en-US" sz="2000" dirty="0"/>
                    </a:p>
                  </a:txBody>
                  <a:tcPr anchor="ctr">
                    <a:cell3D prstMaterial="dkEdge">
                      <a:bevel/>
                      <a:lightRig rig="flood" dir="t"/>
                    </a:cell3D>
                  </a:tcPr>
                </a:tc>
              </a:tr>
              <a:tr h="495300">
                <a:tc>
                  <a:txBody>
                    <a:bodyPr/>
                    <a:lstStyle/>
                    <a:p>
                      <a:pPr algn="ctr"/>
                      <a:endParaRPr lang="en-US" sz="2000" dirty="0"/>
                    </a:p>
                  </a:txBody>
                  <a:tcPr anchor="ctr">
                    <a:cell3D prstMaterial="dkEdge">
                      <a:bevel/>
                      <a:lightRig rig="flood" dir="t"/>
                    </a:cell3D>
                  </a:tcPr>
                </a:tc>
                <a:tc>
                  <a:txBody>
                    <a:bodyPr/>
                    <a:lstStyle/>
                    <a:p>
                      <a:pPr algn="ctr"/>
                      <a:r>
                        <a:rPr lang="en-US" sz="2000" b="0" dirty="0" smtClean="0">
                          <a:latin typeface="+mj-lt"/>
                        </a:rPr>
                        <a:t>Mystery of lawlessness</a:t>
                      </a:r>
                      <a:endParaRPr lang="en-US" sz="2000" b="0" dirty="0">
                        <a:latin typeface="+mj-lt"/>
                      </a:endParaRPr>
                    </a:p>
                  </a:txBody>
                  <a:tcPr anchor="ctr">
                    <a:cell3D prstMaterial="dkEdge">
                      <a:bevel/>
                      <a:lightRig rig="flood" dir="t"/>
                    </a:cell3D>
                  </a:tcPr>
                </a:tc>
                <a:tc>
                  <a:txBody>
                    <a:bodyPr/>
                    <a:lstStyle/>
                    <a:p>
                      <a:pPr algn="ctr"/>
                      <a:r>
                        <a:rPr lang="en-US" sz="2000" dirty="0" smtClean="0"/>
                        <a:t>2:7</a:t>
                      </a:r>
                      <a:endParaRPr lang="en-US" sz="2000" dirty="0"/>
                    </a:p>
                  </a:txBody>
                  <a:tcPr anchor="ctr">
                    <a:cell3D prstMaterial="dkEdge">
                      <a:bevel/>
                      <a:lightRig rig="flood" dir="t"/>
                    </a:cell3D>
                  </a:tcPr>
                </a:tc>
              </a:tr>
              <a:tr h="495300">
                <a:tc>
                  <a:txBody>
                    <a:bodyPr/>
                    <a:lstStyle/>
                    <a:p>
                      <a:pPr algn="ctr"/>
                      <a:endParaRPr lang="en-US" sz="2000" dirty="0"/>
                    </a:p>
                  </a:txBody>
                  <a:tcPr anchor="ctr">
                    <a:cell3D prstMaterial="dkEdge">
                      <a:bevel/>
                      <a:lightRig rig="flood" dir="t"/>
                    </a:cell3D>
                  </a:tcPr>
                </a:tc>
                <a:tc>
                  <a:txBody>
                    <a:bodyPr/>
                    <a:lstStyle/>
                    <a:p>
                      <a:pPr algn="ctr"/>
                      <a:r>
                        <a:rPr lang="en-US" sz="2000" b="0" dirty="0" smtClean="0">
                          <a:latin typeface="+mj-lt"/>
                        </a:rPr>
                        <a:t>He who now restrains</a:t>
                      </a:r>
                      <a:endParaRPr lang="en-US" sz="2000" b="0" dirty="0">
                        <a:latin typeface="+mj-lt"/>
                      </a:endParaRPr>
                    </a:p>
                  </a:txBody>
                  <a:tcPr anchor="ctr">
                    <a:cell3D prstMaterial="dkEdge">
                      <a:bevel/>
                      <a:lightRig rig="flood" dir="t"/>
                    </a:cell3D>
                  </a:tcPr>
                </a:tc>
                <a:tc>
                  <a:txBody>
                    <a:bodyPr/>
                    <a:lstStyle/>
                    <a:p>
                      <a:pPr algn="ctr"/>
                      <a:r>
                        <a:rPr lang="en-US" sz="2000" dirty="0" smtClean="0"/>
                        <a:t>2:7</a:t>
                      </a:r>
                      <a:endParaRPr lang="en-US" sz="2000" dirty="0"/>
                    </a:p>
                  </a:txBody>
                  <a:tcPr anchor="ctr">
                    <a:cell3D prstMaterial="dkEdge">
                      <a:bevel/>
                      <a:lightRig rig="flood" dir="t"/>
                    </a:cell3D>
                  </a:tcPr>
                </a:tc>
              </a:tr>
              <a:tr h="495300">
                <a:tc>
                  <a:txBody>
                    <a:bodyPr/>
                    <a:lstStyle/>
                    <a:p>
                      <a:pPr algn="ctr"/>
                      <a:endParaRPr lang="en-US" sz="2000" dirty="0"/>
                    </a:p>
                  </a:txBody>
                  <a:tcPr anchor="ctr">
                    <a:cell3D prstMaterial="dkEdge">
                      <a:bevel/>
                      <a:lightRig rig="flood" dir="t"/>
                    </a:cell3D>
                  </a:tcPr>
                </a:tc>
                <a:tc>
                  <a:txBody>
                    <a:bodyPr/>
                    <a:lstStyle/>
                    <a:p>
                      <a:pPr algn="ctr"/>
                      <a:r>
                        <a:rPr lang="en-US" sz="2000" b="0" dirty="0" smtClean="0">
                          <a:latin typeface="+mj-lt"/>
                        </a:rPr>
                        <a:t>He is taken away</a:t>
                      </a:r>
                      <a:endParaRPr lang="en-US" sz="2000" b="0" dirty="0">
                        <a:latin typeface="+mj-lt"/>
                      </a:endParaRPr>
                    </a:p>
                  </a:txBody>
                  <a:tcPr anchor="ctr">
                    <a:cell3D prstMaterial="dkEdge">
                      <a:bevel/>
                      <a:lightRig rig="flood" dir="t"/>
                    </a:cell3D>
                  </a:tcPr>
                </a:tc>
                <a:tc>
                  <a:txBody>
                    <a:bodyPr/>
                    <a:lstStyle/>
                    <a:p>
                      <a:pPr algn="ctr"/>
                      <a:r>
                        <a:rPr lang="en-US" sz="2000" dirty="0" smtClean="0"/>
                        <a:t>2:7</a:t>
                      </a:r>
                      <a:endParaRPr lang="en-US" sz="2000" dirty="0"/>
                    </a:p>
                  </a:txBody>
                  <a:tcPr anchor="ctr">
                    <a:cell3D prstMaterial="dkEdge">
                      <a:bevel/>
                      <a:lightRig rig="flood" dir="t"/>
                    </a:cell3D>
                  </a:tcPr>
                </a:tc>
              </a:tr>
              <a:tr h="495300">
                <a:tc>
                  <a:txBody>
                    <a:bodyPr/>
                    <a:lstStyle/>
                    <a:p>
                      <a:pPr algn="ctr"/>
                      <a:endParaRPr lang="en-US" sz="2000" dirty="0"/>
                    </a:p>
                  </a:txBody>
                  <a:tcPr anchor="ctr">
                    <a:cell3D prstMaterial="dkEdge">
                      <a:bevel/>
                      <a:lightRig rig="flood" dir="t"/>
                    </a:cell3D>
                  </a:tcPr>
                </a:tc>
                <a:tc>
                  <a:txBody>
                    <a:bodyPr/>
                    <a:lstStyle/>
                    <a:p>
                      <a:pPr algn="ctr"/>
                      <a:r>
                        <a:rPr lang="en-US" sz="2000" b="0" dirty="0" smtClean="0">
                          <a:latin typeface="+mj-lt"/>
                        </a:rPr>
                        <a:t>Lawless one revealed</a:t>
                      </a:r>
                      <a:endParaRPr lang="en-US" sz="2000" b="0" dirty="0">
                        <a:latin typeface="+mj-lt"/>
                      </a:endParaRPr>
                    </a:p>
                  </a:txBody>
                  <a:tcPr anchor="ctr">
                    <a:cell3D prstMaterial="dkEdge">
                      <a:bevel/>
                      <a:lightRig rig="flood" dir="t"/>
                    </a:cell3D>
                  </a:tcPr>
                </a:tc>
                <a:tc>
                  <a:txBody>
                    <a:bodyPr/>
                    <a:lstStyle/>
                    <a:p>
                      <a:pPr algn="ctr"/>
                      <a:r>
                        <a:rPr lang="en-US" sz="2000" dirty="0" smtClean="0"/>
                        <a:t>2:8</a:t>
                      </a:r>
                      <a:endParaRPr lang="en-US" sz="2000" dirty="0"/>
                    </a:p>
                  </a:txBody>
                  <a:tcPr anchor="ctr">
                    <a:cell3D prstMaterial="dkEdge">
                      <a:bevel/>
                      <a:lightRig rig="flood" dir="t"/>
                    </a:cell3D>
                  </a:tcPr>
                </a:tc>
              </a:tr>
              <a:tr h="495300">
                <a:tc>
                  <a:txBody>
                    <a:bodyPr/>
                    <a:lstStyle/>
                    <a:p>
                      <a:pPr algn="ctr"/>
                      <a:endParaRPr lang="en-US" sz="2000" dirty="0"/>
                    </a:p>
                  </a:txBody>
                  <a:tcPr anchor="ctr">
                    <a:cell3D prstMaterial="dkEdge">
                      <a:bevel/>
                      <a:lightRig rig="flood" dir="t"/>
                    </a:cell3D>
                  </a:tcPr>
                </a:tc>
                <a:tc>
                  <a:txBody>
                    <a:bodyPr/>
                    <a:lstStyle/>
                    <a:p>
                      <a:pPr algn="ctr"/>
                      <a:r>
                        <a:rPr lang="en-US" sz="2000" b="0" dirty="0" smtClean="0">
                          <a:latin typeface="+mj-lt"/>
                        </a:rPr>
                        <a:t>Lord consume</a:t>
                      </a:r>
                      <a:r>
                        <a:rPr lang="en-US" sz="2000" b="0" baseline="0" dirty="0" smtClean="0">
                          <a:latin typeface="+mj-lt"/>
                        </a:rPr>
                        <a:t> with breath</a:t>
                      </a:r>
                      <a:endParaRPr lang="en-US" sz="2000" b="0" dirty="0">
                        <a:latin typeface="+mj-lt"/>
                      </a:endParaRPr>
                    </a:p>
                  </a:txBody>
                  <a:tcPr anchor="ctr">
                    <a:cell3D prstMaterial="dkEdge">
                      <a:bevel/>
                      <a:lightRig rig="flood" dir="t"/>
                    </a:cell3D>
                  </a:tcPr>
                </a:tc>
                <a:tc>
                  <a:txBody>
                    <a:bodyPr/>
                    <a:lstStyle/>
                    <a:p>
                      <a:pPr algn="ctr"/>
                      <a:r>
                        <a:rPr lang="en-US" sz="2000" dirty="0" smtClean="0"/>
                        <a:t>2:8</a:t>
                      </a:r>
                      <a:endParaRPr lang="en-US" sz="2000" dirty="0"/>
                    </a:p>
                  </a:txBody>
                  <a:tcPr anchor="ctr">
                    <a:cell3D prstMaterial="dkEdge">
                      <a:bevel/>
                      <a:lightRig rig="flood" dir="t"/>
                    </a:cell3D>
                  </a:tcPr>
                </a:tc>
              </a:tr>
              <a:tr h="495300">
                <a:tc>
                  <a:txBody>
                    <a:bodyPr/>
                    <a:lstStyle/>
                    <a:p>
                      <a:pPr algn="ctr"/>
                      <a:endParaRPr lang="en-US" sz="2000" dirty="0"/>
                    </a:p>
                  </a:txBody>
                  <a:tcPr anchor="ctr">
                    <a:cell3D prstMaterial="dkEdge">
                      <a:bevel/>
                      <a:lightRig rig="flood" dir="t"/>
                    </a:cell3D>
                  </a:tcPr>
                </a:tc>
                <a:tc>
                  <a:txBody>
                    <a:bodyPr/>
                    <a:lstStyle/>
                    <a:p>
                      <a:pPr algn="ctr"/>
                      <a:r>
                        <a:rPr lang="en-US" sz="2000" b="0" dirty="0" smtClean="0">
                          <a:latin typeface="+mj-lt"/>
                        </a:rPr>
                        <a:t>Destroy</a:t>
                      </a:r>
                      <a:r>
                        <a:rPr lang="en-US" sz="2000" b="0" baseline="0" dirty="0" smtClean="0">
                          <a:latin typeface="+mj-lt"/>
                        </a:rPr>
                        <a:t> with brightness</a:t>
                      </a:r>
                      <a:br>
                        <a:rPr lang="en-US" sz="2000" b="0" baseline="0" dirty="0" smtClean="0">
                          <a:latin typeface="+mj-lt"/>
                        </a:rPr>
                      </a:br>
                      <a:r>
                        <a:rPr lang="en-US" sz="2000" b="0" baseline="0" dirty="0" smtClean="0">
                          <a:latin typeface="+mj-lt"/>
                        </a:rPr>
                        <a:t>of coming</a:t>
                      </a:r>
                      <a:endParaRPr lang="en-US" sz="2000" b="0" dirty="0">
                        <a:latin typeface="+mj-lt"/>
                      </a:endParaRPr>
                    </a:p>
                  </a:txBody>
                  <a:tcPr anchor="ctr">
                    <a:cell3D prstMaterial="dkEdge">
                      <a:bevel/>
                      <a:lightRig rig="flood" dir="t"/>
                    </a:cell3D>
                  </a:tcPr>
                </a:tc>
                <a:tc>
                  <a:txBody>
                    <a:bodyPr/>
                    <a:lstStyle/>
                    <a:p>
                      <a:pPr algn="ctr"/>
                      <a:r>
                        <a:rPr lang="en-US" sz="2000" dirty="0" smtClean="0"/>
                        <a:t>2:8</a:t>
                      </a:r>
                      <a:endParaRPr lang="en-US" sz="2000" dirty="0"/>
                    </a:p>
                  </a:txBody>
                  <a:tcPr anchor="ctr">
                    <a:cell3D prstMaterial="dkEdge">
                      <a:bevel/>
                      <a:lightRig rig="flood" dir="t"/>
                    </a:cell3D>
                  </a:tcPr>
                </a:tc>
              </a:tr>
              <a:tr h="495300">
                <a:tc>
                  <a:txBody>
                    <a:bodyPr/>
                    <a:lstStyle/>
                    <a:p>
                      <a:pPr algn="ctr"/>
                      <a:endParaRPr lang="en-US" sz="2000" dirty="0"/>
                    </a:p>
                  </a:txBody>
                  <a:tcPr anchor="ctr">
                    <a:cell3D prstMaterial="dkEdge">
                      <a:bevel/>
                      <a:lightRig rig="flood" dir="t"/>
                    </a:cell3D>
                  </a:tcPr>
                </a:tc>
                <a:tc>
                  <a:txBody>
                    <a:bodyPr/>
                    <a:lstStyle/>
                    <a:p>
                      <a:pPr algn="ctr"/>
                      <a:r>
                        <a:rPr lang="en-US" sz="2000" b="0" dirty="0" smtClean="0">
                          <a:latin typeface="+mj-lt"/>
                        </a:rPr>
                        <a:t>Working of Satan</a:t>
                      </a:r>
                      <a:endParaRPr lang="en-US" sz="2000" b="0" dirty="0">
                        <a:latin typeface="+mj-lt"/>
                      </a:endParaRPr>
                    </a:p>
                  </a:txBody>
                  <a:tcPr anchor="ctr">
                    <a:cell3D prstMaterial="dkEdge">
                      <a:bevel/>
                      <a:lightRig rig="flood" dir="t"/>
                    </a:cell3D>
                  </a:tcPr>
                </a:tc>
                <a:tc>
                  <a:txBody>
                    <a:bodyPr/>
                    <a:lstStyle/>
                    <a:p>
                      <a:pPr algn="ctr"/>
                      <a:r>
                        <a:rPr lang="en-US" sz="2000" dirty="0" smtClean="0"/>
                        <a:t>2:9</a:t>
                      </a:r>
                      <a:endParaRPr lang="en-US" sz="2000" dirty="0"/>
                    </a:p>
                  </a:txBody>
                  <a:tcPr anchor="ctr">
                    <a:cell3D prstMaterial="dkEdge">
                      <a:bevel/>
                      <a:lightRig rig="flood" dir="t"/>
                    </a:cell3D>
                  </a:tcPr>
                </a:tc>
              </a:tr>
            </a:tbl>
          </a:graphicData>
        </a:graphic>
      </p:graphicFrame>
      <p:sp>
        <p:nvSpPr>
          <p:cNvPr id="3" name="Footer Placeholder 2"/>
          <p:cNvSpPr>
            <a:spLocks noGrp="1"/>
          </p:cNvSpPr>
          <p:nvPr>
            <p:ph type="ftr" sz="quarter" idx="11"/>
          </p:nvPr>
        </p:nvSpPr>
        <p:spPr/>
        <p:txBody>
          <a:bodyPr/>
          <a:lstStyle/>
          <a:p>
            <a:r>
              <a:rPr lang="en-US" smtClean="0">
                <a:solidFill>
                  <a:srgbClr val="FFFFFF"/>
                </a:solidFill>
              </a:rPr>
              <a:t>Kenneth Gentry</a:t>
            </a:r>
            <a:endParaRPr lang="en-US" dirty="0">
              <a:solidFill>
                <a:srgbClr val="FFFFFF"/>
              </a:solidFill>
            </a:endParaRPr>
          </a:p>
        </p:txBody>
      </p:sp>
      <p:sp>
        <p:nvSpPr>
          <p:cNvPr id="4" name="Slide Number Placeholder 3"/>
          <p:cNvSpPr>
            <a:spLocks noGrp="1"/>
          </p:cNvSpPr>
          <p:nvPr>
            <p:ph type="sldNum" sz="quarter" idx="12"/>
          </p:nvPr>
        </p:nvSpPr>
        <p:spPr/>
        <p:txBody>
          <a:bodyPr/>
          <a:lstStyle/>
          <a:p>
            <a:pPr>
              <a:defRPr/>
            </a:pPr>
            <a:fld id="{36E4F98A-6281-4A6F-90E8-6DB329913761}" type="slidenum">
              <a:rPr lang="en-US">
                <a:solidFill>
                  <a:prstClr val="white"/>
                </a:solidFill>
              </a:rPr>
              <a:pPr>
                <a:defRPr/>
              </a:pPr>
              <a:t>218</a:t>
            </a:fld>
            <a:endParaRPr lang="en-US">
              <a:solidFill>
                <a:prstClr val="white"/>
              </a:solidFill>
            </a:endParaRPr>
          </a:p>
        </p:txBody>
      </p:sp>
    </p:spTree>
    <p:extLst>
      <p:ext uri="{BB962C8B-B14F-4D97-AF65-F5344CB8AC3E}">
        <p14:creationId xmlns:p14="http://schemas.microsoft.com/office/powerpoint/2010/main" val="26508527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pPr>
              <a:defRPr/>
            </a:pPr>
            <a:r>
              <a:rPr lang="en-US" dirty="0">
                <a:solidFill>
                  <a:srgbClr val="FF0000"/>
                </a:solidFill>
              </a:rPr>
              <a:t>Mt. 24 &amp; </a:t>
            </a:r>
            <a:r>
              <a:rPr lang="en-US" dirty="0" smtClean="0">
                <a:solidFill>
                  <a:srgbClr val="FF0000"/>
                </a:solidFill>
              </a:rPr>
              <a:t>2 </a:t>
            </a:r>
            <a:r>
              <a:rPr lang="en-US" dirty="0">
                <a:solidFill>
                  <a:srgbClr val="FF0000"/>
                </a:solidFill>
              </a:rPr>
              <a:t>Th. </a:t>
            </a:r>
            <a:r>
              <a:rPr lang="en-US" dirty="0" smtClean="0">
                <a:solidFill>
                  <a:srgbClr val="FF0000"/>
                </a:solidFill>
              </a:rPr>
              <a:t>1 </a:t>
            </a:r>
            <a:r>
              <a:rPr lang="en-US" dirty="0">
                <a:solidFill>
                  <a:srgbClr val="FF0000"/>
                </a:solidFill>
              </a:rPr>
              <a:t>&amp; </a:t>
            </a:r>
            <a:r>
              <a:rPr lang="en-US" dirty="0" smtClean="0">
                <a:solidFill>
                  <a:srgbClr val="FF0000"/>
                </a:solidFill>
              </a:rPr>
              <a:t>2</a:t>
            </a:r>
            <a:endParaRPr lang="en-US" dirty="0">
              <a:solidFill>
                <a:srgbClr val="FF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7924767"/>
              </p:ext>
            </p:extLst>
          </p:nvPr>
        </p:nvGraphicFramePr>
        <p:xfrm>
          <a:off x="457200" y="1371600"/>
          <a:ext cx="8229600" cy="4663440"/>
        </p:xfrm>
        <a:graphic>
          <a:graphicData uri="http://schemas.openxmlformats.org/drawingml/2006/table">
            <a:tbl>
              <a:tblPr firstRow="1" bandCol="1">
                <a:tableStyleId>{5C22544A-7EE6-4342-B048-85BDC9FD1C3A}</a:tableStyleId>
              </a:tblPr>
              <a:tblGrid>
                <a:gridCol w="1905000"/>
                <a:gridCol w="4495800"/>
                <a:gridCol w="1828800"/>
              </a:tblGrid>
              <a:tr h="495300">
                <a:tc>
                  <a:txBody>
                    <a:bodyPr/>
                    <a:lstStyle/>
                    <a:p>
                      <a:pPr algn="ctr"/>
                      <a:r>
                        <a:rPr lang="en-US" sz="2000" dirty="0"/>
                        <a:t>Mt. 24</a:t>
                      </a:r>
                    </a:p>
                  </a:txBody>
                  <a:tcPr anchor="ctr">
                    <a:cell3D prstMaterial="dkEdge">
                      <a:bevel/>
                      <a:lightRig rig="flood" dir="t"/>
                    </a:cell3D>
                    <a:solidFill>
                      <a:srgbClr val="C00000"/>
                    </a:solidFill>
                  </a:tcPr>
                </a:tc>
                <a:tc>
                  <a:txBody>
                    <a:bodyPr/>
                    <a:lstStyle/>
                    <a:p>
                      <a:pPr algn="ctr"/>
                      <a:endParaRPr lang="en-US" sz="2000" dirty="0"/>
                    </a:p>
                  </a:txBody>
                  <a:tcPr anchor="ctr">
                    <a:cell3D prstMaterial="dkEdge">
                      <a:bevel/>
                      <a:lightRig rig="flood" dir="t"/>
                    </a:cell3D>
                    <a:solidFill>
                      <a:srgbClr val="C00000"/>
                    </a:solidFill>
                  </a:tcPr>
                </a:tc>
                <a:tc>
                  <a:txBody>
                    <a:bodyPr/>
                    <a:lstStyle/>
                    <a:p>
                      <a:pPr algn="ctr"/>
                      <a:r>
                        <a:rPr lang="en-US" sz="2000" dirty="0" smtClean="0"/>
                        <a:t>2 </a:t>
                      </a:r>
                      <a:r>
                        <a:rPr lang="en-US" sz="2000" dirty="0"/>
                        <a:t>Th. </a:t>
                      </a:r>
                      <a:r>
                        <a:rPr lang="en-US" sz="2000" dirty="0" smtClean="0"/>
                        <a:t>1 </a:t>
                      </a:r>
                      <a:r>
                        <a:rPr lang="en-US" sz="2000" dirty="0"/>
                        <a:t>&amp; </a:t>
                      </a:r>
                      <a:r>
                        <a:rPr lang="en-US" sz="2000" dirty="0" smtClean="0"/>
                        <a:t>2</a:t>
                      </a:r>
                      <a:endParaRPr lang="en-US" sz="2000" dirty="0"/>
                    </a:p>
                  </a:txBody>
                  <a:tcPr anchor="ctr">
                    <a:cell3D prstMaterial="dkEdge">
                      <a:bevel/>
                      <a:lightRig rig="flood" dir="t"/>
                    </a:cell3D>
                    <a:solidFill>
                      <a:srgbClr val="C00000"/>
                    </a:solidFill>
                  </a:tcPr>
                </a:tc>
              </a:tr>
              <a:tr h="495300">
                <a:tc>
                  <a:txBody>
                    <a:bodyPr/>
                    <a:lstStyle/>
                    <a:p>
                      <a:pPr algn="ctr"/>
                      <a:endParaRPr lang="en-US" sz="2000" dirty="0"/>
                    </a:p>
                  </a:txBody>
                  <a:tcPr anchor="ctr">
                    <a:cell3D prstMaterial="dkEdge">
                      <a:bevel/>
                      <a:lightRig rig="flood" dir="t"/>
                    </a:cell3D>
                  </a:tcPr>
                </a:tc>
                <a:tc>
                  <a:txBody>
                    <a:bodyPr/>
                    <a:lstStyle/>
                    <a:p>
                      <a:pPr algn="ctr"/>
                      <a:r>
                        <a:rPr lang="en-US" sz="2000" b="0" dirty="0" smtClean="0">
                          <a:latin typeface="+mj-lt"/>
                        </a:rPr>
                        <a:t>Power, signs, &amp;</a:t>
                      </a:r>
                      <a:r>
                        <a:rPr lang="en-US" sz="2000" b="0" baseline="0" dirty="0" smtClean="0">
                          <a:latin typeface="+mj-lt"/>
                        </a:rPr>
                        <a:t> lying wonders</a:t>
                      </a:r>
                      <a:endParaRPr lang="en-US" sz="2000" b="0" dirty="0">
                        <a:latin typeface="+mj-lt"/>
                      </a:endParaRPr>
                    </a:p>
                  </a:txBody>
                  <a:tcPr anchor="ctr">
                    <a:cell3D prstMaterial="dkEdge">
                      <a:bevel/>
                      <a:lightRig rig="flood" dir="t"/>
                    </a:cell3D>
                  </a:tcPr>
                </a:tc>
                <a:tc>
                  <a:txBody>
                    <a:bodyPr/>
                    <a:lstStyle/>
                    <a:p>
                      <a:pPr algn="ctr"/>
                      <a:r>
                        <a:rPr lang="en-US" sz="2000" dirty="0" smtClean="0"/>
                        <a:t>2:9</a:t>
                      </a:r>
                      <a:endParaRPr lang="en-US" sz="2000" dirty="0"/>
                    </a:p>
                  </a:txBody>
                  <a:tcPr anchor="ctr">
                    <a:cell3D prstMaterial="dkEdge">
                      <a:bevel/>
                      <a:lightRig rig="flood" dir="t"/>
                    </a:cell3D>
                  </a:tcPr>
                </a:tc>
              </a:tr>
              <a:tr h="495300">
                <a:tc>
                  <a:txBody>
                    <a:bodyPr/>
                    <a:lstStyle/>
                    <a:p>
                      <a:pPr algn="ctr"/>
                      <a:endParaRPr lang="en-US" sz="2000" dirty="0"/>
                    </a:p>
                  </a:txBody>
                  <a:tcPr anchor="ctr">
                    <a:cell3D prstMaterial="dkEdge">
                      <a:bevel/>
                      <a:lightRig rig="flood" dir="t"/>
                    </a:cell3D>
                  </a:tcPr>
                </a:tc>
                <a:tc>
                  <a:txBody>
                    <a:bodyPr/>
                    <a:lstStyle/>
                    <a:p>
                      <a:pPr algn="ctr"/>
                      <a:r>
                        <a:rPr lang="en-US" sz="2000" b="0" dirty="0" smtClean="0">
                          <a:latin typeface="+mj-lt"/>
                        </a:rPr>
                        <a:t>All unrighteous deception</a:t>
                      </a:r>
                      <a:endParaRPr lang="en-US" sz="2000" b="0" dirty="0">
                        <a:latin typeface="+mj-lt"/>
                      </a:endParaRPr>
                    </a:p>
                  </a:txBody>
                  <a:tcPr anchor="ctr">
                    <a:cell3D prstMaterial="dkEdge">
                      <a:bevel/>
                      <a:lightRig rig="flood" dir="t"/>
                    </a:cell3D>
                  </a:tcPr>
                </a:tc>
                <a:tc>
                  <a:txBody>
                    <a:bodyPr/>
                    <a:lstStyle/>
                    <a:p>
                      <a:pPr algn="ctr"/>
                      <a:r>
                        <a:rPr lang="en-US" sz="2000" dirty="0" smtClean="0"/>
                        <a:t>2:10</a:t>
                      </a:r>
                      <a:endParaRPr lang="en-US" sz="2000" dirty="0"/>
                    </a:p>
                  </a:txBody>
                  <a:tcPr anchor="ctr">
                    <a:cell3D prstMaterial="dkEdge">
                      <a:bevel/>
                      <a:lightRig rig="flood" dir="t"/>
                    </a:cell3D>
                  </a:tcPr>
                </a:tc>
              </a:tr>
              <a:tr h="495300">
                <a:tc>
                  <a:txBody>
                    <a:bodyPr/>
                    <a:lstStyle/>
                    <a:p>
                      <a:pPr algn="ctr"/>
                      <a:endParaRPr lang="en-US" sz="2000" dirty="0"/>
                    </a:p>
                  </a:txBody>
                  <a:tcPr anchor="ctr">
                    <a:cell3D prstMaterial="dkEdge">
                      <a:bevel/>
                      <a:lightRig rig="flood" dir="t"/>
                    </a:cell3D>
                  </a:tcPr>
                </a:tc>
                <a:tc>
                  <a:txBody>
                    <a:bodyPr/>
                    <a:lstStyle/>
                    <a:p>
                      <a:pPr algn="ctr"/>
                      <a:r>
                        <a:rPr lang="en-US" sz="2000" b="0" dirty="0" smtClean="0">
                          <a:latin typeface="+mj-lt"/>
                        </a:rPr>
                        <a:t>Did not receive love of truth</a:t>
                      </a:r>
                      <a:endParaRPr lang="en-US" sz="2000" b="0" dirty="0">
                        <a:latin typeface="+mj-lt"/>
                      </a:endParaRPr>
                    </a:p>
                  </a:txBody>
                  <a:tcPr anchor="ctr">
                    <a:cell3D prstMaterial="dkEdge">
                      <a:bevel/>
                      <a:lightRig rig="flood" dir="t"/>
                    </a:cell3D>
                  </a:tcPr>
                </a:tc>
                <a:tc>
                  <a:txBody>
                    <a:bodyPr/>
                    <a:lstStyle/>
                    <a:p>
                      <a:pPr algn="ctr"/>
                      <a:r>
                        <a:rPr lang="en-US" sz="2000" dirty="0" smtClean="0"/>
                        <a:t>2:10</a:t>
                      </a:r>
                      <a:endParaRPr lang="en-US" sz="2000" dirty="0"/>
                    </a:p>
                  </a:txBody>
                  <a:tcPr anchor="ctr">
                    <a:cell3D prstMaterial="dkEdge">
                      <a:bevel/>
                      <a:lightRig rig="flood" dir="t"/>
                    </a:cell3D>
                  </a:tcPr>
                </a:tc>
              </a:tr>
              <a:tr h="495300">
                <a:tc>
                  <a:txBody>
                    <a:bodyPr/>
                    <a:lstStyle/>
                    <a:p>
                      <a:pPr algn="ctr"/>
                      <a:endParaRPr lang="en-US" sz="2000" dirty="0"/>
                    </a:p>
                  </a:txBody>
                  <a:tcPr anchor="ctr">
                    <a:cell3D prstMaterial="dkEdge">
                      <a:bevel/>
                      <a:lightRig rig="flood" dir="t"/>
                    </a:cell3D>
                  </a:tcPr>
                </a:tc>
                <a:tc>
                  <a:txBody>
                    <a:bodyPr/>
                    <a:lstStyle/>
                    <a:p>
                      <a:pPr algn="ctr"/>
                      <a:r>
                        <a:rPr lang="en-US" sz="2000" b="0" dirty="0" smtClean="0">
                          <a:latin typeface="+mj-lt"/>
                        </a:rPr>
                        <a:t>Strong delusion</a:t>
                      </a:r>
                      <a:endParaRPr lang="en-US" sz="2000" b="0" dirty="0">
                        <a:latin typeface="+mj-lt"/>
                      </a:endParaRPr>
                    </a:p>
                  </a:txBody>
                  <a:tcPr anchor="ctr">
                    <a:cell3D prstMaterial="dkEdge">
                      <a:bevel/>
                      <a:lightRig rig="flood" dir="t"/>
                    </a:cell3D>
                  </a:tcPr>
                </a:tc>
                <a:tc>
                  <a:txBody>
                    <a:bodyPr/>
                    <a:lstStyle/>
                    <a:p>
                      <a:pPr algn="ctr"/>
                      <a:r>
                        <a:rPr lang="en-US" sz="2000" dirty="0" smtClean="0"/>
                        <a:t>2:11</a:t>
                      </a:r>
                      <a:endParaRPr lang="en-US" sz="2000" dirty="0"/>
                    </a:p>
                  </a:txBody>
                  <a:tcPr anchor="ctr">
                    <a:cell3D prstMaterial="dkEdge">
                      <a:bevel/>
                      <a:lightRig rig="flood" dir="t"/>
                    </a:cell3D>
                  </a:tcPr>
                </a:tc>
              </a:tr>
              <a:tr h="495300">
                <a:tc>
                  <a:txBody>
                    <a:bodyPr/>
                    <a:lstStyle/>
                    <a:p>
                      <a:pPr algn="ctr"/>
                      <a:endParaRPr lang="en-US" sz="2000" dirty="0"/>
                    </a:p>
                  </a:txBody>
                  <a:tcPr anchor="ctr">
                    <a:cell3D prstMaterial="dkEdge">
                      <a:bevel/>
                      <a:lightRig rig="flood" dir="t"/>
                    </a:cell3D>
                  </a:tcPr>
                </a:tc>
                <a:tc>
                  <a:txBody>
                    <a:bodyPr/>
                    <a:lstStyle/>
                    <a:p>
                      <a:pPr algn="ctr"/>
                      <a:r>
                        <a:rPr lang="en-US" sz="2000" b="0" dirty="0" smtClean="0">
                          <a:latin typeface="+mj-lt"/>
                        </a:rPr>
                        <a:t>Condemned who did not believe truth</a:t>
                      </a:r>
                      <a:endParaRPr lang="en-US" sz="2000" b="0" dirty="0">
                        <a:latin typeface="+mj-lt"/>
                      </a:endParaRPr>
                    </a:p>
                  </a:txBody>
                  <a:tcPr anchor="ctr">
                    <a:cell3D prstMaterial="dkEdge">
                      <a:bevel/>
                      <a:lightRig rig="flood" dir="t"/>
                    </a:cell3D>
                  </a:tcPr>
                </a:tc>
                <a:tc>
                  <a:txBody>
                    <a:bodyPr/>
                    <a:lstStyle/>
                    <a:p>
                      <a:pPr algn="ctr"/>
                      <a:r>
                        <a:rPr lang="en-US" sz="2000" dirty="0" smtClean="0"/>
                        <a:t>2:12</a:t>
                      </a:r>
                      <a:endParaRPr lang="en-US" sz="2000" dirty="0"/>
                    </a:p>
                  </a:txBody>
                  <a:tcPr anchor="ctr">
                    <a:cell3D prstMaterial="dkEdge">
                      <a:bevel/>
                      <a:lightRig rig="flood" dir="t"/>
                    </a:cell3D>
                  </a:tcPr>
                </a:tc>
              </a:tr>
              <a:tr h="495300">
                <a:tc>
                  <a:txBody>
                    <a:bodyPr/>
                    <a:lstStyle/>
                    <a:p>
                      <a:pPr algn="ctr"/>
                      <a:endParaRPr lang="en-US" sz="2000" dirty="0"/>
                    </a:p>
                  </a:txBody>
                  <a:tcPr anchor="ctr">
                    <a:cell3D prstMaterial="dkEdge">
                      <a:bevel/>
                      <a:lightRig rig="flood" dir="t"/>
                    </a:cell3D>
                  </a:tcPr>
                </a:tc>
                <a:tc>
                  <a:txBody>
                    <a:bodyPr/>
                    <a:lstStyle/>
                    <a:p>
                      <a:pPr algn="ctr"/>
                      <a:endParaRPr lang="en-US" sz="2000" b="0" dirty="0">
                        <a:latin typeface="+mj-lt"/>
                      </a:endParaRPr>
                    </a:p>
                  </a:txBody>
                  <a:tcPr anchor="ctr">
                    <a:cell3D prstMaterial="dkEdge">
                      <a:bevel/>
                      <a:lightRig rig="flood" dir="t"/>
                    </a:cell3D>
                  </a:tcPr>
                </a:tc>
                <a:tc>
                  <a:txBody>
                    <a:bodyPr/>
                    <a:lstStyle/>
                    <a:p>
                      <a:pPr algn="ctr"/>
                      <a:endParaRPr lang="en-US" sz="2000" dirty="0"/>
                    </a:p>
                  </a:txBody>
                  <a:tcPr anchor="ctr">
                    <a:cell3D prstMaterial="dkEdge">
                      <a:bevel/>
                      <a:lightRig rig="flood" dir="t"/>
                    </a:cell3D>
                  </a:tcPr>
                </a:tc>
              </a:tr>
              <a:tr h="495300">
                <a:tc>
                  <a:txBody>
                    <a:bodyPr/>
                    <a:lstStyle/>
                    <a:p>
                      <a:pPr algn="ctr"/>
                      <a:endParaRPr lang="en-US" sz="2000" dirty="0"/>
                    </a:p>
                  </a:txBody>
                  <a:tcPr anchor="ctr">
                    <a:cell3D prstMaterial="dkEdge">
                      <a:bevel/>
                      <a:lightRig rig="flood" dir="t"/>
                    </a:cell3D>
                  </a:tcPr>
                </a:tc>
                <a:tc>
                  <a:txBody>
                    <a:bodyPr/>
                    <a:lstStyle/>
                    <a:p>
                      <a:pPr algn="ctr"/>
                      <a:endParaRPr lang="en-US" sz="2000" b="0" dirty="0">
                        <a:latin typeface="+mj-lt"/>
                      </a:endParaRPr>
                    </a:p>
                  </a:txBody>
                  <a:tcPr anchor="ctr">
                    <a:cell3D prstMaterial="dkEdge">
                      <a:bevel/>
                      <a:lightRig rig="flood" dir="t"/>
                    </a:cell3D>
                  </a:tcPr>
                </a:tc>
                <a:tc>
                  <a:txBody>
                    <a:bodyPr/>
                    <a:lstStyle/>
                    <a:p>
                      <a:pPr algn="ctr"/>
                      <a:endParaRPr lang="en-US" sz="2000" dirty="0"/>
                    </a:p>
                  </a:txBody>
                  <a:tcPr anchor="ctr">
                    <a:cell3D prstMaterial="dkEdge">
                      <a:bevel/>
                      <a:lightRig rig="flood" dir="t"/>
                    </a:cell3D>
                  </a:tcPr>
                </a:tc>
              </a:tr>
              <a:tr h="495300">
                <a:tc>
                  <a:txBody>
                    <a:bodyPr/>
                    <a:lstStyle/>
                    <a:p>
                      <a:pPr algn="ctr"/>
                      <a:endParaRPr lang="en-US" sz="2000" dirty="0"/>
                    </a:p>
                  </a:txBody>
                  <a:tcPr anchor="ctr">
                    <a:cell3D prstMaterial="dkEdge">
                      <a:bevel/>
                      <a:lightRig rig="flood" dir="t"/>
                    </a:cell3D>
                  </a:tcPr>
                </a:tc>
                <a:tc>
                  <a:txBody>
                    <a:bodyPr/>
                    <a:lstStyle/>
                    <a:p>
                      <a:pPr algn="ctr"/>
                      <a:endParaRPr lang="en-US" sz="2000" b="0" dirty="0">
                        <a:latin typeface="+mj-lt"/>
                      </a:endParaRPr>
                    </a:p>
                  </a:txBody>
                  <a:tcPr anchor="ctr">
                    <a:cell3D prstMaterial="dkEdge">
                      <a:bevel/>
                      <a:lightRig rig="flood" dir="t"/>
                    </a:cell3D>
                  </a:tcPr>
                </a:tc>
                <a:tc>
                  <a:txBody>
                    <a:bodyPr/>
                    <a:lstStyle/>
                    <a:p>
                      <a:pPr algn="ctr"/>
                      <a:endParaRPr lang="en-US" sz="2000" dirty="0"/>
                    </a:p>
                  </a:txBody>
                  <a:tcPr anchor="ctr">
                    <a:cell3D prstMaterial="dkEdge">
                      <a:bevel/>
                      <a:lightRig rig="flood" dir="t"/>
                    </a:cell3D>
                  </a:tcPr>
                </a:tc>
              </a:tr>
            </a:tbl>
          </a:graphicData>
        </a:graphic>
      </p:graphicFrame>
      <p:sp>
        <p:nvSpPr>
          <p:cNvPr id="3" name="Footer Placeholder 2"/>
          <p:cNvSpPr>
            <a:spLocks noGrp="1"/>
          </p:cNvSpPr>
          <p:nvPr>
            <p:ph type="ftr" sz="quarter" idx="11"/>
          </p:nvPr>
        </p:nvSpPr>
        <p:spPr/>
        <p:txBody>
          <a:bodyPr/>
          <a:lstStyle/>
          <a:p>
            <a:r>
              <a:rPr lang="en-US" smtClean="0">
                <a:solidFill>
                  <a:srgbClr val="FFFFFF"/>
                </a:solidFill>
              </a:rPr>
              <a:t>Kenneth Gentry</a:t>
            </a:r>
            <a:endParaRPr lang="en-US" dirty="0">
              <a:solidFill>
                <a:srgbClr val="FFFFFF"/>
              </a:solidFill>
            </a:endParaRPr>
          </a:p>
        </p:txBody>
      </p:sp>
      <p:sp>
        <p:nvSpPr>
          <p:cNvPr id="4" name="Slide Number Placeholder 3"/>
          <p:cNvSpPr>
            <a:spLocks noGrp="1"/>
          </p:cNvSpPr>
          <p:nvPr>
            <p:ph type="sldNum" sz="quarter" idx="12"/>
          </p:nvPr>
        </p:nvSpPr>
        <p:spPr/>
        <p:txBody>
          <a:bodyPr/>
          <a:lstStyle/>
          <a:p>
            <a:pPr>
              <a:defRPr/>
            </a:pPr>
            <a:fld id="{36E4F98A-6281-4A6F-90E8-6DB329913761}" type="slidenum">
              <a:rPr lang="en-US">
                <a:solidFill>
                  <a:prstClr val="white"/>
                </a:solidFill>
              </a:rPr>
              <a:pPr>
                <a:defRPr/>
              </a:pPr>
              <a:t>219</a:t>
            </a:fld>
            <a:endParaRPr lang="en-US">
              <a:solidFill>
                <a:prstClr val="white"/>
              </a:solidFill>
            </a:endParaRPr>
          </a:p>
        </p:txBody>
      </p:sp>
    </p:spTree>
    <p:extLst>
      <p:ext uri="{BB962C8B-B14F-4D97-AF65-F5344CB8AC3E}">
        <p14:creationId xmlns:p14="http://schemas.microsoft.com/office/powerpoint/2010/main" val="22983339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Paul’s Prayer</a:t>
            </a:r>
            <a:br>
              <a:rPr lang="en-US" dirty="0" smtClean="0"/>
            </a:br>
            <a:r>
              <a:rPr lang="en-US" sz="3000" b="0" dirty="0" smtClean="0">
                <a:latin typeface="+mn-lt"/>
              </a:rPr>
              <a:t>(1 Th. 3:11-13)</a:t>
            </a:r>
            <a:endParaRPr lang="en-US" sz="3000" b="0" dirty="0">
              <a:latin typeface="+mn-lt"/>
            </a:endParaRPr>
          </a:p>
        </p:txBody>
      </p:sp>
      <p:sp>
        <p:nvSpPr>
          <p:cNvPr id="3" name="Content Placeholder 2"/>
          <p:cNvSpPr>
            <a:spLocks noGrp="1"/>
          </p:cNvSpPr>
          <p:nvPr>
            <p:ph idx="1"/>
          </p:nvPr>
        </p:nvSpPr>
        <p:spPr/>
        <p:txBody>
          <a:bodyPr/>
          <a:lstStyle/>
          <a:p>
            <a:pPr marL="457200" indent="-457200">
              <a:spcBef>
                <a:spcPts val="0"/>
              </a:spcBef>
              <a:spcAft>
                <a:spcPts val="2400"/>
              </a:spcAft>
            </a:pPr>
            <a:r>
              <a:rPr lang="en-US" sz="2800" b="1" dirty="0" smtClean="0">
                <a:solidFill>
                  <a:srgbClr val="FFFF00"/>
                </a:solidFill>
              </a:rPr>
              <a:t>Make you increase and abound  </a:t>
            </a:r>
            <a:r>
              <a:rPr lang="en-US" sz="2800" dirty="0" smtClean="0"/>
              <a:t>(12a)</a:t>
            </a:r>
          </a:p>
          <a:p>
            <a:pPr marL="914400" lvl="1" indent="-457200">
              <a:spcBef>
                <a:spcPts val="0"/>
              </a:spcBef>
              <a:spcAft>
                <a:spcPts val="2400"/>
              </a:spcAft>
            </a:pPr>
            <a:r>
              <a:rPr lang="en-US" sz="2400" dirty="0" smtClean="0">
                <a:effectLst>
                  <a:outerShdw blurRad="38100" dist="38100" dir="2700000" algn="tl">
                    <a:srgbClr val="000000">
                      <a:alpha val="43137"/>
                    </a:srgbClr>
                  </a:outerShdw>
                </a:effectLst>
              </a:rPr>
              <a:t>Spiritual growth </a:t>
            </a:r>
            <a:r>
              <a:rPr lang="en-US" sz="2400" dirty="0">
                <a:effectLst>
                  <a:outerShdw blurRad="38100" dist="38100" dir="2700000" algn="tl">
                    <a:srgbClr val="000000">
                      <a:alpha val="43137"/>
                    </a:srgbClr>
                  </a:outerShdw>
                </a:effectLst>
              </a:rPr>
              <a:t>involves the </a:t>
            </a:r>
            <a:r>
              <a:rPr lang="en-US" sz="2400" dirty="0">
                <a:solidFill>
                  <a:srgbClr val="FFFF00"/>
                </a:solidFill>
                <a:effectLst>
                  <a:outerShdw blurRad="38100" dist="38100" dir="2700000" algn="tl">
                    <a:srgbClr val="000000">
                      <a:alpha val="43137"/>
                    </a:srgbClr>
                  </a:outerShdw>
                </a:effectLst>
              </a:rPr>
              <a:t>working of </a:t>
            </a:r>
            <a:r>
              <a:rPr lang="en-US" sz="2400" dirty="0" smtClean="0">
                <a:solidFill>
                  <a:srgbClr val="FFFF00"/>
                </a:solidFill>
                <a:effectLst>
                  <a:outerShdw blurRad="38100" dist="38100" dir="2700000" algn="tl">
                    <a:srgbClr val="000000">
                      <a:alpha val="43137"/>
                    </a:srgbClr>
                  </a:outerShdw>
                </a:effectLst>
              </a:rPr>
              <a:t>God  </a:t>
            </a:r>
            <a:r>
              <a:rPr lang="en-US" sz="2400" dirty="0" smtClean="0">
                <a:effectLst>
                  <a:outerShdw blurRad="38100" dist="38100" dir="2700000" algn="tl">
                    <a:srgbClr val="000000">
                      <a:alpha val="43137"/>
                    </a:srgbClr>
                  </a:outerShdw>
                </a:effectLst>
              </a:rPr>
              <a:t>(Phil. 1:6)</a:t>
            </a:r>
          </a:p>
          <a:p>
            <a:pPr marL="914400" lvl="1" indent="-457200">
              <a:spcBef>
                <a:spcPts val="0"/>
              </a:spcBef>
              <a:spcAft>
                <a:spcPts val="2400"/>
              </a:spcAft>
            </a:pPr>
            <a:r>
              <a:rPr lang="en-US" sz="2400" dirty="0">
                <a:effectLst>
                  <a:outerShdw blurRad="38100" dist="38100" dir="2700000" algn="tl">
                    <a:srgbClr val="000000">
                      <a:alpha val="43137"/>
                    </a:srgbClr>
                  </a:outerShdw>
                </a:effectLst>
              </a:rPr>
              <a:t>Spiritual growth involves </a:t>
            </a:r>
            <a:r>
              <a:rPr lang="en-US" sz="2400" dirty="0" smtClean="0">
                <a:solidFill>
                  <a:srgbClr val="FFFF00"/>
                </a:solidFill>
                <a:effectLst>
                  <a:outerShdw blurRad="38100" dist="38100" dir="2700000" algn="tl">
                    <a:srgbClr val="000000">
                      <a:alpha val="43137"/>
                    </a:srgbClr>
                  </a:outerShdw>
                </a:effectLst>
              </a:rPr>
              <a:t>our own efforts  </a:t>
            </a:r>
            <a:r>
              <a:rPr lang="en-US" sz="2400" dirty="0" smtClean="0">
                <a:effectLst>
                  <a:outerShdw blurRad="38100" dist="38100" dir="2700000" algn="tl">
                    <a:srgbClr val="000000">
                      <a:alpha val="43137"/>
                    </a:srgbClr>
                  </a:outerShdw>
                </a:effectLst>
              </a:rPr>
              <a:t>(Phil</a:t>
            </a:r>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2:12-13)</a:t>
            </a:r>
          </a:p>
          <a:p>
            <a:pPr marL="914400" lvl="1" indent="-457200">
              <a:spcBef>
                <a:spcPts val="0"/>
              </a:spcBef>
              <a:spcAft>
                <a:spcPts val="2400"/>
              </a:spcAft>
            </a:pPr>
            <a:r>
              <a:rPr lang="en-US" sz="2400" dirty="0">
                <a:effectLst>
                  <a:outerShdw blurRad="38100" dist="38100" dir="2700000" algn="tl">
                    <a:srgbClr val="000000">
                      <a:alpha val="43137"/>
                    </a:srgbClr>
                  </a:outerShdw>
                </a:effectLst>
              </a:rPr>
              <a:t>Paul wants the branches that bear fruit to </a:t>
            </a:r>
            <a:r>
              <a:rPr lang="en-US" sz="2400" dirty="0">
                <a:solidFill>
                  <a:srgbClr val="FFFF00"/>
                </a:solidFill>
                <a:effectLst>
                  <a:outerShdw blurRad="38100" dist="38100" dir="2700000" algn="tl">
                    <a:srgbClr val="000000">
                      <a:alpha val="43137"/>
                    </a:srgbClr>
                  </a:outerShdw>
                </a:effectLst>
              </a:rPr>
              <a:t>bear more fruit </a:t>
            </a:r>
            <a:r>
              <a:rPr lang="en-US" sz="2400" dirty="0">
                <a:effectLst>
                  <a:outerShdw blurRad="38100" dist="38100" dir="2700000" algn="tl">
                    <a:srgbClr val="000000">
                      <a:alpha val="43137"/>
                    </a:srgbClr>
                  </a:outerShdw>
                </a:effectLst>
              </a:rPr>
              <a:t> (Jn. </a:t>
            </a:r>
            <a:r>
              <a:rPr lang="en-US" sz="2400" dirty="0" smtClean="0">
                <a:effectLst>
                  <a:outerShdw blurRad="38100" dist="38100" dir="2700000" algn="tl">
                    <a:srgbClr val="000000">
                      <a:alpha val="43137"/>
                    </a:srgbClr>
                  </a:outerShdw>
                </a:effectLst>
              </a:rPr>
              <a:t>15:2, 5, 8)</a:t>
            </a:r>
            <a:endParaRPr lang="en-US" sz="2400" dirty="0">
              <a:effectLst>
                <a:outerShdw blurRad="38100" dist="38100" dir="2700000" algn="tl">
                  <a:srgbClr val="000000">
                    <a:alpha val="43137"/>
                  </a:srgbClr>
                </a:outerShdw>
              </a:effectLst>
            </a:endParaRPr>
          </a:p>
          <a:p>
            <a:pPr lvl="1"/>
            <a:endParaRPr lang="en-US" dirty="0" smtClean="0"/>
          </a:p>
        </p:txBody>
      </p:sp>
      <p:sp>
        <p:nvSpPr>
          <p:cNvPr id="5" name="Footer Placeholder 4"/>
          <p:cNvSpPr>
            <a:spLocks noGrp="1"/>
          </p:cNvSpPr>
          <p:nvPr>
            <p:ph type="ftr" sz="quarter" idx="11"/>
          </p:nvPr>
        </p:nvSpPr>
        <p:spPr>
          <a:xfrm>
            <a:off x="2971800" y="6248400"/>
            <a:ext cx="3352800" cy="457200"/>
          </a:xfrm>
        </p:spPr>
        <p:txBody>
          <a:bodyPr/>
          <a:lstStyle/>
          <a:p>
            <a:r>
              <a:rPr lang="en-US" dirty="0" smtClean="0"/>
              <a:t>Mark Copeland</a:t>
            </a:r>
            <a:endParaRPr lang="en-US" dirty="0"/>
          </a:p>
        </p:txBody>
      </p:sp>
      <p:sp>
        <p:nvSpPr>
          <p:cNvPr id="4" name="Slide Number Placeholder 3"/>
          <p:cNvSpPr>
            <a:spLocks noGrp="1"/>
          </p:cNvSpPr>
          <p:nvPr>
            <p:ph type="sldNum" sz="quarter" idx="12"/>
          </p:nvPr>
        </p:nvSpPr>
        <p:spPr/>
        <p:txBody>
          <a:bodyPr/>
          <a:lstStyle/>
          <a:p>
            <a:fld id="{8BE7D48B-A35F-447E-B9EC-A81BCD68C5CA}" type="slidenum">
              <a:rPr lang="en-US" smtClean="0"/>
              <a:pPr/>
              <a:t>22</a:t>
            </a:fld>
            <a:endParaRPr lang="en-US" dirty="0"/>
          </a:p>
        </p:txBody>
      </p:sp>
    </p:spTree>
    <p:extLst>
      <p:ext uri="{BB962C8B-B14F-4D97-AF65-F5344CB8AC3E}">
        <p14:creationId xmlns:p14="http://schemas.microsoft.com/office/powerpoint/2010/main" val="20268654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200" dirty="0"/>
              <a:t>If Second Coming In AD 70</a:t>
            </a:r>
          </a:p>
        </p:txBody>
      </p:sp>
      <p:sp>
        <p:nvSpPr>
          <p:cNvPr id="3" name="Content Placeholder 2"/>
          <p:cNvSpPr>
            <a:spLocks noGrp="1"/>
          </p:cNvSpPr>
          <p:nvPr>
            <p:ph idx="1"/>
          </p:nvPr>
        </p:nvSpPr>
        <p:spPr>
          <a:xfrm>
            <a:off x="457200" y="1447800"/>
            <a:ext cx="8229600" cy="4683125"/>
          </a:xfrm>
        </p:spPr>
        <p:txBody>
          <a:bodyPr/>
          <a:lstStyle/>
          <a:p>
            <a:pPr marL="463550" indent="-463550">
              <a:spcBef>
                <a:spcPts val="0"/>
              </a:spcBef>
              <a:spcAft>
                <a:spcPts val="2400"/>
              </a:spcAft>
              <a:defRPr/>
            </a:pPr>
            <a:r>
              <a:rPr lang="en-US" sz="2800" dirty="0"/>
              <a:t>What is so remarkable about </a:t>
            </a:r>
            <a:r>
              <a:rPr lang="en-US" sz="2800" b="1" dirty="0" smtClean="0">
                <a:solidFill>
                  <a:srgbClr val="FFFF00"/>
                </a:solidFill>
              </a:rPr>
              <a:t>Jesus’ </a:t>
            </a:r>
            <a:r>
              <a:rPr lang="en-US" sz="2800" b="1" dirty="0">
                <a:solidFill>
                  <a:srgbClr val="FFFF00"/>
                </a:solidFill>
              </a:rPr>
              <a:t>statement about John</a:t>
            </a:r>
            <a:r>
              <a:rPr lang="en-US" sz="2800" dirty="0"/>
              <a:t>?  (Jn. 21:20-23)</a:t>
            </a:r>
          </a:p>
          <a:p>
            <a:pPr marL="463550" indent="-463550">
              <a:spcBef>
                <a:spcPts val="0"/>
              </a:spcBef>
              <a:spcAft>
                <a:spcPts val="2400"/>
              </a:spcAft>
              <a:defRPr/>
            </a:pPr>
            <a:r>
              <a:rPr lang="en-US" sz="2800" dirty="0"/>
              <a:t>Why </a:t>
            </a:r>
            <a:r>
              <a:rPr lang="en-US" sz="2800" dirty="0" smtClean="0"/>
              <a:t>can’t </a:t>
            </a:r>
            <a:r>
              <a:rPr lang="en-US" sz="2800" dirty="0"/>
              <a:t>we </a:t>
            </a:r>
            <a:r>
              <a:rPr lang="en-US" sz="2800" b="1" dirty="0">
                <a:solidFill>
                  <a:srgbClr val="FFFF00"/>
                </a:solidFill>
              </a:rPr>
              <a:t>judge</a:t>
            </a:r>
            <a:r>
              <a:rPr lang="en-US" sz="2800" dirty="0"/>
              <a:t> the hidden things of the heart?  (1 Cor. 4:1-5)</a:t>
            </a:r>
          </a:p>
          <a:p>
            <a:pPr marL="463550" indent="-463550">
              <a:spcBef>
                <a:spcPts val="0"/>
              </a:spcBef>
              <a:spcAft>
                <a:spcPts val="2400"/>
              </a:spcAft>
              <a:defRPr/>
            </a:pPr>
            <a:r>
              <a:rPr lang="en-US" sz="2800" dirty="0"/>
              <a:t>Why do we still observe the </a:t>
            </a:r>
            <a:r>
              <a:rPr lang="en-US" sz="2800" b="1" dirty="0" smtClean="0">
                <a:solidFill>
                  <a:srgbClr val="FFFF00"/>
                </a:solidFill>
              </a:rPr>
              <a:t>Lord’s </a:t>
            </a:r>
            <a:r>
              <a:rPr lang="en-US" sz="2800" b="1" dirty="0">
                <a:solidFill>
                  <a:srgbClr val="FFFF00"/>
                </a:solidFill>
              </a:rPr>
              <a:t>Supper</a:t>
            </a:r>
            <a:r>
              <a:rPr lang="en-US" sz="2800" dirty="0"/>
              <a:t>?  (1 Cor. 11:23-26)</a:t>
            </a:r>
          </a:p>
          <a:p>
            <a:pPr marL="863600" lvl="1" indent="-463550">
              <a:spcBef>
                <a:spcPts val="0"/>
              </a:spcBef>
              <a:spcAft>
                <a:spcPts val="2400"/>
              </a:spcAft>
              <a:defRPr/>
            </a:pPr>
            <a:r>
              <a:rPr lang="en-US" sz="2400" dirty="0" smtClean="0"/>
              <a:t>Lord’s </a:t>
            </a:r>
            <a:r>
              <a:rPr lang="en-US" sz="2400" dirty="0"/>
              <a:t>Supper </a:t>
            </a:r>
            <a:r>
              <a:rPr lang="en-US" sz="2400" dirty="0">
                <a:solidFill>
                  <a:srgbClr val="FFFF00"/>
                </a:solidFill>
              </a:rPr>
              <a:t>no longer proclaims </a:t>
            </a:r>
            <a:r>
              <a:rPr lang="en-US" sz="2400" dirty="0" smtClean="0"/>
              <a:t>Christ’s </a:t>
            </a:r>
            <a:r>
              <a:rPr lang="en-US" sz="2400" dirty="0"/>
              <a:t>death</a:t>
            </a:r>
          </a:p>
          <a:p>
            <a:pPr marL="863600" lvl="1" indent="-463550">
              <a:spcBef>
                <a:spcPts val="0"/>
              </a:spcBef>
              <a:spcAft>
                <a:spcPts val="2400"/>
              </a:spcAft>
              <a:defRPr/>
            </a:pPr>
            <a:r>
              <a:rPr lang="en-US" sz="2400" dirty="0" smtClean="0"/>
              <a:t>Lord’s </a:t>
            </a:r>
            <a:r>
              <a:rPr lang="en-US" sz="2400" dirty="0"/>
              <a:t>Supper </a:t>
            </a:r>
            <a:r>
              <a:rPr lang="en-US" sz="2400" dirty="0">
                <a:solidFill>
                  <a:srgbClr val="FFFF00"/>
                </a:solidFill>
              </a:rPr>
              <a:t>no longer applicable</a:t>
            </a:r>
          </a:p>
        </p:txBody>
      </p:sp>
      <p:sp>
        <p:nvSpPr>
          <p:cNvPr id="6" name="Footer Placeholder 5"/>
          <p:cNvSpPr>
            <a:spLocks noGrp="1"/>
          </p:cNvSpPr>
          <p:nvPr>
            <p:ph type="ftr" sz="quarter" idx="11"/>
          </p:nvPr>
        </p:nvSpPr>
        <p:spPr/>
        <p:txBody>
          <a:bodyPr/>
          <a:lstStyle/>
          <a:p>
            <a:pPr>
              <a:defRPr/>
            </a:pPr>
            <a:r>
              <a:rPr lang="en-US" dirty="0" smtClean="0">
                <a:solidFill>
                  <a:srgbClr val="FFFFFF"/>
                </a:solidFill>
              </a:rPr>
              <a:t>Mark Mayberry</a:t>
            </a:r>
            <a:endParaRPr lang="en-US" dirty="0">
              <a:solidFill>
                <a:srgbClr val="FFFFFF"/>
              </a:solidFill>
            </a:endParaRPr>
          </a:p>
        </p:txBody>
      </p:sp>
      <p:sp>
        <p:nvSpPr>
          <p:cNvPr id="4" name="Slide Number Placeholder 3"/>
          <p:cNvSpPr>
            <a:spLocks noGrp="1"/>
          </p:cNvSpPr>
          <p:nvPr>
            <p:ph type="sldNum" sz="quarter" idx="12"/>
          </p:nvPr>
        </p:nvSpPr>
        <p:spPr/>
        <p:txBody>
          <a:bodyPr/>
          <a:lstStyle/>
          <a:p>
            <a:pPr>
              <a:defRPr/>
            </a:pPr>
            <a:fld id="{4C88CB72-A649-4EEA-AB00-745C9143BBE0}" type="slidenum">
              <a:rPr lang="en-US">
                <a:solidFill>
                  <a:srgbClr val="FFFFFF"/>
                </a:solidFill>
              </a:rPr>
              <a:pPr>
                <a:defRPr/>
              </a:pPr>
              <a:t>220</a:t>
            </a:fld>
            <a:endParaRPr lang="en-US">
              <a:solidFill>
                <a:srgbClr val="FFFFFF"/>
              </a:solidFill>
            </a:endParaRPr>
          </a:p>
        </p:txBody>
      </p:sp>
    </p:spTree>
    <p:extLst>
      <p:ext uri="{BB962C8B-B14F-4D97-AF65-F5344CB8AC3E}">
        <p14:creationId xmlns:p14="http://schemas.microsoft.com/office/powerpoint/2010/main" val="2069500601"/>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200" dirty="0"/>
              <a:t>If Second Coming In AD 70</a:t>
            </a:r>
          </a:p>
        </p:txBody>
      </p:sp>
      <p:sp>
        <p:nvSpPr>
          <p:cNvPr id="3" name="Content Placeholder 2"/>
          <p:cNvSpPr>
            <a:spLocks noGrp="1"/>
          </p:cNvSpPr>
          <p:nvPr>
            <p:ph idx="1"/>
          </p:nvPr>
        </p:nvSpPr>
        <p:spPr/>
        <p:txBody>
          <a:bodyPr/>
          <a:lstStyle/>
          <a:p>
            <a:pPr marL="463550" indent="-463550">
              <a:spcBef>
                <a:spcPts val="0"/>
              </a:spcBef>
              <a:spcAft>
                <a:spcPts val="2400"/>
              </a:spcAft>
              <a:defRPr/>
            </a:pPr>
            <a:r>
              <a:rPr lang="en-US" sz="2800" dirty="0"/>
              <a:t>Why is realized eschatology </a:t>
            </a:r>
            <a:r>
              <a:rPr lang="en-US" sz="2800" b="1" dirty="0" smtClean="0">
                <a:solidFill>
                  <a:srgbClr val="FFFF00"/>
                </a:solidFill>
              </a:rPr>
              <a:t>“unrealized” </a:t>
            </a:r>
            <a:r>
              <a:rPr lang="en-US" sz="2800" dirty="0"/>
              <a:t>in </a:t>
            </a:r>
            <a:r>
              <a:rPr lang="en-US" sz="2800" b="1" dirty="0">
                <a:solidFill>
                  <a:srgbClr val="FFFF00"/>
                </a:solidFill>
              </a:rPr>
              <a:t>early post-apostolic writings</a:t>
            </a:r>
            <a:r>
              <a:rPr lang="en-US" sz="2800" dirty="0"/>
              <a:t>?</a:t>
            </a:r>
          </a:p>
          <a:p>
            <a:pPr marL="863600" lvl="1" indent="-463550">
              <a:spcBef>
                <a:spcPts val="0"/>
              </a:spcBef>
              <a:spcAft>
                <a:spcPts val="2400"/>
              </a:spcAft>
              <a:defRPr/>
            </a:pPr>
            <a:r>
              <a:rPr lang="en-US" sz="2400" dirty="0"/>
              <a:t>See </a:t>
            </a:r>
            <a:r>
              <a:rPr lang="en-US" sz="2400" dirty="0" err="1"/>
              <a:t>Almon</a:t>
            </a:r>
            <a:r>
              <a:rPr lang="en-US" sz="2400" dirty="0"/>
              <a:t> Williams  </a:t>
            </a:r>
            <a:r>
              <a:rPr lang="en-US" sz="2400" dirty="0" smtClean="0"/>
              <a:t>(“AD </a:t>
            </a:r>
            <a:r>
              <a:rPr lang="en-US" sz="2400" dirty="0"/>
              <a:t>70: The End</a:t>
            </a:r>
            <a:r>
              <a:rPr lang="en-US" sz="2400" dirty="0" smtClean="0"/>
              <a:t>?” </a:t>
            </a:r>
            <a:r>
              <a:rPr lang="en-US" sz="2400" i="1" dirty="0"/>
              <a:t>The Doctrine of Last Things</a:t>
            </a:r>
            <a:r>
              <a:rPr lang="en-US" sz="2400" dirty="0"/>
              <a:t>, 1986, 216-219)</a:t>
            </a:r>
          </a:p>
          <a:p>
            <a:pPr marL="863600" lvl="1" indent="-463550">
              <a:spcBef>
                <a:spcPts val="0"/>
              </a:spcBef>
              <a:spcAft>
                <a:spcPts val="2400"/>
              </a:spcAft>
              <a:defRPr/>
            </a:pPr>
            <a:r>
              <a:rPr lang="en-US" sz="2400" dirty="0"/>
              <a:t>See Terry Varner  (</a:t>
            </a:r>
            <a:r>
              <a:rPr lang="en-US" sz="2400" i="1" dirty="0"/>
              <a:t>Studies in Biblical Eschatology</a:t>
            </a:r>
            <a:r>
              <a:rPr lang="en-US" sz="2400" dirty="0"/>
              <a:t>, 1:78-97)</a:t>
            </a:r>
          </a:p>
        </p:txBody>
      </p:sp>
      <p:sp>
        <p:nvSpPr>
          <p:cNvPr id="6" name="Footer Placeholder 5"/>
          <p:cNvSpPr>
            <a:spLocks noGrp="1"/>
          </p:cNvSpPr>
          <p:nvPr>
            <p:ph type="ftr" sz="quarter" idx="11"/>
          </p:nvPr>
        </p:nvSpPr>
        <p:spPr/>
        <p:txBody>
          <a:bodyPr/>
          <a:lstStyle/>
          <a:p>
            <a:pPr>
              <a:defRPr/>
            </a:pPr>
            <a:r>
              <a:rPr lang="en-US" smtClean="0">
                <a:solidFill>
                  <a:srgbClr val="FFFFFF"/>
                </a:solidFill>
              </a:rPr>
              <a:t>Kevin Kay</a:t>
            </a: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D5D4AC67-D3CA-4411-A389-0691BB56BB02}" type="slidenum">
              <a:rPr lang="en-US">
                <a:solidFill>
                  <a:srgbClr val="FFFFFF"/>
                </a:solidFill>
              </a:rPr>
              <a:pPr>
                <a:defRPr/>
              </a:pPr>
              <a:t>221</a:t>
            </a:fld>
            <a:endParaRPr lang="en-US">
              <a:solidFill>
                <a:srgbClr val="FFFFFF"/>
              </a:solidFill>
            </a:endParaRPr>
          </a:p>
        </p:txBody>
      </p:sp>
    </p:spTree>
    <p:extLst>
      <p:ext uri="{BB962C8B-B14F-4D97-AF65-F5344CB8AC3E}">
        <p14:creationId xmlns:p14="http://schemas.microsoft.com/office/powerpoint/2010/main" val="2770671623"/>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“Unrealized” </a:t>
            </a:r>
            <a:r>
              <a:rPr lang="en-US" dirty="0"/>
              <a:t>Eschatology</a:t>
            </a:r>
          </a:p>
        </p:txBody>
      </p:sp>
      <p:sp>
        <p:nvSpPr>
          <p:cNvPr id="3" name="Content Placeholder 2"/>
          <p:cNvSpPr>
            <a:spLocks noGrp="1"/>
          </p:cNvSpPr>
          <p:nvPr>
            <p:ph idx="1"/>
          </p:nvPr>
        </p:nvSpPr>
        <p:spPr>
          <a:xfrm>
            <a:off x="457200" y="1447800"/>
            <a:ext cx="8229600" cy="4800600"/>
          </a:xfrm>
        </p:spPr>
        <p:txBody>
          <a:bodyPr/>
          <a:lstStyle/>
          <a:p>
            <a:pPr marL="0" indent="463550">
              <a:buFont typeface="Wingdings" pitchFamily="2" charset="2"/>
              <a:buNone/>
              <a:defRPr/>
            </a:pPr>
            <a:r>
              <a:rPr lang="en-US" sz="2700" b="1" i="1" dirty="0" err="1"/>
              <a:t>Almon</a:t>
            </a:r>
            <a:r>
              <a:rPr lang="en-US" sz="2700" b="1" i="1" dirty="0"/>
              <a:t> Williams</a:t>
            </a:r>
            <a:r>
              <a:rPr lang="en-US" sz="2700" b="1" dirty="0"/>
              <a:t>:  </a:t>
            </a:r>
            <a:r>
              <a:rPr lang="en-US" sz="2700" dirty="0" smtClean="0"/>
              <a:t>“...</a:t>
            </a:r>
            <a:r>
              <a:rPr lang="en-US" sz="2700" dirty="0"/>
              <a:t>since there is </a:t>
            </a:r>
            <a:r>
              <a:rPr lang="en-US" sz="2700" b="1" dirty="0">
                <a:solidFill>
                  <a:srgbClr val="FFFF00"/>
                </a:solidFill>
              </a:rPr>
              <a:t>not even a single extant voice among them in favor of realized eschatology</a:t>
            </a:r>
            <a:r>
              <a:rPr lang="en-US" sz="2700" dirty="0"/>
              <a:t>, most people will find it very difficult to believe that </a:t>
            </a:r>
            <a:r>
              <a:rPr lang="en-US" sz="2700" b="1" dirty="0">
                <a:solidFill>
                  <a:srgbClr val="FFFF00"/>
                </a:solidFill>
              </a:rPr>
              <a:t>this third generation could all be wrong about these matters</a:t>
            </a:r>
            <a:r>
              <a:rPr lang="en-US" sz="2700" dirty="0"/>
              <a:t>, especially when some of them, for example, Polycarp, probably knew some of the apostles. That is, if the AD 70 doctrine were the NT doctrine, to believe that by AD 90 to AD 150, </a:t>
            </a:r>
            <a:r>
              <a:rPr lang="en-US" sz="2700" b="1" dirty="0">
                <a:solidFill>
                  <a:srgbClr val="FFFF00"/>
                </a:solidFill>
              </a:rPr>
              <a:t>a complete blackout of such had taken place is very difficult to believe</a:t>
            </a:r>
            <a:r>
              <a:rPr lang="en-US" sz="2700" dirty="0"/>
              <a:t>, if not impossible</a:t>
            </a:r>
            <a:r>
              <a:rPr lang="en-US" sz="2700" dirty="0" smtClean="0"/>
              <a:t>.”  </a:t>
            </a:r>
            <a:r>
              <a:rPr lang="en-US" sz="2000" dirty="0" smtClean="0"/>
              <a:t>(“AD </a:t>
            </a:r>
            <a:r>
              <a:rPr lang="en-US" sz="2000" dirty="0"/>
              <a:t>70: The End</a:t>
            </a:r>
            <a:r>
              <a:rPr lang="en-US" sz="2000" dirty="0" smtClean="0"/>
              <a:t>?” </a:t>
            </a:r>
            <a:r>
              <a:rPr lang="en-US" sz="2000" i="1" dirty="0"/>
              <a:t>The Doctrine of Last Things</a:t>
            </a:r>
            <a:r>
              <a:rPr lang="en-US" sz="2000" dirty="0"/>
              <a:t>, 1986, 219)</a:t>
            </a:r>
          </a:p>
        </p:txBody>
      </p:sp>
      <p:sp>
        <p:nvSpPr>
          <p:cNvPr id="6" name="Footer Placeholder 5"/>
          <p:cNvSpPr>
            <a:spLocks noGrp="1"/>
          </p:cNvSpPr>
          <p:nvPr>
            <p:ph type="ftr" sz="quarter" idx="11"/>
          </p:nvPr>
        </p:nvSpPr>
        <p:spPr/>
        <p:txBody>
          <a:bodyPr/>
          <a:lstStyle/>
          <a:p>
            <a:pPr>
              <a:defRPr/>
            </a:pPr>
            <a:r>
              <a:rPr lang="en-US" smtClean="0">
                <a:solidFill>
                  <a:srgbClr val="FFFFFF"/>
                </a:solidFill>
              </a:rPr>
              <a:t>Kevin Kay</a:t>
            </a: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6424DD2F-F96B-40E5-9A74-E027071DB087}" type="slidenum">
              <a:rPr lang="en-US">
                <a:solidFill>
                  <a:srgbClr val="FFFFFF"/>
                </a:solidFill>
              </a:rPr>
              <a:pPr>
                <a:defRPr/>
              </a:pPr>
              <a:t>222</a:t>
            </a:fld>
            <a:endParaRPr lang="en-US">
              <a:solidFill>
                <a:srgbClr val="FFFFFF"/>
              </a:solidFill>
            </a:endParaRPr>
          </a:p>
        </p:txBody>
      </p:sp>
    </p:spTree>
    <p:extLst>
      <p:ext uri="{BB962C8B-B14F-4D97-AF65-F5344CB8AC3E}">
        <p14:creationId xmlns:p14="http://schemas.microsoft.com/office/powerpoint/2010/main" val="2705964342"/>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“Unrealized” </a:t>
            </a:r>
            <a:r>
              <a:rPr lang="en-US" dirty="0"/>
              <a:t>Eschatology</a:t>
            </a:r>
          </a:p>
        </p:txBody>
      </p:sp>
      <p:sp>
        <p:nvSpPr>
          <p:cNvPr id="3" name="Content Placeholder 2"/>
          <p:cNvSpPr>
            <a:spLocks noGrp="1"/>
          </p:cNvSpPr>
          <p:nvPr>
            <p:ph idx="1"/>
          </p:nvPr>
        </p:nvSpPr>
        <p:spPr>
          <a:xfrm>
            <a:off x="457200" y="1447800"/>
            <a:ext cx="8229600" cy="4800600"/>
          </a:xfrm>
        </p:spPr>
        <p:txBody>
          <a:bodyPr/>
          <a:lstStyle/>
          <a:p>
            <a:pPr marL="0" indent="463550">
              <a:buFont typeface="Wingdings" pitchFamily="2" charset="2"/>
              <a:buNone/>
              <a:defRPr/>
            </a:pPr>
            <a:r>
              <a:rPr lang="en-US" sz="2700" b="1" i="1" dirty="0" err="1"/>
              <a:t>Almon</a:t>
            </a:r>
            <a:r>
              <a:rPr lang="en-US" sz="2700" b="1" i="1" dirty="0"/>
              <a:t> Williams</a:t>
            </a:r>
            <a:r>
              <a:rPr lang="en-US" sz="2700" b="1" dirty="0"/>
              <a:t>:  </a:t>
            </a:r>
            <a:r>
              <a:rPr lang="en-US" sz="2800" dirty="0" smtClean="0"/>
              <a:t>“…</a:t>
            </a:r>
            <a:r>
              <a:rPr lang="en-US" sz="2800" dirty="0"/>
              <a:t>if the pre-AD 70 Christians believed in an AD 70 eschatology, they must have made it their </a:t>
            </a:r>
            <a:r>
              <a:rPr lang="en-US" sz="2800" b="1" dirty="0">
                <a:solidFill>
                  <a:srgbClr val="FFFF00"/>
                </a:solidFill>
              </a:rPr>
              <a:t>best kept secret </a:t>
            </a:r>
            <a:r>
              <a:rPr lang="en-US" sz="2800" dirty="0"/>
              <a:t>because their successors of the second and third generations show </a:t>
            </a:r>
            <a:r>
              <a:rPr lang="en-US" sz="2800" b="1" dirty="0">
                <a:solidFill>
                  <a:srgbClr val="FFFF00"/>
                </a:solidFill>
              </a:rPr>
              <a:t>absolutely no acquaintance with it</a:t>
            </a:r>
            <a:r>
              <a:rPr lang="en-US" sz="2800" dirty="0" smtClean="0"/>
              <a:t>.”  </a:t>
            </a:r>
            <a:r>
              <a:rPr lang="en-US" sz="2000" dirty="0" smtClean="0"/>
              <a:t>(“AD </a:t>
            </a:r>
            <a:r>
              <a:rPr lang="en-US" sz="2000" dirty="0"/>
              <a:t>70: The End</a:t>
            </a:r>
            <a:r>
              <a:rPr lang="en-US" sz="2000" dirty="0" smtClean="0"/>
              <a:t>?” </a:t>
            </a:r>
            <a:r>
              <a:rPr lang="en-US" sz="2000" i="1" dirty="0"/>
              <a:t>The Doctrine of Last Things</a:t>
            </a:r>
            <a:r>
              <a:rPr lang="en-US" sz="2000" dirty="0"/>
              <a:t>, 1986, 219)</a:t>
            </a:r>
          </a:p>
        </p:txBody>
      </p:sp>
      <p:sp>
        <p:nvSpPr>
          <p:cNvPr id="6" name="Footer Placeholder 5"/>
          <p:cNvSpPr>
            <a:spLocks noGrp="1"/>
          </p:cNvSpPr>
          <p:nvPr>
            <p:ph type="ftr" sz="quarter" idx="11"/>
          </p:nvPr>
        </p:nvSpPr>
        <p:spPr/>
        <p:txBody>
          <a:bodyPr/>
          <a:lstStyle/>
          <a:p>
            <a:pPr>
              <a:defRPr/>
            </a:pPr>
            <a:r>
              <a:rPr lang="en-US" smtClean="0">
                <a:solidFill>
                  <a:srgbClr val="FFFFFF"/>
                </a:solidFill>
              </a:rPr>
              <a:t>Kevin Kay</a:t>
            </a: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53E6A37B-8BCD-453D-8A4F-57C796544C15}" type="slidenum">
              <a:rPr lang="en-US">
                <a:solidFill>
                  <a:srgbClr val="FFFFFF"/>
                </a:solidFill>
              </a:rPr>
              <a:pPr>
                <a:defRPr/>
              </a:pPr>
              <a:t>223</a:t>
            </a:fld>
            <a:endParaRPr lang="en-US">
              <a:solidFill>
                <a:srgbClr val="FFFFFF"/>
              </a:solidFill>
            </a:endParaRPr>
          </a:p>
        </p:txBody>
      </p:sp>
    </p:spTree>
    <p:extLst>
      <p:ext uri="{BB962C8B-B14F-4D97-AF65-F5344CB8AC3E}">
        <p14:creationId xmlns:p14="http://schemas.microsoft.com/office/powerpoint/2010/main" val="415100790"/>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000" dirty="0">
                <a:latin typeface="+mn-lt"/>
              </a:rPr>
              <a:t>No Hyper-</a:t>
            </a:r>
            <a:r>
              <a:rPr lang="en-US" sz="3000" dirty="0" err="1">
                <a:latin typeface="+mn-lt"/>
              </a:rPr>
              <a:t>Preterism</a:t>
            </a:r>
            <a:r>
              <a:rPr lang="en-US" sz="3000" dirty="0">
                <a:latin typeface="+mn-lt"/>
              </a:rPr>
              <a:t> </a:t>
            </a:r>
            <a:r>
              <a:rPr lang="en-US" sz="3000" dirty="0" smtClean="0">
                <a:latin typeface="+mn-lt"/>
              </a:rPr>
              <a:t>In</a:t>
            </a:r>
            <a:r>
              <a:rPr lang="en-US" sz="4000" dirty="0"/>
              <a:t/>
            </a:r>
            <a:br>
              <a:rPr lang="en-US" sz="4000" dirty="0"/>
            </a:br>
            <a:r>
              <a:rPr lang="en-US" sz="4000" dirty="0"/>
              <a:t>Early Post-Apostolic </a:t>
            </a:r>
            <a:r>
              <a:rPr lang="en-US" sz="4000" dirty="0" smtClean="0"/>
              <a:t>Period</a:t>
            </a:r>
            <a:endParaRPr lang="en-US" sz="4000" dirty="0"/>
          </a:p>
        </p:txBody>
      </p:sp>
      <p:sp>
        <p:nvSpPr>
          <p:cNvPr id="3" name="Content Placeholder 2"/>
          <p:cNvSpPr>
            <a:spLocks noGrp="1"/>
          </p:cNvSpPr>
          <p:nvPr>
            <p:ph idx="1"/>
          </p:nvPr>
        </p:nvSpPr>
        <p:spPr/>
        <p:txBody>
          <a:bodyPr/>
          <a:lstStyle/>
          <a:p>
            <a:pPr marL="463550" indent="-463550">
              <a:spcBef>
                <a:spcPts val="0"/>
              </a:spcBef>
              <a:spcAft>
                <a:spcPts val="2400"/>
              </a:spcAft>
              <a:defRPr/>
            </a:pPr>
            <a:r>
              <a:rPr lang="en-US" sz="2800" b="1" dirty="0">
                <a:solidFill>
                  <a:srgbClr val="FFFF00"/>
                </a:solidFill>
              </a:rPr>
              <a:t>Clement of Rome  </a:t>
            </a:r>
            <a:r>
              <a:rPr lang="en-US" sz="2000" dirty="0" smtClean="0"/>
              <a:t>(</a:t>
            </a:r>
            <a:r>
              <a:rPr lang="en-US" sz="2000" i="1" dirty="0" smtClean="0"/>
              <a:t>1 Clement </a:t>
            </a:r>
            <a:r>
              <a:rPr lang="en-US" sz="2000" dirty="0" smtClean="0"/>
              <a:t>50:3, ANF, 1:19; </a:t>
            </a:r>
            <a:r>
              <a:rPr lang="en-US" sz="2000" i="1" dirty="0" smtClean="0"/>
              <a:t>Homily</a:t>
            </a:r>
            <a:r>
              <a:rPr lang="en-US" sz="2000" dirty="0" smtClean="0"/>
              <a:t>, Chap. 17, ANF, 7:522)</a:t>
            </a:r>
            <a:endParaRPr lang="en-US" sz="2000" dirty="0"/>
          </a:p>
          <a:p>
            <a:pPr marL="463550" indent="-463550">
              <a:spcBef>
                <a:spcPts val="0"/>
              </a:spcBef>
              <a:spcAft>
                <a:spcPts val="2400"/>
              </a:spcAft>
              <a:defRPr/>
            </a:pPr>
            <a:r>
              <a:rPr lang="en-US" sz="2800" b="1" dirty="0">
                <a:solidFill>
                  <a:srgbClr val="FFFF00"/>
                </a:solidFill>
              </a:rPr>
              <a:t>The </a:t>
            </a:r>
            <a:r>
              <a:rPr lang="en-US" sz="2800" b="1" dirty="0" err="1">
                <a:solidFill>
                  <a:srgbClr val="FFFF00"/>
                </a:solidFill>
              </a:rPr>
              <a:t>Didache</a:t>
            </a:r>
            <a:r>
              <a:rPr lang="en-US" sz="2800" b="1" dirty="0">
                <a:solidFill>
                  <a:srgbClr val="FFFF00"/>
                </a:solidFill>
              </a:rPr>
              <a:t>  </a:t>
            </a:r>
            <a:r>
              <a:rPr lang="en-US" sz="2000" dirty="0"/>
              <a:t>(10:5; 16:1-5)</a:t>
            </a:r>
          </a:p>
          <a:p>
            <a:pPr marL="463550" indent="-463550">
              <a:spcBef>
                <a:spcPts val="0"/>
              </a:spcBef>
              <a:spcAft>
                <a:spcPts val="2400"/>
              </a:spcAft>
              <a:defRPr/>
            </a:pPr>
            <a:r>
              <a:rPr lang="en-US" sz="2800" b="1" dirty="0">
                <a:solidFill>
                  <a:srgbClr val="FFFF00"/>
                </a:solidFill>
              </a:rPr>
              <a:t>Justin Martyr  </a:t>
            </a:r>
            <a:r>
              <a:rPr lang="en-US" sz="2000" dirty="0" smtClean="0"/>
              <a:t>(</a:t>
            </a:r>
            <a:r>
              <a:rPr lang="en-US" sz="2000" i="1" dirty="0" smtClean="0"/>
              <a:t>Dialogue</a:t>
            </a:r>
            <a:r>
              <a:rPr lang="en-US" sz="2000" dirty="0" smtClean="0"/>
              <a:t>, Chap. 35, ANF, 1:212; Chap. 110, ANF, 1:253)</a:t>
            </a:r>
          </a:p>
          <a:p>
            <a:pPr marL="463550" indent="-463550">
              <a:spcBef>
                <a:spcPts val="0"/>
              </a:spcBef>
              <a:spcAft>
                <a:spcPts val="2400"/>
              </a:spcAft>
              <a:defRPr/>
            </a:pPr>
            <a:r>
              <a:rPr lang="en-US" sz="2800" b="1" dirty="0" err="1">
                <a:solidFill>
                  <a:srgbClr val="FFFF00"/>
                </a:solidFill>
              </a:rPr>
              <a:t>Irenaeus</a:t>
            </a:r>
            <a:r>
              <a:rPr lang="en-US" sz="2800" dirty="0"/>
              <a:t>  </a:t>
            </a:r>
            <a:r>
              <a:rPr lang="en-US" sz="2000" dirty="0"/>
              <a:t>(</a:t>
            </a:r>
            <a:r>
              <a:rPr lang="en-US" sz="2000" i="1" dirty="0"/>
              <a:t>Against Heresies</a:t>
            </a:r>
            <a:r>
              <a:rPr lang="en-US" sz="2000" dirty="0"/>
              <a:t>, 4:33, ANF, 1:506, 510</a:t>
            </a:r>
            <a:r>
              <a:rPr lang="en-US" sz="2000" dirty="0" smtClean="0"/>
              <a:t>)</a:t>
            </a:r>
          </a:p>
        </p:txBody>
      </p:sp>
      <p:sp>
        <p:nvSpPr>
          <p:cNvPr id="6" name="Footer Placeholder 5"/>
          <p:cNvSpPr>
            <a:spLocks noGrp="1"/>
          </p:cNvSpPr>
          <p:nvPr>
            <p:ph type="ftr" sz="quarter" idx="11"/>
          </p:nvPr>
        </p:nvSpPr>
        <p:spPr/>
        <p:txBody>
          <a:bodyPr/>
          <a:lstStyle/>
          <a:p>
            <a:pPr>
              <a:defRPr/>
            </a:pPr>
            <a:r>
              <a:rPr lang="en-US" smtClean="0">
                <a:solidFill>
                  <a:srgbClr val="FFFFFF"/>
                </a:solidFill>
              </a:rPr>
              <a:t>Kevin Kay</a:t>
            </a: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B2760E5C-0F09-40BC-8830-0147C13EFDF5}" type="slidenum">
              <a:rPr lang="en-US">
                <a:solidFill>
                  <a:srgbClr val="FFFFFF"/>
                </a:solidFill>
              </a:rPr>
              <a:pPr>
                <a:defRPr/>
              </a:pPr>
              <a:t>224</a:t>
            </a:fld>
            <a:endParaRPr lang="en-US">
              <a:solidFill>
                <a:srgbClr val="FFFFFF"/>
              </a:solidFill>
            </a:endParaRPr>
          </a:p>
        </p:txBody>
      </p:sp>
    </p:spTree>
    <p:extLst>
      <p:ext uri="{BB962C8B-B14F-4D97-AF65-F5344CB8AC3E}">
        <p14:creationId xmlns:p14="http://schemas.microsoft.com/office/powerpoint/2010/main" val="2438273004"/>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000" dirty="0">
                <a:latin typeface="+mn-lt"/>
              </a:rPr>
              <a:t>No Hyper-</a:t>
            </a:r>
            <a:r>
              <a:rPr lang="en-US" sz="3000" dirty="0" err="1">
                <a:latin typeface="+mn-lt"/>
              </a:rPr>
              <a:t>Preterism</a:t>
            </a:r>
            <a:r>
              <a:rPr lang="en-US" sz="3000" dirty="0">
                <a:latin typeface="+mn-lt"/>
              </a:rPr>
              <a:t> </a:t>
            </a:r>
            <a:r>
              <a:rPr lang="en-US" sz="3000" dirty="0" smtClean="0">
                <a:latin typeface="+mn-lt"/>
              </a:rPr>
              <a:t>In</a:t>
            </a:r>
            <a:r>
              <a:rPr lang="en-US" sz="4000" dirty="0"/>
              <a:t/>
            </a:r>
            <a:br>
              <a:rPr lang="en-US" sz="4000" dirty="0"/>
            </a:br>
            <a:r>
              <a:rPr lang="en-US" sz="4000" dirty="0"/>
              <a:t>Early Post-Apostolic </a:t>
            </a:r>
            <a:r>
              <a:rPr lang="en-US" sz="4000" dirty="0" smtClean="0"/>
              <a:t>Period</a:t>
            </a:r>
            <a:endParaRPr lang="en-US" sz="4000" dirty="0"/>
          </a:p>
        </p:txBody>
      </p:sp>
      <p:sp>
        <p:nvSpPr>
          <p:cNvPr id="3" name="Content Placeholder 2"/>
          <p:cNvSpPr>
            <a:spLocks noGrp="1"/>
          </p:cNvSpPr>
          <p:nvPr>
            <p:ph idx="1"/>
          </p:nvPr>
        </p:nvSpPr>
        <p:spPr/>
        <p:txBody>
          <a:bodyPr/>
          <a:lstStyle/>
          <a:p>
            <a:pPr marL="463550" indent="-463550">
              <a:spcBef>
                <a:spcPts val="0"/>
              </a:spcBef>
              <a:spcAft>
                <a:spcPts val="2400"/>
              </a:spcAft>
              <a:defRPr/>
            </a:pPr>
            <a:r>
              <a:rPr lang="en-US" sz="2800" b="1" dirty="0">
                <a:solidFill>
                  <a:srgbClr val="FFFF00"/>
                </a:solidFill>
              </a:rPr>
              <a:t>Cyprian</a:t>
            </a:r>
            <a:r>
              <a:rPr lang="en-US" sz="2000" dirty="0"/>
              <a:t>  (Epistle 62, ANF, 5:363; Treatise 6, ANF, 5:468)</a:t>
            </a:r>
          </a:p>
          <a:p>
            <a:pPr marL="463550" indent="-463550">
              <a:spcBef>
                <a:spcPts val="0"/>
              </a:spcBef>
              <a:spcAft>
                <a:spcPts val="2400"/>
              </a:spcAft>
              <a:defRPr/>
            </a:pPr>
            <a:r>
              <a:rPr lang="en-US" sz="2800" b="1" dirty="0">
                <a:solidFill>
                  <a:srgbClr val="FFFF00"/>
                </a:solidFill>
              </a:rPr>
              <a:t>Polycarp</a:t>
            </a:r>
            <a:r>
              <a:rPr lang="en-US" sz="2000" dirty="0"/>
              <a:t>  (</a:t>
            </a:r>
            <a:r>
              <a:rPr lang="en-US" sz="2000" i="1" dirty="0"/>
              <a:t>Epistle to the Philippians, </a:t>
            </a:r>
            <a:r>
              <a:rPr lang="en-US" sz="2000" dirty="0"/>
              <a:t>Chap. 2, ANF, 1:33;  Chap. 6, ANF, 1:34; Chap. 7, ANF, 1:34)</a:t>
            </a:r>
          </a:p>
          <a:p>
            <a:pPr marL="463550" indent="-463550">
              <a:spcBef>
                <a:spcPts val="0"/>
              </a:spcBef>
              <a:spcAft>
                <a:spcPts val="2400"/>
              </a:spcAft>
              <a:defRPr/>
            </a:pPr>
            <a:r>
              <a:rPr lang="en-US" sz="2800" b="1" dirty="0">
                <a:solidFill>
                  <a:srgbClr val="FFFF00"/>
                </a:solidFill>
              </a:rPr>
              <a:t>Ignatius</a:t>
            </a:r>
            <a:r>
              <a:rPr lang="en-US" sz="2000" dirty="0"/>
              <a:t>  (</a:t>
            </a:r>
            <a:r>
              <a:rPr lang="en-US" sz="2000" i="1" dirty="0"/>
              <a:t>Epistle to the </a:t>
            </a:r>
            <a:r>
              <a:rPr lang="en-US" sz="2000" i="1" dirty="0" err="1"/>
              <a:t>Trallians</a:t>
            </a:r>
            <a:r>
              <a:rPr lang="en-US" sz="2000" i="1" dirty="0"/>
              <a:t> </a:t>
            </a:r>
            <a:r>
              <a:rPr lang="en-US" sz="2000" dirty="0"/>
              <a:t>Chap. 9, ANF, 1:70; Letter to Polycarp Chap 3, ANF, 1:94</a:t>
            </a:r>
            <a:r>
              <a:rPr lang="en-US" sz="2000" dirty="0" smtClean="0"/>
              <a:t>)</a:t>
            </a:r>
          </a:p>
        </p:txBody>
      </p:sp>
      <p:sp>
        <p:nvSpPr>
          <p:cNvPr id="6" name="Footer Placeholder 5"/>
          <p:cNvSpPr>
            <a:spLocks noGrp="1"/>
          </p:cNvSpPr>
          <p:nvPr>
            <p:ph type="ftr" sz="quarter" idx="11"/>
          </p:nvPr>
        </p:nvSpPr>
        <p:spPr/>
        <p:txBody>
          <a:bodyPr/>
          <a:lstStyle/>
          <a:p>
            <a:pPr>
              <a:defRPr/>
            </a:pPr>
            <a:r>
              <a:rPr lang="en-US" smtClean="0">
                <a:solidFill>
                  <a:srgbClr val="FFFFFF"/>
                </a:solidFill>
              </a:rPr>
              <a:t>Kevin Kay</a:t>
            </a: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B2760E5C-0F09-40BC-8830-0147C13EFDF5}" type="slidenum">
              <a:rPr lang="en-US">
                <a:solidFill>
                  <a:srgbClr val="FFFFFF"/>
                </a:solidFill>
              </a:rPr>
              <a:pPr>
                <a:defRPr/>
              </a:pPr>
              <a:t>225</a:t>
            </a:fld>
            <a:endParaRPr lang="en-US">
              <a:solidFill>
                <a:srgbClr val="FFFFFF"/>
              </a:solidFill>
            </a:endParaRPr>
          </a:p>
        </p:txBody>
      </p:sp>
    </p:spTree>
    <p:extLst>
      <p:ext uri="{BB962C8B-B14F-4D97-AF65-F5344CB8AC3E}">
        <p14:creationId xmlns:p14="http://schemas.microsoft.com/office/powerpoint/2010/main" val="603720987"/>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O00813_"/>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2743200" y="1524000"/>
            <a:ext cx="3608955" cy="4449940"/>
          </a:xfrm>
          <a:prstGeom prst="rect">
            <a:avLst/>
          </a:prstGeom>
          <a:noFill/>
        </p:spPr>
      </p:pic>
      <p:sp>
        <p:nvSpPr>
          <p:cNvPr id="4" name="Title 3"/>
          <p:cNvSpPr>
            <a:spLocks noGrp="1"/>
          </p:cNvSpPr>
          <p:nvPr>
            <p:ph type="title"/>
          </p:nvPr>
        </p:nvSpPr>
        <p:spPr/>
        <p:txBody>
          <a:bodyPr/>
          <a:lstStyle/>
          <a:p>
            <a:r>
              <a:rPr lang="en-US" dirty="0" smtClean="0"/>
              <a:t>Summary</a:t>
            </a:r>
            <a:endParaRPr lang="en-US" dirty="0"/>
          </a:p>
        </p:txBody>
      </p:sp>
      <p:sp>
        <p:nvSpPr>
          <p:cNvPr id="5" name="Content Placeholder 4"/>
          <p:cNvSpPr>
            <a:spLocks noGrp="1"/>
          </p:cNvSpPr>
          <p:nvPr>
            <p:ph idx="1"/>
          </p:nvPr>
        </p:nvSpPr>
        <p:spPr/>
        <p:txBody>
          <a:bodyPr/>
          <a:lstStyle/>
          <a:p>
            <a:pPr marL="457200" indent="-457200">
              <a:spcBef>
                <a:spcPts val="0"/>
              </a:spcBef>
              <a:spcAft>
                <a:spcPts val="3600"/>
              </a:spcAft>
            </a:pPr>
            <a:r>
              <a:rPr lang="en-US" sz="2800" dirty="0" smtClean="0"/>
              <a:t>There are </a:t>
            </a:r>
            <a:r>
              <a:rPr lang="en-US" sz="2800" b="1" dirty="0" smtClean="0">
                <a:solidFill>
                  <a:srgbClr val="FFFF00"/>
                </a:solidFill>
              </a:rPr>
              <a:t>many comings </a:t>
            </a:r>
            <a:r>
              <a:rPr lang="en-US" sz="2800" dirty="0" smtClean="0"/>
              <a:t>of the Lord in the NT</a:t>
            </a:r>
          </a:p>
          <a:p>
            <a:pPr marL="457200" indent="-457200">
              <a:spcBef>
                <a:spcPts val="0"/>
              </a:spcBef>
              <a:spcAft>
                <a:spcPts val="3600"/>
              </a:spcAft>
            </a:pPr>
            <a:r>
              <a:rPr lang="en-US" sz="2800" dirty="0" smtClean="0"/>
              <a:t>There are </a:t>
            </a:r>
            <a:r>
              <a:rPr lang="en-US" sz="2800" b="1" dirty="0">
                <a:solidFill>
                  <a:srgbClr val="FFFF00"/>
                </a:solidFill>
              </a:rPr>
              <a:t>imminent comings </a:t>
            </a:r>
            <a:r>
              <a:rPr lang="en-US" sz="2800" dirty="0" smtClean="0"/>
              <a:t>of the Lord that </a:t>
            </a:r>
            <a:r>
              <a:rPr lang="en-US" sz="2800" b="1" dirty="0">
                <a:solidFill>
                  <a:srgbClr val="FFFF00"/>
                </a:solidFill>
              </a:rPr>
              <a:t>cannot refer to AD 70</a:t>
            </a:r>
          </a:p>
          <a:p>
            <a:pPr marL="457200" indent="-457200">
              <a:spcBef>
                <a:spcPts val="0"/>
              </a:spcBef>
              <a:spcAft>
                <a:spcPts val="3600"/>
              </a:spcAft>
            </a:pPr>
            <a:r>
              <a:rPr lang="en-US" sz="2800" dirty="0" smtClean="0"/>
              <a:t>There is a </a:t>
            </a:r>
            <a:r>
              <a:rPr lang="en-US" sz="2800" b="1" dirty="0">
                <a:solidFill>
                  <a:srgbClr val="FFFF00"/>
                </a:solidFill>
              </a:rPr>
              <a:t>delayed coming of the Lord </a:t>
            </a:r>
            <a:r>
              <a:rPr lang="en-US" sz="2800" dirty="0" smtClean="0"/>
              <a:t>in the NT</a:t>
            </a:r>
          </a:p>
          <a:p>
            <a:pPr marL="457200" indent="-457200">
              <a:spcBef>
                <a:spcPts val="0"/>
              </a:spcBef>
              <a:spcAft>
                <a:spcPts val="3600"/>
              </a:spcAft>
            </a:pPr>
            <a:r>
              <a:rPr lang="en-US" sz="2800" dirty="0" smtClean="0"/>
              <a:t>There is a coming of the Lord that </a:t>
            </a:r>
            <a:r>
              <a:rPr lang="en-US" sz="2800" b="1" dirty="0">
                <a:solidFill>
                  <a:srgbClr val="FFFF00"/>
                </a:solidFill>
              </a:rPr>
              <a:t>doesn’t fit AD 70</a:t>
            </a:r>
          </a:p>
        </p:txBody>
      </p:sp>
      <p:sp>
        <p:nvSpPr>
          <p:cNvPr id="3" name="Slide Number Placeholder 2"/>
          <p:cNvSpPr>
            <a:spLocks noGrp="1"/>
          </p:cNvSpPr>
          <p:nvPr>
            <p:ph type="sldNum" sz="quarter" idx="12"/>
          </p:nvPr>
        </p:nvSpPr>
        <p:spPr/>
        <p:txBody>
          <a:bodyPr/>
          <a:lstStyle/>
          <a:p>
            <a:pPr>
              <a:defRPr/>
            </a:pPr>
            <a:fld id="{A42CC230-33AD-4C24-B468-A5F073B1BDA8}" type="slidenum">
              <a:rPr lang="en-US" smtClean="0">
                <a:solidFill>
                  <a:prstClr val="white"/>
                </a:solidFill>
              </a:rPr>
              <a:pPr>
                <a:defRPr/>
              </a:pPr>
              <a:t>226</a:t>
            </a:fld>
            <a:endParaRPr lang="en-US">
              <a:solidFill>
                <a:prstClr val="white"/>
              </a:solidFill>
            </a:endParaRPr>
          </a:p>
        </p:txBody>
      </p:sp>
    </p:spTree>
    <p:extLst>
      <p:ext uri="{BB962C8B-B14F-4D97-AF65-F5344CB8AC3E}">
        <p14:creationId xmlns:p14="http://schemas.microsoft.com/office/powerpoint/2010/main" val="34981873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71600"/>
          </a:xfrm>
        </p:spPr>
        <p:txBody>
          <a:bodyPr>
            <a:normAutofit/>
          </a:bodyPr>
          <a:lstStyle/>
          <a:p>
            <a:pPr algn="l"/>
            <a:r>
              <a:rPr sz="3300" dirty="0" smtClean="0">
                <a:latin typeface="+mn-lt"/>
              </a:rPr>
              <a:t>Why Don't We Think More About</a:t>
            </a:r>
            <a:r>
              <a:rPr lang="en-US" sz="3300" dirty="0" smtClean="0">
                <a:latin typeface="+mn-lt"/>
              </a:rPr>
              <a:t/>
            </a:r>
            <a:br>
              <a:rPr lang="en-US" sz="3300" dirty="0" smtClean="0">
                <a:latin typeface="+mn-lt"/>
              </a:rPr>
            </a:br>
            <a:r>
              <a:rPr dirty="0" smtClean="0"/>
              <a:t>The Second Coming?</a:t>
            </a:r>
            <a:endParaRPr lang="en-US" dirty="0"/>
          </a:p>
        </p:txBody>
      </p:sp>
      <p:sp>
        <p:nvSpPr>
          <p:cNvPr id="3" name="Content Placeholder 2"/>
          <p:cNvSpPr>
            <a:spLocks noGrp="1"/>
          </p:cNvSpPr>
          <p:nvPr>
            <p:ph idx="1"/>
          </p:nvPr>
        </p:nvSpPr>
        <p:spPr>
          <a:xfrm>
            <a:off x="457200" y="1981200"/>
            <a:ext cx="8229600" cy="4144963"/>
          </a:xfrm>
        </p:spPr>
        <p:txBody>
          <a:bodyPr>
            <a:normAutofit/>
          </a:bodyPr>
          <a:lstStyle/>
          <a:p>
            <a:pPr marL="457200" indent="-457200">
              <a:spcAft>
                <a:spcPts val="2000"/>
              </a:spcAft>
            </a:pPr>
            <a:r>
              <a:rPr lang="en-US" sz="3200" dirty="0" smtClean="0"/>
              <a:t>Overreaction to </a:t>
            </a:r>
            <a:r>
              <a:rPr lang="en-US" sz="3200" b="1" dirty="0" smtClean="0">
                <a:solidFill>
                  <a:srgbClr val="FFFF00"/>
                </a:solidFill>
              </a:rPr>
              <a:t>false date-setting predictions</a:t>
            </a:r>
          </a:p>
          <a:p>
            <a:pPr marL="457200" indent="-457200">
              <a:spcAft>
                <a:spcPts val="2000"/>
              </a:spcAft>
            </a:pPr>
            <a:r>
              <a:rPr lang="en-US" b="1" dirty="0">
                <a:solidFill>
                  <a:srgbClr val="FFFF00"/>
                </a:solidFill>
              </a:rPr>
              <a:t>Not</a:t>
            </a:r>
            <a:r>
              <a:rPr lang="en-US" sz="3200" dirty="0" smtClean="0"/>
              <a:t> </a:t>
            </a:r>
            <a:r>
              <a:rPr lang="en-US" b="1" dirty="0">
                <a:solidFill>
                  <a:srgbClr val="FFFF00"/>
                </a:solidFill>
              </a:rPr>
              <a:t>emphasized</a:t>
            </a:r>
            <a:r>
              <a:rPr lang="en-US" sz="3200" dirty="0" smtClean="0"/>
              <a:t> in our teaching</a:t>
            </a:r>
          </a:p>
          <a:p>
            <a:pPr marL="457200" indent="-457200">
              <a:spcAft>
                <a:spcPts val="2000"/>
              </a:spcAft>
            </a:pPr>
            <a:r>
              <a:rPr lang="en-US" b="1" dirty="0">
                <a:solidFill>
                  <a:srgbClr val="FFFF00"/>
                </a:solidFill>
              </a:rPr>
              <a:t>Long delay </a:t>
            </a:r>
            <a:r>
              <a:rPr lang="en-US" sz="3200" dirty="0" smtClean="0"/>
              <a:t>– “odds” are against it</a:t>
            </a:r>
          </a:p>
          <a:p>
            <a:pPr marL="457200" indent="-457200">
              <a:spcAft>
                <a:spcPts val="2000"/>
              </a:spcAft>
            </a:pPr>
            <a:r>
              <a:rPr lang="en-US" sz="3200" dirty="0" smtClean="0"/>
              <a:t>Living in </a:t>
            </a:r>
            <a:r>
              <a:rPr lang="en-US" b="1" dirty="0">
                <a:solidFill>
                  <a:srgbClr val="FFFF00"/>
                </a:solidFill>
              </a:rPr>
              <a:t>peaceful and prosperous times</a:t>
            </a:r>
          </a:p>
        </p:txBody>
      </p:sp>
      <p:sp>
        <p:nvSpPr>
          <p:cNvPr id="5" name="Slide Number Placeholder 4"/>
          <p:cNvSpPr>
            <a:spLocks noGrp="1"/>
          </p:cNvSpPr>
          <p:nvPr>
            <p:ph type="sldNum" sz="quarter" idx="12"/>
          </p:nvPr>
        </p:nvSpPr>
        <p:spPr/>
        <p:txBody>
          <a:bodyPr/>
          <a:lstStyle/>
          <a:p>
            <a:fld id="{710B94C4-01FE-49EA-909A-CFC6E042D186}" type="slidenum">
              <a:rPr lang="en-US" smtClean="0"/>
              <a:pPr/>
              <a:t>227</a:t>
            </a:fld>
            <a:endParaRPr lang="en-US" dirty="0"/>
          </a:p>
        </p:txBody>
      </p:sp>
      <p:sp>
        <p:nvSpPr>
          <p:cNvPr id="4" name="Footer Placeholder 3"/>
          <p:cNvSpPr>
            <a:spLocks noGrp="1"/>
          </p:cNvSpPr>
          <p:nvPr>
            <p:ph type="ftr" sz="quarter" idx="11"/>
          </p:nvPr>
        </p:nvSpPr>
        <p:spPr/>
        <p:txBody>
          <a:bodyPr/>
          <a:lstStyle/>
          <a:p>
            <a:pPr>
              <a:defRPr/>
            </a:pPr>
            <a:r>
              <a:rPr lang="en-US" smtClean="0">
                <a:solidFill>
                  <a:prstClr val="white"/>
                </a:solidFill>
              </a:rPr>
              <a:t>David Watts, Sr.</a:t>
            </a:r>
            <a:endParaRPr lang="en-US">
              <a:solidFill>
                <a:prstClr val="white"/>
              </a:solidFill>
            </a:endParaRPr>
          </a:p>
        </p:txBody>
      </p:sp>
    </p:spTree>
    <p:extLst>
      <p:ext uri="{BB962C8B-B14F-4D97-AF65-F5344CB8AC3E}">
        <p14:creationId xmlns:p14="http://schemas.microsoft.com/office/powerpoint/2010/main" val="12247969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Second Coming</a:t>
            </a:r>
            <a:endParaRPr lang="en-US" dirty="0"/>
          </a:p>
        </p:txBody>
      </p:sp>
      <p:sp>
        <p:nvSpPr>
          <p:cNvPr id="3" name="Content Placeholder 2"/>
          <p:cNvSpPr>
            <a:spLocks noGrp="1"/>
          </p:cNvSpPr>
          <p:nvPr>
            <p:ph idx="1"/>
          </p:nvPr>
        </p:nvSpPr>
        <p:spPr>
          <a:xfrm>
            <a:off x="838200" y="1676400"/>
            <a:ext cx="7772400" cy="4648200"/>
          </a:xfrm>
        </p:spPr>
        <p:txBody>
          <a:bodyPr/>
          <a:lstStyle/>
          <a:p>
            <a:pPr marL="457200" lvl="5" indent="-457200">
              <a:spcBef>
                <a:spcPts val="0"/>
              </a:spcBef>
              <a:spcAft>
                <a:spcPts val="2400"/>
              </a:spcAft>
              <a:buClr>
                <a:schemeClr val="hlink"/>
              </a:buClr>
              <a:buBlip>
                <a:blip r:embed="rId2"/>
              </a:buBlip>
            </a:pPr>
            <a:r>
              <a:rPr lang="en-US" sz="2800" dirty="0">
                <a:ea typeface="+mn-ea"/>
                <a:cs typeface="+mn-cs"/>
              </a:rPr>
              <a:t>A great motivation to </a:t>
            </a:r>
            <a:r>
              <a:rPr lang="en-US" sz="2800" b="1" dirty="0">
                <a:solidFill>
                  <a:srgbClr val="FFFF00"/>
                </a:solidFill>
                <a:ea typeface="+mn-ea"/>
                <a:cs typeface="+mn-cs"/>
              </a:rPr>
              <a:t>evangelism</a:t>
            </a:r>
            <a:r>
              <a:rPr lang="en-US" sz="2800" dirty="0">
                <a:ea typeface="+mn-ea"/>
                <a:cs typeface="+mn-cs"/>
              </a:rPr>
              <a:t>  (1 Th. 2:19-20)</a:t>
            </a:r>
          </a:p>
          <a:p>
            <a:pPr marL="457200" lvl="5" indent="-457200">
              <a:spcBef>
                <a:spcPts val="0"/>
              </a:spcBef>
              <a:spcAft>
                <a:spcPts val="2400"/>
              </a:spcAft>
              <a:buClr>
                <a:schemeClr val="hlink"/>
              </a:buClr>
              <a:buBlip>
                <a:blip r:embed="rId2"/>
              </a:buBlip>
            </a:pPr>
            <a:r>
              <a:rPr lang="en-US" sz="2800" dirty="0">
                <a:ea typeface="+mn-ea"/>
                <a:cs typeface="+mn-cs"/>
              </a:rPr>
              <a:t>A great motivation to </a:t>
            </a:r>
            <a:r>
              <a:rPr lang="en-US" sz="2800" b="1" dirty="0">
                <a:solidFill>
                  <a:srgbClr val="FFFF00"/>
                </a:solidFill>
                <a:ea typeface="+mn-ea"/>
                <a:cs typeface="+mn-cs"/>
              </a:rPr>
              <a:t>Christian stability  </a:t>
            </a:r>
            <a:r>
              <a:rPr lang="en-US" sz="2800" dirty="0">
                <a:ea typeface="+mn-ea"/>
                <a:cs typeface="+mn-cs"/>
              </a:rPr>
              <a:t>(1 Th. 3:11-13)</a:t>
            </a:r>
          </a:p>
          <a:p>
            <a:pPr marL="457200" lvl="5" indent="-457200">
              <a:spcBef>
                <a:spcPts val="0"/>
              </a:spcBef>
              <a:spcAft>
                <a:spcPts val="2400"/>
              </a:spcAft>
              <a:buClr>
                <a:schemeClr val="hlink"/>
              </a:buClr>
              <a:buBlip>
                <a:blip r:embed="rId2"/>
              </a:buBlip>
            </a:pPr>
            <a:r>
              <a:rPr lang="en-US" sz="2800" dirty="0">
                <a:ea typeface="+mn-ea"/>
                <a:cs typeface="+mn-cs"/>
              </a:rPr>
              <a:t>A wonderful </a:t>
            </a:r>
            <a:r>
              <a:rPr lang="en-US" sz="2800" b="1" dirty="0">
                <a:solidFill>
                  <a:srgbClr val="FFFF00"/>
                </a:solidFill>
                <a:ea typeface="+mn-ea"/>
                <a:cs typeface="+mn-cs"/>
              </a:rPr>
              <a:t>comfort in sorrow  </a:t>
            </a:r>
            <a:r>
              <a:rPr lang="en-US" sz="2800" dirty="0">
                <a:ea typeface="+mn-ea"/>
                <a:cs typeface="+mn-cs"/>
              </a:rPr>
              <a:t>(1 Th. 4:13-18)</a:t>
            </a:r>
          </a:p>
          <a:p>
            <a:pPr marL="457200" lvl="5" indent="-457200">
              <a:spcBef>
                <a:spcPts val="0"/>
              </a:spcBef>
              <a:spcAft>
                <a:spcPts val="2400"/>
              </a:spcAft>
              <a:buClr>
                <a:schemeClr val="hlink"/>
              </a:buClr>
              <a:buBlip>
                <a:blip r:embed="rId2"/>
              </a:buBlip>
            </a:pPr>
            <a:r>
              <a:rPr lang="en-US" sz="2800" dirty="0">
                <a:ea typeface="+mn-ea"/>
                <a:cs typeface="+mn-cs"/>
              </a:rPr>
              <a:t>A great encouragement to </a:t>
            </a:r>
            <a:r>
              <a:rPr lang="en-US" sz="2800" b="1" dirty="0">
                <a:solidFill>
                  <a:srgbClr val="FFFF00"/>
                </a:solidFill>
                <a:ea typeface="+mn-ea"/>
                <a:cs typeface="+mn-cs"/>
              </a:rPr>
              <a:t>godly living  </a:t>
            </a:r>
            <a:r>
              <a:rPr lang="en-US" sz="2800" dirty="0">
                <a:ea typeface="+mn-ea"/>
                <a:cs typeface="+mn-cs"/>
              </a:rPr>
              <a:t>(1 Th. 5:23-24)</a:t>
            </a:r>
          </a:p>
          <a:p>
            <a:endParaRPr lang="en-US" dirty="0"/>
          </a:p>
        </p:txBody>
      </p:sp>
      <p:sp>
        <p:nvSpPr>
          <p:cNvPr id="4" name="Slide Number Placeholder 3"/>
          <p:cNvSpPr>
            <a:spLocks noGrp="1"/>
          </p:cNvSpPr>
          <p:nvPr>
            <p:ph type="sldNum" sz="quarter" idx="12"/>
          </p:nvPr>
        </p:nvSpPr>
        <p:spPr/>
        <p:txBody>
          <a:bodyPr/>
          <a:lstStyle/>
          <a:p>
            <a:fld id="{8BE7D48B-A35F-447E-B9EC-A81BCD68C5CA}" type="slidenum">
              <a:rPr lang="en-US" smtClean="0"/>
              <a:pPr/>
              <a:t>228</a:t>
            </a:fld>
            <a:endParaRPr lang="en-US" dirty="0"/>
          </a:p>
        </p:txBody>
      </p:sp>
    </p:spTree>
    <p:extLst>
      <p:ext uri="{BB962C8B-B14F-4D97-AF65-F5344CB8AC3E}">
        <p14:creationId xmlns:p14="http://schemas.microsoft.com/office/powerpoint/2010/main" val="39964837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Paul’s Prayer</a:t>
            </a:r>
            <a:br>
              <a:rPr lang="en-US" dirty="0" smtClean="0"/>
            </a:br>
            <a:r>
              <a:rPr lang="en-US" sz="3000" b="0" dirty="0" smtClean="0">
                <a:latin typeface="+mn-lt"/>
              </a:rPr>
              <a:t>(1 Th. 3:11-13)</a:t>
            </a:r>
            <a:endParaRPr lang="en-US" sz="3000" b="0" dirty="0">
              <a:latin typeface="+mn-lt"/>
            </a:endParaRPr>
          </a:p>
        </p:txBody>
      </p:sp>
      <p:sp>
        <p:nvSpPr>
          <p:cNvPr id="3" name="Content Placeholder 2"/>
          <p:cNvSpPr>
            <a:spLocks noGrp="1"/>
          </p:cNvSpPr>
          <p:nvPr>
            <p:ph idx="1"/>
          </p:nvPr>
        </p:nvSpPr>
        <p:spPr/>
        <p:txBody>
          <a:bodyPr/>
          <a:lstStyle/>
          <a:p>
            <a:pPr marL="457200" indent="-457200">
              <a:spcBef>
                <a:spcPts val="0"/>
              </a:spcBef>
              <a:spcAft>
                <a:spcPts val="2400"/>
              </a:spcAft>
            </a:pPr>
            <a:r>
              <a:rPr lang="en-US" sz="2800" b="1" dirty="0" smtClean="0">
                <a:solidFill>
                  <a:srgbClr val="FFFF00"/>
                </a:solidFill>
              </a:rPr>
              <a:t>In love to one another and to all  </a:t>
            </a:r>
            <a:r>
              <a:rPr lang="en-US" sz="2800" dirty="0" smtClean="0"/>
              <a:t>(12b)</a:t>
            </a:r>
          </a:p>
          <a:p>
            <a:pPr marL="914400" lvl="1" indent="-457200">
              <a:spcBef>
                <a:spcPts val="0"/>
              </a:spcBef>
              <a:spcAft>
                <a:spcPts val="2400"/>
              </a:spcAft>
            </a:pPr>
            <a:r>
              <a:rPr lang="en-US" sz="2400" dirty="0" smtClean="0"/>
              <a:t>Love </a:t>
            </a:r>
            <a:r>
              <a:rPr lang="en-US" sz="2400" dirty="0" smtClean="0">
                <a:solidFill>
                  <a:srgbClr val="FFFF00"/>
                </a:solidFill>
              </a:rPr>
              <a:t>existed</a:t>
            </a:r>
            <a:r>
              <a:rPr lang="en-US" sz="2400" dirty="0" smtClean="0"/>
              <a:t> already  (1:3; 3:6; 4:9-10)</a:t>
            </a:r>
          </a:p>
          <a:p>
            <a:pPr marL="914400" lvl="1" indent="-457200">
              <a:spcBef>
                <a:spcPts val="0"/>
              </a:spcBef>
              <a:spcAft>
                <a:spcPts val="2400"/>
              </a:spcAft>
            </a:pPr>
            <a:r>
              <a:rPr lang="en-US" sz="2400" dirty="0" smtClean="0"/>
              <a:t>Still room for </a:t>
            </a:r>
            <a:r>
              <a:rPr lang="en-US" sz="2400" dirty="0" smtClean="0">
                <a:solidFill>
                  <a:srgbClr val="FFFF00"/>
                </a:solidFill>
              </a:rPr>
              <a:t>growth</a:t>
            </a:r>
            <a:r>
              <a:rPr lang="en-US" sz="2400" dirty="0" smtClean="0"/>
              <a:t>  (3:12; Phil. 1:9; 3:13-17)</a:t>
            </a:r>
          </a:p>
          <a:p>
            <a:pPr marL="1371600" lvl="2" indent="-457200">
              <a:spcBef>
                <a:spcPts val="0"/>
              </a:spcBef>
              <a:spcAft>
                <a:spcPts val="2400"/>
              </a:spcAft>
            </a:pPr>
            <a:r>
              <a:rPr lang="en-US" dirty="0" smtClean="0"/>
              <a:t>God </a:t>
            </a:r>
            <a:r>
              <a:rPr lang="en-US" dirty="0" smtClean="0">
                <a:solidFill>
                  <a:srgbClr val="FFFF00"/>
                </a:solidFill>
              </a:rPr>
              <a:t>answered</a:t>
            </a:r>
            <a:r>
              <a:rPr lang="en-US" dirty="0" smtClean="0"/>
              <a:t> this prayer  (2 Th. 1:3)</a:t>
            </a:r>
          </a:p>
          <a:p>
            <a:pPr marL="914400" lvl="1" indent="-457200">
              <a:spcBef>
                <a:spcPts val="0"/>
              </a:spcBef>
              <a:spcAft>
                <a:spcPts val="2400"/>
              </a:spcAft>
            </a:pPr>
            <a:r>
              <a:rPr lang="en-US" sz="2400" dirty="0" smtClean="0"/>
              <a:t>Fellow </a:t>
            </a:r>
            <a:r>
              <a:rPr lang="en-US" sz="2400" dirty="0" smtClean="0">
                <a:solidFill>
                  <a:srgbClr val="FFFF00"/>
                </a:solidFill>
              </a:rPr>
              <a:t>Christians</a:t>
            </a:r>
            <a:r>
              <a:rPr lang="en-US" sz="2400" dirty="0" smtClean="0"/>
              <a:t>  &amp; </a:t>
            </a:r>
            <a:r>
              <a:rPr lang="en-US" sz="2400" dirty="0" smtClean="0">
                <a:solidFill>
                  <a:srgbClr val="FFFF00"/>
                </a:solidFill>
              </a:rPr>
              <a:t>outsiders</a:t>
            </a:r>
            <a:r>
              <a:rPr lang="en-US" sz="2400" dirty="0" smtClean="0"/>
              <a:t>  (5:15; Gal. 6:10)</a:t>
            </a:r>
          </a:p>
          <a:p>
            <a:pPr marL="1371600" lvl="2" indent="-457200">
              <a:spcBef>
                <a:spcPts val="0"/>
              </a:spcBef>
              <a:spcAft>
                <a:spcPts val="2400"/>
              </a:spcAft>
            </a:pPr>
            <a:r>
              <a:rPr lang="en-US" dirty="0" smtClean="0"/>
              <a:t>Their </a:t>
            </a:r>
            <a:r>
              <a:rPr lang="en-US" dirty="0" smtClean="0">
                <a:solidFill>
                  <a:srgbClr val="FFFF00"/>
                </a:solidFill>
              </a:rPr>
              <a:t>persecutors</a:t>
            </a:r>
            <a:r>
              <a:rPr lang="en-US" dirty="0" smtClean="0"/>
              <a:t>  (Lk. 6:32-35)</a:t>
            </a:r>
            <a:endParaRPr lang="en-US" dirty="0"/>
          </a:p>
          <a:p>
            <a:pPr lvl="1"/>
            <a:endParaRPr lang="en-US" dirty="0" smtClean="0"/>
          </a:p>
        </p:txBody>
      </p:sp>
      <p:sp>
        <p:nvSpPr>
          <p:cNvPr id="5" name="Footer Placeholder 4"/>
          <p:cNvSpPr>
            <a:spLocks noGrp="1"/>
          </p:cNvSpPr>
          <p:nvPr>
            <p:ph type="ftr" sz="quarter" idx="11"/>
          </p:nvPr>
        </p:nvSpPr>
        <p:spPr>
          <a:xfrm>
            <a:off x="2971800" y="6248400"/>
            <a:ext cx="3352800" cy="457200"/>
          </a:xfrm>
        </p:spPr>
        <p:txBody>
          <a:bodyPr/>
          <a:lstStyle/>
          <a:p>
            <a:r>
              <a:rPr lang="en-US" dirty="0" smtClean="0"/>
              <a:t>Mark Copeland</a:t>
            </a:r>
            <a:endParaRPr lang="en-US" dirty="0"/>
          </a:p>
        </p:txBody>
      </p:sp>
      <p:sp>
        <p:nvSpPr>
          <p:cNvPr id="4" name="Slide Number Placeholder 3"/>
          <p:cNvSpPr>
            <a:spLocks noGrp="1"/>
          </p:cNvSpPr>
          <p:nvPr>
            <p:ph type="sldNum" sz="quarter" idx="12"/>
          </p:nvPr>
        </p:nvSpPr>
        <p:spPr/>
        <p:txBody>
          <a:bodyPr/>
          <a:lstStyle/>
          <a:p>
            <a:fld id="{8BE7D48B-A35F-447E-B9EC-A81BCD68C5CA}" type="slidenum">
              <a:rPr lang="en-US" smtClean="0"/>
              <a:pPr/>
              <a:t>23</a:t>
            </a:fld>
            <a:endParaRPr lang="en-US" dirty="0"/>
          </a:p>
        </p:txBody>
      </p:sp>
    </p:spTree>
    <p:extLst>
      <p:ext uri="{BB962C8B-B14F-4D97-AF65-F5344CB8AC3E}">
        <p14:creationId xmlns:p14="http://schemas.microsoft.com/office/powerpoint/2010/main" val="8292737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Paul’s Prayer</a:t>
            </a:r>
            <a:br>
              <a:rPr lang="en-US" dirty="0" smtClean="0"/>
            </a:br>
            <a:r>
              <a:rPr lang="en-US" sz="3000" b="0" dirty="0" smtClean="0">
                <a:latin typeface="+mn-lt"/>
              </a:rPr>
              <a:t>(1 Th. 3:11-13)</a:t>
            </a:r>
            <a:endParaRPr lang="en-US" sz="3000" b="0" dirty="0">
              <a:latin typeface="+mn-lt"/>
            </a:endParaRPr>
          </a:p>
        </p:txBody>
      </p:sp>
      <p:sp>
        <p:nvSpPr>
          <p:cNvPr id="3" name="Content Placeholder 2"/>
          <p:cNvSpPr>
            <a:spLocks noGrp="1"/>
          </p:cNvSpPr>
          <p:nvPr>
            <p:ph idx="1"/>
          </p:nvPr>
        </p:nvSpPr>
        <p:spPr/>
        <p:txBody>
          <a:bodyPr/>
          <a:lstStyle/>
          <a:p>
            <a:pPr marL="457200" indent="-457200">
              <a:spcBef>
                <a:spcPts val="0"/>
              </a:spcBef>
              <a:spcAft>
                <a:spcPts val="2400"/>
              </a:spcAft>
            </a:pPr>
            <a:r>
              <a:rPr lang="en-US" sz="2800" b="1" dirty="0" smtClean="0">
                <a:solidFill>
                  <a:srgbClr val="FFFF00"/>
                </a:solidFill>
              </a:rPr>
              <a:t>Establish your hearts  </a:t>
            </a:r>
            <a:r>
              <a:rPr lang="en-US" sz="2800" dirty="0" smtClean="0"/>
              <a:t>(13)</a:t>
            </a:r>
          </a:p>
          <a:p>
            <a:pPr marL="914400" lvl="1" indent="-457200">
              <a:spcBef>
                <a:spcPts val="0"/>
              </a:spcBef>
              <a:spcAft>
                <a:spcPts val="2400"/>
              </a:spcAft>
            </a:pPr>
            <a:r>
              <a:rPr lang="en-US" sz="2400" dirty="0" smtClean="0"/>
              <a:t>Heart = inner man</a:t>
            </a:r>
          </a:p>
          <a:p>
            <a:pPr marL="457200" indent="-457200">
              <a:spcBef>
                <a:spcPts val="0"/>
              </a:spcBef>
              <a:spcAft>
                <a:spcPts val="2400"/>
              </a:spcAft>
            </a:pPr>
            <a:r>
              <a:rPr lang="en-US" sz="2800" b="1" dirty="0">
                <a:solidFill>
                  <a:srgbClr val="FFFF00"/>
                </a:solidFill>
              </a:rPr>
              <a:t>Blameless in holiness</a:t>
            </a:r>
          </a:p>
          <a:p>
            <a:pPr marL="914400" lvl="1" indent="-457200">
              <a:spcBef>
                <a:spcPts val="0"/>
              </a:spcBef>
              <a:spcAft>
                <a:spcPts val="2400"/>
              </a:spcAft>
            </a:pPr>
            <a:r>
              <a:rPr lang="en-US" sz="2400" dirty="0"/>
              <a:t>Why Jesus gave Himself  (Eph. 5:25-27</a:t>
            </a:r>
            <a:r>
              <a:rPr lang="en-US" sz="2400" dirty="0" smtClean="0"/>
              <a:t>)</a:t>
            </a:r>
          </a:p>
          <a:p>
            <a:pPr marL="914400" lvl="1" indent="-457200">
              <a:spcBef>
                <a:spcPts val="0"/>
              </a:spcBef>
              <a:spcAft>
                <a:spcPts val="2400"/>
              </a:spcAft>
            </a:pPr>
            <a:r>
              <a:rPr lang="en-US" sz="2400" dirty="0" smtClean="0"/>
              <a:t>We must cooperate  (2 Cor. 7:1)</a:t>
            </a:r>
            <a:endParaRPr lang="en-US" sz="2400" dirty="0"/>
          </a:p>
        </p:txBody>
      </p:sp>
      <p:sp>
        <p:nvSpPr>
          <p:cNvPr id="5" name="Footer Placeholder 4"/>
          <p:cNvSpPr>
            <a:spLocks noGrp="1"/>
          </p:cNvSpPr>
          <p:nvPr>
            <p:ph type="ftr" sz="quarter" idx="11"/>
          </p:nvPr>
        </p:nvSpPr>
        <p:spPr>
          <a:xfrm>
            <a:off x="2971800" y="6248400"/>
            <a:ext cx="3352800" cy="457200"/>
          </a:xfrm>
        </p:spPr>
        <p:txBody>
          <a:bodyPr/>
          <a:lstStyle/>
          <a:p>
            <a:r>
              <a:rPr lang="en-US" dirty="0" smtClean="0"/>
              <a:t>Mark Copeland</a:t>
            </a:r>
            <a:endParaRPr lang="en-US" dirty="0"/>
          </a:p>
        </p:txBody>
      </p:sp>
      <p:sp>
        <p:nvSpPr>
          <p:cNvPr id="4" name="Slide Number Placeholder 3"/>
          <p:cNvSpPr>
            <a:spLocks noGrp="1"/>
          </p:cNvSpPr>
          <p:nvPr>
            <p:ph type="sldNum" sz="quarter" idx="12"/>
          </p:nvPr>
        </p:nvSpPr>
        <p:spPr/>
        <p:txBody>
          <a:bodyPr/>
          <a:lstStyle/>
          <a:p>
            <a:fld id="{8BE7D48B-A35F-447E-B9EC-A81BCD68C5CA}" type="slidenum">
              <a:rPr lang="en-US" smtClean="0"/>
              <a:pPr/>
              <a:t>24</a:t>
            </a:fld>
            <a:endParaRPr lang="en-US" dirty="0"/>
          </a:p>
        </p:txBody>
      </p:sp>
    </p:spTree>
    <p:extLst>
      <p:ext uri="{BB962C8B-B14F-4D97-AF65-F5344CB8AC3E}">
        <p14:creationId xmlns:p14="http://schemas.microsoft.com/office/powerpoint/2010/main" val="26146681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200" dirty="0" smtClean="0"/>
              <a:t>Sanctification Is A Process</a:t>
            </a:r>
            <a:endParaRPr lang="en-US" sz="4200" b="0" dirty="0"/>
          </a:p>
        </p:txBody>
      </p:sp>
      <p:sp>
        <p:nvSpPr>
          <p:cNvPr id="3" name="Content Placeholder 2"/>
          <p:cNvSpPr>
            <a:spLocks noGrp="1"/>
          </p:cNvSpPr>
          <p:nvPr>
            <p:ph idx="1"/>
          </p:nvPr>
        </p:nvSpPr>
        <p:spPr>
          <a:xfrm>
            <a:off x="838200" y="1752600"/>
            <a:ext cx="7772400" cy="4343400"/>
          </a:xfrm>
        </p:spPr>
        <p:txBody>
          <a:bodyPr/>
          <a:lstStyle/>
          <a:p>
            <a:pPr marL="457200" indent="-457200">
              <a:spcBef>
                <a:spcPts val="0"/>
              </a:spcBef>
              <a:spcAft>
                <a:spcPts val="3600"/>
              </a:spcAft>
            </a:pPr>
            <a:r>
              <a:rPr lang="en-US" sz="2800" b="1" dirty="0">
                <a:solidFill>
                  <a:srgbClr val="FFFF00"/>
                </a:solidFill>
              </a:rPr>
              <a:t>Begins</a:t>
            </a:r>
            <a:r>
              <a:rPr lang="en-US" sz="2800" dirty="0" smtClean="0"/>
              <a:t> at conversion  (1 Cor. </a:t>
            </a:r>
            <a:r>
              <a:rPr lang="en-US" sz="2800" dirty="0"/>
              <a:t>6:11; </a:t>
            </a:r>
            <a:r>
              <a:rPr lang="en-US" sz="2800" dirty="0" smtClean="0"/>
              <a:t>Eph. 5:26)</a:t>
            </a:r>
            <a:endParaRPr lang="en-US" sz="2800" dirty="0"/>
          </a:p>
          <a:p>
            <a:pPr marL="457200" indent="-457200">
              <a:spcBef>
                <a:spcPts val="0"/>
              </a:spcBef>
              <a:spcAft>
                <a:spcPts val="3600"/>
              </a:spcAft>
            </a:pPr>
            <a:r>
              <a:rPr lang="en-US" sz="2800" b="1" dirty="0">
                <a:solidFill>
                  <a:srgbClr val="FFFF00"/>
                </a:solidFill>
              </a:rPr>
              <a:t>Continues</a:t>
            </a:r>
            <a:r>
              <a:rPr lang="en-US" sz="2800" dirty="0" smtClean="0"/>
              <a:t> throughout </a:t>
            </a:r>
            <a:r>
              <a:rPr lang="en-US" sz="2800" dirty="0"/>
              <a:t>our Christian </a:t>
            </a:r>
            <a:r>
              <a:rPr lang="en-US" sz="2800" dirty="0" smtClean="0"/>
              <a:t>life  (Heb. </a:t>
            </a:r>
            <a:r>
              <a:rPr lang="en-US" sz="2800" dirty="0"/>
              <a:t>2:11; </a:t>
            </a:r>
            <a:r>
              <a:rPr lang="en-US" sz="2800" dirty="0" smtClean="0"/>
              <a:t>10:14)</a:t>
            </a:r>
            <a:endParaRPr lang="en-US" sz="2800" dirty="0"/>
          </a:p>
          <a:p>
            <a:pPr marL="457200" indent="-457200">
              <a:spcBef>
                <a:spcPts val="0"/>
              </a:spcBef>
              <a:spcAft>
                <a:spcPts val="3600"/>
              </a:spcAft>
            </a:pPr>
            <a:r>
              <a:rPr lang="en-US" sz="2800" b="1" dirty="0">
                <a:solidFill>
                  <a:srgbClr val="FFFF00"/>
                </a:solidFill>
              </a:rPr>
              <a:t>Completed</a:t>
            </a:r>
            <a:r>
              <a:rPr lang="en-US" sz="2800" dirty="0" smtClean="0"/>
              <a:t> at </a:t>
            </a:r>
            <a:r>
              <a:rPr lang="en-US" sz="2800" dirty="0"/>
              <a:t>the coming of </a:t>
            </a:r>
            <a:r>
              <a:rPr lang="en-US" sz="2800" dirty="0" smtClean="0"/>
              <a:t>Christ  (1 Th. 5:23)</a:t>
            </a:r>
            <a:endParaRPr lang="en-US" sz="2800" dirty="0"/>
          </a:p>
        </p:txBody>
      </p:sp>
      <p:sp>
        <p:nvSpPr>
          <p:cNvPr id="5" name="Footer Placeholder 4"/>
          <p:cNvSpPr>
            <a:spLocks noGrp="1"/>
          </p:cNvSpPr>
          <p:nvPr>
            <p:ph type="ftr" sz="quarter" idx="11"/>
          </p:nvPr>
        </p:nvSpPr>
        <p:spPr/>
        <p:txBody>
          <a:bodyPr/>
          <a:lstStyle/>
          <a:p>
            <a:r>
              <a:rPr lang="en-US" smtClean="0"/>
              <a:t>Mark Copeland</a:t>
            </a:r>
            <a:endParaRPr lang="en-US"/>
          </a:p>
        </p:txBody>
      </p:sp>
      <p:sp>
        <p:nvSpPr>
          <p:cNvPr id="4" name="Slide Number Placeholder 3"/>
          <p:cNvSpPr>
            <a:spLocks noGrp="1"/>
          </p:cNvSpPr>
          <p:nvPr>
            <p:ph type="sldNum" sz="quarter" idx="12"/>
          </p:nvPr>
        </p:nvSpPr>
        <p:spPr/>
        <p:txBody>
          <a:bodyPr/>
          <a:lstStyle/>
          <a:p>
            <a:fld id="{8BE7D48B-A35F-447E-B9EC-A81BCD68C5CA}" type="slidenum">
              <a:rPr lang="en-US" smtClean="0"/>
              <a:pPr/>
              <a:t>25</a:t>
            </a:fld>
            <a:endParaRPr lang="en-US" dirty="0"/>
          </a:p>
        </p:txBody>
      </p:sp>
    </p:spTree>
    <p:extLst>
      <p:ext uri="{BB962C8B-B14F-4D97-AF65-F5344CB8AC3E}">
        <p14:creationId xmlns:p14="http://schemas.microsoft.com/office/powerpoint/2010/main" val="27360844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Paul’s Prayer</a:t>
            </a:r>
            <a:br>
              <a:rPr lang="en-US" dirty="0" smtClean="0"/>
            </a:br>
            <a:r>
              <a:rPr lang="en-US" sz="3000" b="0" dirty="0" smtClean="0">
                <a:latin typeface="+mn-lt"/>
              </a:rPr>
              <a:t>(1 Th. 3:11-13)</a:t>
            </a:r>
            <a:endParaRPr lang="en-US" sz="3000" b="0" dirty="0">
              <a:latin typeface="+mn-lt"/>
            </a:endParaRPr>
          </a:p>
        </p:txBody>
      </p:sp>
      <p:sp>
        <p:nvSpPr>
          <p:cNvPr id="3" name="Content Placeholder 2"/>
          <p:cNvSpPr>
            <a:spLocks noGrp="1"/>
          </p:cNvSpPr>
          <p:nvPr>
            <p:ph idx="1"/>
          </p:nvPr>
        </p:nvSpPr>
        <p:spPr/>
        <p:txBody>
          <a:bodyPr/>
          <a:lstStyle/>
          <a:p>
            <a:pPr marL="457200" indent="-457200">
              <a:spcBef>
                <a:spcPts val="0"/>
              </a:spcBef>
              <a:spcAft>
                <a:spcPts val="2400"/>
              </a:spcAft>
            </a:pPr>
            <a:r>
              <a:rPr lang="en-US" sz="2800" b="1" dirty="0" smtClean="0">
                <a:solidFill>
                  <a:srgbClr val="FFFF00"/>
                </a:solidFill>
              </a:rPr>
              <a:t>Before </a:t>
            </a:r>
            <a:r>
              <a:rPr lang="en-US" sz="2800" b="1" dirty="0">
                <a:solidFill>
                  <a:srgbClr val="FFFF00"/>
                </a:solidFill>
              </a:rPr>
              <a:t>our God and Father</a:t>
            </a:r>
          </a:p>
          <a:p>
            <a:pPr marL="457200" indent="-457200">
              <a:spcBef>
                <a:spcPts val="0"/>
              </a:spcBef>
              <a:spcAft>
                <a:spcPts val="2400"/>
              </a:spcAft>
            </a:pPr>
            <a:r>
              <a:rPr lang="en-US" sz="2800" b="1" dirty="0">
                <a:solidFill>
                  <a:srgbClr val="FFFF00"/>
                </a:solidFill>
              </a:rPr>
              <a:t>At the coming of our Lord Jesus </a:t>
            </a:r>
            <a:r>
              <a:rPr lang="en-US" sz="2800" b="1" dirty="0" smtClean="0">
                <a:solidFill>
                  <a:srgbClr val="FFFF00"/>
                </a:solidFill>
              </a:rPr>
              <a:t>Christ</a:t>
            </a:r>
          </a:p>
          <a:p>
            <a:pPr marL="457200" indent="-457200">
              <a:spcAft>
                <a:spcPts val="2400"/>
              </a:spcAft>
            </a:pPr>
            <a:r>
              <a:rPr lang="en-US" sz="2800" b="1" dirty="0">
                <a:solidFill>
                  <a:srgbClr val="FFFF00"/>
                </a:solidFill>
              </a:rPr>
              <a:t>With all His saints (“holy ones</a:t>
            </a:r>
            <a:r>
              <a:rPr lang="en-US" sz="2800" b="1" dirty="0" smtClean="0">
                <a:solidFill>
                  <a:srgbClr val="FFFF00"/>
                </a:solidFill>
              </a:rPr>
              <a:t>”)</a:t>
            </a:r>
          </a:p>
          <a:p>
            <a:pPr marL="914400" lvl="1" indent="-457200">
              <a:spcBef>
                <a:spcPts val="0"/>
              </a:spcBef>
              <a:spcAft>
                <a:spcPts val="2400"/>
              </a:spcAft>
            </a:pPr>
            <a:r>
              <a:rPr lang="en-US" sz="2400" dirty="0" smtClean="0"/>
              <a:t>Angels</a:t>
            </a:r>
          </a:p>
          <a:p>
            <a:pPr marL="914400" lvl="1" indent="-457200">
              <a:spcBef>
                <a:spcPts val="0"/>
              </a:spcBef>
              <a:spcAft>
                <a:spcPts val="2400"/>
              </a:spcAft>
            </a:pPr>
            <a:r>
              <a:rPr lang="en-US" sz="2400" dirty="0" smtClean="0"/>
              <a:t>Christians</a:t>
            </a:r>
            <a:endParaRPr lang="en-US" sz="2400" dirty="0"/>
          </a:p>
          <a:p>
            <a:pPr marL="914400" lvl="1" indent="-457200">
              <a:spcBef>
                <a:spcPts val="0"/>
              </a:spcBef>
              <a:spcAft>
                <a:spcPts val="2400"/>
              </a:spcAft>
            </a:pPr>
            <a:r>
              <a:rPr lang="en-US" sz="2400" dirty="0" smtClean="0"/>
              <a:t>Both</a:t>
            </a:r>
            <a:endParaRPr lang="en-US" sz="2400" dirty="0"/>
          </a:p>
        </p:txBody>
      </p:sp>
      <p:sp>
        <p:nvSpPr>
          <p:cNvPr id="5" name="Footer Placeholder 4"/>
          <p:cNvSpPr>
            <a:spLocks noGrp="1"/>
          </p:cNvSpPr>
          <p:nvPr>
            <p:ph type="ftr" sz="quarter" idx="11"/>
          </p:nvPr>
        </p:nvSpPr>
        <p:spPr>
          <a:xfrm>
            <a:off x="2971800" y="6248400"/>
            <a:ext cx="3352800" cy="457200"/>
          </a:xfrm>
        </p:spPr>
        <p:txBody>
          <a:bodyPr/>
          <a:lstStyle/>
          <a:p>
            <a:r>
              <a:rPr lang="en-US" dirty="0" smtClean="0"/>
              <a:t>Mark Copeland</a:t>
            </a:r>
            <a:endParaRPr lang="en-US" dirty="0"/>
          </a:p>
        </p:txBody>
      </p:sp>
      <p:sp>
        <p:nvSpPr>
          <p:cNvPr id="4" name="Slide Number Placeholder 3"/>
          <p:cNvSpPr>
            <a:spLocks noGrp="1"/>
          </p:cNvSpPr>
          <p:nvPr>
            <p:ph type="sldNum" sz="quarter" idx="12"/>
          </p:nvPr>
        </p:nvSpPr>
        <p:spPr/>
        <p:txBody>
          <a:bodyPr/>
          <a:lstStyle/>
          <a:p>
            <a:fld id="{8BE7D48B-A35F-447E-B9EC-A81BCD68C5CA}" type="slidenum">
              <a:rPr lang="en-US" smtClean="0"/>
              <a:pPr/>
              <a:t>26</a:t>
            </a:fld>
            <a:endParaRPr lang="en-US" dirty="0"/>
          </a:p>
        </p:txBody>
      </p:sp>
    </p:spTree>
    <p:extLst>
      <p:ext uri="{BB962C8B-B14F-4D97-AF65-F5344CB8AC3E}">
        <p14:creationId xmlns:p14="http://schemas.microsoft.com/office/powerpoint/2010/main" val="18073639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“His Saints” = Angels</a:t>
            </a:r>
            <a:br>
              <a:rPr lang="en-US" dirty="0" smtClean="0"/>
            </a:br>
            <a:r>
              <a:rPr lang="en-US" sz="3000" b="0" dirty="0" smtClean="0">
                <a:latin typeface="+mn-lt"/>
              </a:rPr>
              <a:t>(Affirmative Arguments)</a:t>
            </a:r>
            <a:endParaRPr lang="en-US" sz="3000" b="0" dirty="0">
              <a:latin typeface="+mn-lt"/>
            </a:endParaRPr>
          </a:p>
        </p:txBody>
      </p:sp>
      <p:sp>
        <p:nvSpPr>
          <p:cNvPr id="3" name="Content Placeholder 2"/>
          <p:cNvSpPr>
            <a:spLocks noGrp="1"/>
          </p:cNvSpPr>
          <p:nvPr>
            <p:ph idx="1"/>
          </p:nvPr>
        </p:nvSpPr>
        <p:spPr>
          <a:xfrm>
            <a:off x="457200" y="1828800"/>
            <a:ext cx="8229600" cy="4302125"/>
          </a:xfrm>
        </p:spPr>
        <p:txBody>
          <a:bodyPr/>
          <a:lstStyle/>
          <a:p>
            <a:pPr marL="461963" lvl="1" indent="-461963">
              <a:spcBef>
                <a:spcPts val="0"/>
              </a:spcBef>
              <a:spcAft>
                <a:spcPts val="2400"/>
              </a:spcAft>
              <a:buClr>
                <a:schemeClr val="hlink"/>
              </a:buClr>
              <a:buSzPct val="70000"/>
              <a:buFont typeface="Wingdings" pitchFamily="2" charset="2"/>
              <a:buChar char="n"/>
            </a:pPr>
            <a:r>
              <a:rPr lang="en-US" sz="2800" b="1" dirty="0">
                <a:solidFill>
                  <a:srgbClr val="FFFF00"/>
                </a:solidFill>
              </a:rPr>
              <a:t>Angels will accompany </a:t>
            </a:r>
            <a:r>
              <a:rPr lang="en-US" sz="2800" dirty="0"/>
              <a:t>Jesus at the Second Coming  (Mt. 13:41; </a:t>
            </a:r>
            <a:r>
              <a:rPr lang="en-US" sz="2800" dirty="0" smtClean="0"/>
              <a:t>25:31; Mk</a:t>
            </a:r>
            <a:r>
              <a:rPr lang="en-US" sz="2800" dirty="0"/>
              <a:t>. 8:38; </a:t>
            </a:r>
            <a:r>
              <a:rPr lang="en-US" sz="2800" dirty="0" smtClean="0"/>
              <a:t>Lk. 9:26; 2 </a:t>
            </a:r>
            <a:r>
              <a:rPr lang="en-US" sz="2800" dirty="0"/>
              <a:t>Th. 1:7; Jude 14-15; </a:t>
            </a:r>
            <a:r>
              <a:rPr lang="en-US" sz="2800" dirty="0" smtClean="0"/>
              <a:t>cf. 1 </a:t>
            </a:r>
            <a:r>
              <a:rPr lang="en-US" sz="2800" dirty="0"/>
              <a:t>Enoch 1:9</a:t>
            </a:r>
            <a:r>
              <a:rPr lang="en-US" sz="2800" dirty="0" smtClean="0"/>
              <a:t>)</a:t>
            </a:r>
          </a:p>
          <a:p>
            <a:pPr marL="461963" lvl="1" indent="-461963">
              <a:spcBef>
                <a:spcPts val="0"/>
              </a:spcBef>
              <a:spcAft>
                <a:spcPts val="2400"/>
              </a:spcAft>
              <a:buClr>
                <a:schemeClr val="hlink"/>
              </a:buClr>
              <a:buSzPct val="70000"/>
              <a:buFont typeface="Wingdings" pitchFamily="2" charset="2"/>
              <a:buChar char="n"/>
            </a:pPr>
            <a:r>
              <a:rPr lang="en-US" sz="2800" dirty="0" smtClean="0"/>
              <a:t>Angels are called </a:t>
            </a:r>
            <a:r>
              <a:rPr lang="en-US" sz="2800" b="1" dirty="0">
                <a:solidFill>
                  <a:srgbClr val="FFFF00"/>
                </a:solidFill>
              </a:rPr>
              <a:t>“holy ones</a:t>
            </a:r>
            <a:r>
              <a:rPr lang="en-US" sz="2800" b="1" dirty="0" smtClean="0">
                <a:solidFill>
                  <a:srgbClr val="FFFF00"/>
                </a:solidFill>
              </a:rPr>
              <a:t>”</a:t>
            </a:r>
            <a:r>
              <a:rPr lang="en-US" sz="2800" dirty="0"/>
              <a:t> in the OT </a:t>
            </a:r>
            <a:r>
              <a:rPr lang="en-US" sz="2800" dirty="0" smtClean="0"/>
              <a:t>(</a:t>
            </a:r>
            <a:r>
              <a:rPr lang="en-US" sz="2800" dirty="0"/>
              <a:t>Dt. </a:t>
            </a:r>
            <a:r>
              <a:rPr lang="en-US" sz="2800" dirty="0" smtClean="0"/>
              <a:t>33:2-3; </a:t>
            </a:r>
            <a:r>
              <a:rPr lang="en-US" sz="2800" dirty="0"/>
              <a:t>Job 5:1; 15:15; Psa. 89:5, 7; Dan. 4:13; 8:13)</a:t>
            </a:r>
          </a:p>
          <a:p>
            <a:pPr marL="461963" lvl="1" indent="-461963">
              <a:spcBef>
                <a:spcPts val="0"/>
              </a:spcBef>
              <a:spcAft>
                <a:spcPts val="2400"/>
              </a:spcAft>
              <a:buClr>
                <a:schemeClr val="hlink"/>
              </a:buClr>
              <a:buSzPct val="70000"/>
              <a:buFont typeface="Wingdings" pitchFamily="2" charset="2"/>
              <a:buChar char="n"/>
            </a:pPr>
            <a:r>
              <a:rPr lang="en-US" sz="2800" dirty="0" smtClean="0"/>
              <a:t>Paul alludes to </a:t>
            </a:r>
            <a:r>
              <a:rPr lang="en-US" sz="2800" b="1" dirty="0">
                <a:solidFill>
                  <a:srgbClr val="FFFF00"/>
                </a:solidFill>
              </a:rPr>
              <a:t>Zech. 14:5</a:t>
            </a:r>
            <a:r>
              <a:rPr lang="en-US" sz="2800" dirty="0" smtClean="0"/>
              <a:t>, and it </a:t>
            </a:r>
            <a:r>
              <a:rPr lang="en-US" sz="2800" dirty="0"/>
              <a:t>probably refers to </a:t>
            </a:r>
            <a:r>
              <a:rPr lang="en-US" sz="2800" dirty="0" smtClean="0"/>
              <a:t>angels</a:t>
            </a:r>
            <a:endParaRPr lang="en-US" sz="2800" dirty="0"/>
          </a:p>
          <a:p>
            <a:endParaRPr lang="en-US" dirty="0"/>
          </a:p>
        </p:txBody>
      </p:sp>
      <p:sp>
        <p:nvSpPr>
          <p:cNvPr id="4" name="Slide Number Placeholder 3"/>
          <p:cNvSpPr>
            <a:spLocks noGrp="1"/>
          </p:cNvSpPr>
          <p:nvPr>
            <p:ph type="sldNum" sz="quarter" idx="12"/>
          </p:nvPr>
        </p:nvSpPr>
        <p:spPr/>
        <p:txBody>
          <a:bodyPr/>
          <a:lstStyle/>
          <a:p>
            <a:fld id="{8BE7D48B-A35F-447E-B9EC-A81BCD68C5CA}" type="slidenum">
              <a:rPr lang="en-US" smtClean="0"/>
              <a:pPr/>
              <a:t>27</a:t>
            </a:fld>
            <a:endParaRPr lang="en-US" dirty="0"/>
          </a:p>
        </p:txBody>
      </p:sp>
      <p:sp>
        <p:nvSpPr>
          <p:cNvPr id="5" name="Rounded Rectangular Callout 4"/>
          <p:cNvSpPr/>
          <p:nvPr/>
        </p:nvSpPr>
        <p:spPr bwMode="auto">
          <a:xfrm>
            <a:off x="381000" y="838200"/>
            <a:ext cx="8686800" cy="2743200"/>
          </a:xfrm>
          <a:prstGeom prst="wedgeRoundRectCallout">
            <a:avLst>
              <a:gd name="adj1" fmla="val -11755"/>
              <a:gd name="adj2" fmla="val 100541"/>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indent="342900" eaLnBrk="0" fontAlgn="base" hangingPunct="0">
              <a:spcBef>
                <a:spcPct val="0"/>
              </a:spcBef>
              <a:spcAft>
                <a:spcPct val="0"/>
              </a:spcAft>
            </a:pPr>
            <a:r>
              <a:rPr lang="en-US" sz="2500" b="1" dirty="0" smtClean="0">
                <a:latin typeface="Arial" charset="0"/>
              </a:rPr>
              <a:t>Zech. </a:t>
            </a:r>
            <a:r>
              <a:rPr lang="en-US" sz="2500" b="1" dirty="0">
                <a:latin typeface="Arial" charset="0"/>
              </a:rPr>
              <a:t>14:5</a:t>
            </a:r>
            <a:r>
              <a:rPr lang="en-US" sz="2500" b="1" dirty="0" smtClean="0">
                <a:latin typeface="Arial" charset="0"/>
              </a:rPr>
              <a:t>:  </a:t>
            </a:r>
            <a:r>
              <a:rPr lang="en-US" sz="2500" dirty="0"/>
              <a:t>You will flee by the valley of My mountains, for the valley of the mountains will reach to </a:t>
            </a:r>
            <a:r>
              <a:rPr lang="en-US" sz="2500" dirty="0" err="1"/>
              <a:t>Azel</a:t>
            </a:r>
            <a:r>
              <a:rPr lang="en-US" sz="2500" dirty="0"/>
              <a:t>; yes, you will flee just as you fled before the earthquake in the days of </a:t>
            </a:r>
            <a:r>
              <a:rPr lang="en-US" sz="2500" dirty="0" err="1"/>
              <a:t>Uzziah</a:t>
            </a:r>
            <a:r>
              <a:rPr lang="en-US" sz="2500" dirty="0"/>
              <a:t> king of Judah. Then the LORD, my God, will come, and </a:t>
            </a:r>
            <a:r>
              <a:rPr lang="en-US" sz="2500" b="1" dirty="0">
                <a:solidFill>
                  <a:srgbClr val="FFFF00"/>
                </a:solidFill>
              </a:rPr>
              <a:t>all the holy ones </a:t>
            </a:r>
            <a:r>
              <a:rPr lang="en-US" sz="2500" dirty="0"/>
              <a:t>with Him</a:t>
            </a:r>
            <a:r>
              <a:rPr lang="en-US" sz="2500" dirty="0" smtClean="0"/>
              <a:t>!</a:t>
            </a:r>
            <a:r>
              <a:rPr lang="en-US" sz="2800" dirty="0" smtClean="0"/>
              <a:t>  </a:t>
            </a:r>
            <a:r>
              <a:rPr lang="en-US" sz="2000" dirty="0" smtClean="0"/>
              <a:t>(NASB; cf. ASV; ESV; HCSB; </a:t>
            </a:r>
            <a:r>
              <a:rPr lang="en-US" sz="2000" dirty="0" err="1" smtClean="0"/>
              <a:t>LEB</a:t>
            </a:r>
            <a:r>
              <a:rPr lang="en-US" sz="2000" dirty="0" smtClean="0"/>
              <a:t>; NET; NAB; NIV; NRSV; RSV; YLT)</a:t>
            </a:r>
            <a:r>
              <a:rPr lang="en-US" sz="2800" dirty="0" smtClean="0"/>
              <a:t> </a:t>
            </a:r>
            <a:endParaRPr lang="en-US" sz="2500" dirty="0">
              <a:latin typeface="Arial" charset="0"/>
            </a:endParaRPr>
          </a:p>
        </p:txBody>
      </p:sp>
      <p:sp>
        <p:nvSpPr>
          <p:cNvPr id="6" name="Footer Placeholder 5"/>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30182507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 Saints” = Angels</a:t>
            </a:r>
            <a:br>
              <a:rPr lang="en-US" dirty="0" smtClean="0"/>
            </a:br>
            <a:r>
              <a:rPr lang="en-US" sz="3000" dirty="0" smtClean="0">
                <a:latin typeface="+mn-lt"/>
              </a:rPr>
              <a:t>(Objections)</a:t>
            </a:r>
            <a:endParaRPr lang="en-US" sz="3000" dirty="0">
              <a:latin typeface="+mn-lt"/>
            </a:endParaRPr>
          </a:p>
        </p:txBody>
      </p:sp>
      <p:sp>
        <p:nvSpPr>
          <p:cNvPr id="3" name="Content Placeholder 2"/>
          <p:cNvSpPr>
            <a:spLocks noGrp="1"/>
          </p:cNvSpPr>
          <p:nvPr>
            <p:ph idx="1"/>
          </p:nvPr>
        </p:nvSpPr>
        <p:spPr/>
        <p:txBody>
          <a:bodyPr/>
          <a:lstStyle/>
          <a:p>
            <a:pPr marL="461963" lvl="1" indent="-461963">
              <a:spcBef>
                <a:spcPts val="0"/>
              </a:spcBef>
              <a:spcAft>
                <a:spcPts val="2400"/>
              </a:spcAft>
              <a:buClr>
                <a:schemeClr val="hlink"/>
              </a:buClr>
              <a:buSzPct val="70000"/>
              <a:buFont typeface="Wingdings" pitchFamily="2" charset="2"/>
              <a:buChar char="n"/>
            </a:pPr>
            <a:r>
              <a:rPr lang="en-US" sz="2800" dirty="0"/>
              <a:t>Nowhere else does Paul refer to angels as </a:t>
            </a:r>
            <a:r>
              <a:rPr lang="en-US" sz="2800" b="1" dirty="0">
                <a:solidFill>
                  <a:srgbClr val="FFFF00"/>
                </a:solidFill>
              </a:rPr>
              <a:t>“saints” </a:t>
            </a:r>
            <a:r>
              <a:rPr lang="en-US" sz="2800" dirty="0"/>
              <a:t>or </a:t>
            </a:r>
            <a:r>
              <a:rPr lang="en-US" sz="2800" b="1" dirty="0">
                <a:solidFill>
                  <a:srgbClr val="FFFF00"/>
                </a:solidFill>
              </a:rPr>
              <a:t>“holy ones</a:t>
            </a:r>
            <a:r>
              <a:rPr lang="en-US" sz="2800" b="1" dirty="0" smtClean="0">
                <a:solidFill>
                  <a:srgbClr val="FFFF00"/>
                </a:solidFill>
              </a:rPr>
              <a:t>”</a:t>
            </a:r>
          </a:p>
          <a:p>
            <a:pPr marL="461963" lvl="1" indent="-461963">
              <a:spcBef>
                <a:spcPts val="0"/>
              </a:spcBef>
              <a:spcAft>
                <a:spcPts val="2400"/>
              </a:spcAft>
              <a:buClr>
                <a:schemeClr val="hlink"/>
              </a:buClr>
              <a:buSzPct val="70000"/>
              <a:buFont typeface="Wingdings" pitchFamily="2" charset="2"/>
              <a:buChar char="n"/>
            </a:pPr>
            <a:r>
              <a:rPr lang="en-US" sz="2800" dirty="0" smtClean="0"/>
              <a:t>NT does not refer to angels as </a:t>
            </a:r>
            <a:r>
              <a:rPr lang="en-US" sz="2800" b="1" dirty="0" smtClean="0">
                <a:solidFill>
                  <a:srgbClr val="FFFF00"/>
                </a:solidFill>
              </a:rPr>
              <a:t>“holy ones” </a:t>
            </a:r>
            <a:r>
              <a:rPr lang="en-US" sz="2800" dirty="0" smtClean="0"/>
              <a:t>or </a:t>
            </a:r>
            <a:r>
              <a:rPr lang="en-US" sz="2800" b="1" dirty="0" smtClean="0">
                <a:solidFill>
                  <a:srgbClr val="FFFF00"/>
                </a:solidFill>
              </a:rPr>
              <a:t>“saints”</a:t>
            </a:r>
          </a:p>
          <a:p>
            <a:pPr marL="457200" indent="-457200">
              <a:spcAft>
                <a:spcPts val="2400"/>
              </a:spcAft>
            </a:pPr>
            <a:r>
              <a:rPr lang="en-US" sz="2800" dirty="0"/>
              <a:t>“Angels” </a:t>
            </a:r>
            <a:r>
              <a:rPr lang="en-US" sz="2800" b="1" dirty="0">
                <a:solidFill>
                  <a:srgbClr val="FFFF00"/>
                </a:solidFill>
              </a:rPr>
              <a:t>do not fit</a:t>
            </a:r>
            <a:r>
              <a:rPr lang="en-US" sz="2800" dirty="0"/>
              <a:t> the overall context of the epistle</a:t>
            </a:r>
          </a:p>
          <a:p>
            <a:pPr marL="457200" indent="-457200">
              <a:spcAft>
                <a:spcPts val="2400"/>
              </a:spcAft>
            </a:pPr>
            <a:r>
              <a:rPr lang="en-US" sz="2800" dirty="0"/>
              <a:t>“Saints” </a:t>
            </a:r>
            <a:r>
              <a:rPr lang="en-US" sz="2800" b="1" dirty="0">
                <a:solidFill>
                  <a:srgbClr val="FFFF00"/>
                </a:solidFill>
              </a:rPr>
              <a:t>fit</a:t>
            </a:r>
            <a:r>
              <a:rPr lang="en-US" sz="2800" dirty="0"/>
              <a:t> the overall context of the </a:t>
            </a:r>
            <a:r>
              <a:rPr lang="en-US" sz="2800" dirty="0" smtClean="0"/>
              <a:t>epistle  (1 </a:t>
            </a:r>
            <a:r>
              <a:rPr lang="en-US" sz="2800" dirty="0"/>
              <a:t>Th. 4:13-18)</a:t>
            </a:r>
          </a:p>
        </p:txBody>
      </p:sp>
      <p:sp>
        <p:nvSpPr>
          <p:cNvPr id="4" name="Slide Number Placeholder 3"/>
          <p:cNvSpPr>
            <a:spLocks noGrp="1"/>
          </p:cNvSpPr>
          <p:nvPr>
            <p:ph type="sldNum" sz="quarter" idx="12"/>
          </p:nvPr>
        </p:nvSpPr>
        <p:spPr/>
        <p:txBody>
          <a:bodyPr/>
          <a:lstStyle/>
          <a:p>
            <a:fld id="{8BE7D48B-A35F-447E-B9EC-A81BCD68C5CA}" type="slidenum">
              <a:rPr lang="en-US" smtClean="0"/>
              <a:pPr/>
              <a:t>28</a:t>
            </a:fld>
            <a:endParaRPr lang="en-US" dirty="0"/>
          </a:p>
        </p:txBody>
      </p:sp>
      <p:sp>
        <p:nvSpPr>
          <p:cNvPr id="5" name="Footer Placeholder 4"/>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21563794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 Saints” = Christians</a:t>
            </a:r>
            <a:br>
              <a:rPr lang="en-US" dirty="0" smtClean="0"/>
            </a:br>
            <a:r>
              <a:rPr lang="en-US" sz="3000" dirty="0">
                <a:latin typeface="+mn-lt"/>
              </a:rPr>
              <a:t>(Affirmative Arguments)</a:t>
            </a:r>
          </a:p>
        </p:txBody>
      </p:sp>
      <p:sp>
        <p:nvSpPr>
          <p:cNvPr id="3" name="Content Placeholder 2"/>
          <p:cNvSpPr>
            <a:spLocks noGrp="1"/>
          </p:cNvSpPr>
          <p:nvPr>
            <p:ph idx="1"/>
          </p:nvPr>
        </p:nvSpPr>
        <p:spPr>
          <a:xfrm>
            <a:off x="457200" y="1600200"/>
            <a:ext cx="8229600" cy="4800600"/>
          </a:xfrm>
        </p:spPr>
        <p:txBody>
          <a:bodyPr/>
          <a:lstStyle/>
          <a:p>
            <a:pPr marL="461963" lvl="1" indent="-461963">
              <a:spcBef>
                <a:spcPts val="0"/>
              </a:spcBef>
              <a:spcAft>
                <a:spcPts val="1800"/>
              </a:spcAft>
              <a:buClr>
                <a:schemeClr val="hlink"/>
              </a:buClr>
              <a:buSzPct val="70000"/>
              <a:buFont typeface="Wingdings" pitchFamily="2" charset="2"/>
              <a:buChar char="n"/>
            </a:pPr>
            <a:r>
              <a:rPr lang="en-US" sz="2800" dirty="0"/>
              <a:t>Paul commonly refers to Christians as </a:t>
            </a:r>
            <a:r>
              <a:rPr lang="en-US" sz="2800" b="1" dirty="0">
                <a:solidFill>
                  <a:srgbClr val="FFFF00"/>
                </a:solidFill>
              </a:rPr>
              <a:t>“saints”  </a:t>
            </a:r>
            <a:r>
              <a:rPr lang="en-US" sz="2800" dirty="0" smtClean="0"/>
              <a:t>(Rom. 1:7; 8:27; 12:13; 15:25; 1 </a:t>
            </a:r>
            <a:r>
              <a:rPr lang="en-US" sz="2800" dirty="0"/>
              <a:t>Cor. 1:2; </a:t>
            </a:r>
            <a:r>
              <a:rPr lang="en-US" sz="2800" dirty="0" smtClean="0"/>
              <a:t>6:1-2; 14:33; 2 </a:t>
            </a:r>
            <a:r>
              <a:rPr lang="en-US" sz="2800" dirty="0"/>
              <a:t>Cor. 1:1; Eph. 1:1; </a:t>
            </a:r>
            <a:r>
              <a:rPr lang="en-US" sz="2800" dirty="0" smtClean="0"/>
              <a:t>2:19; 3:8; Phil</a:t>
            </a:r>
            <a:r>
              <a:rPr lang="en-US" sz="2800" dirty="0"/>
              <a:t>. 1:1; </a:t>
            </a:r>
            <a:r>
              <a:rPr lang="en-US" sz="2800" dirty="0" smtClean="0"/>
              <a:t>4:21-22; Col</a:t>
            </a:r>
            <a:r>
              <a:rPr lang="en-US" sz="2800" dirty="0"/>
              <a:t>. </a:t>
            </a:r>
            <a:r>
              <a:rPr lang="en-US" sz="2800" dirty="0" smtClean="0"/>
              <a:t>1:4, 26; 1 Tim. 5:10)</a:t>
            </a:r>
          </a:p>
          <a:p>
            <a:pPr marL="461963" lvl="1" indent="-461963">
              <a:spcBef>
                <a:spcPts val="0"/>
              </a:spcBef>
              <a:spcAft>
                <a:spcPts val="1800"/>
              </a:spcAft>
              <a:buClr>
                <a:schemeClr val="hlink"/>
              </a:buClr>
              <a:buSzPct val="70000"/>
              <a:buFont typeface="Wingdings" pitchFamily="2" charset="2"/>
              <a:buChar char="n"/>
            </a:pPr>
            <a:r>
              <a:rPr lang="en-US" sz="2800" dirty="0" smtClean="0"/>
              <a:t>Christ will be </a:t>
            </a:r>
            <a:r>
              <a:rPr lang="en-US" sz="2800" b="1" dirty="0">
                <a:solidFill>
                  <a:srgbClr val="FFFF00"/>
                </a:solidFill>
              </a:rPr>
              <a:t>glorified in His saints </a:t>
            </a:r>
            <a:r>
              <a:rPr lang="en-US" sz="2800" dirty="0" smtClean="0"/>
              <a:t>at His coming  (2 Th. 1:10)</a:t>
            </a:r>
          </a:p>
          <a:p>
            <a:pPr marL="461963" lvl="1" indent="-461963">
              <a:spcBef>
                <a:spcPts val="0"/>
              </a:spcBef>
              <a:spcAft>
                <a:spcPts val="1800"/>
              </a:spcAft>
              <a:buClr>
                <a:schemeClr val="hlink"/>
              </a:buClr>
              <a:buSzPct val="70000"/>
              <a:buFont typeface="Wingdings" pitchFamily="2" charset="2"/>
              <a:buChar char="n"/>
            </a:pPr>
            <a:r>
              <a:rPr lang="en-US" b="1" dirty="0">
                <a:solidFill>
                  <a:srgbClr val="FFFF00"/>
                </a:solidFill>
              </a:rPr>
              <a:t>“Holy ones” </a:t>
            </a:r>
            <a:r>
              <a:rPr lang="en-US" dirty="0"/>
              <a:t>(1 Th. 3:13) anticipates 1 Th. 4:3-8</a:t>
            </a:r>
          </a:p>
          <a:p>
            <a:pPr marL="461963" lvl="1" indent="-461963">
              <a:spcBef>
                <a:spcPts val="0"/>
              </a:spcBef>
              <a:spcAft>
                <a:spcPts val="1800"/>
              </a:spcAft>
              <a:buClr>
                <a:schemeClr val="hlink"/>
              </a:buClr>
              <a:buSzPct val="70000"/>
              <a:buFont typeface="Wingdings" pitchFamily="2" charset="2"/>
              <a:buChar char="n"/>
            </a:pPr>
            <a:r>
              <a:rPr lang="en-US" b="1" dirty="0">
                <a:solidFill>
                  <a:srgbClr val="FFFF00"/>
                </a:solidFill>
              </a:rPr>
              <a:t>“All” </a:t>
            </a:r>
            <a:r>
              <a:rPr lang="en-US" dirty="0"/>
              <a:t>(1 Th. 3:13) anticipates 1 Th. </a:t>
            </a:r>
            <a:r>
              <a:rPr lang="en-US" dirty="0" smtClean="0"/>
              <a:t>4:13-18</a:t>
            </a:r>
            <a:endParaRPr lang="en-US" dirty="0"/>
          </a:p>
        </p:txBody>
      </p:sp>
      <p:sp>
        <p:nvSpPr>
          <p:cNvPr id="4" name="Slide Number Placeholder 3"/>
          <p:cNvSpPr>
            <a:spLocks noGrp="1"/>
          </p:cNvSpPr>
          <p:nvPr>
            <p:ph type="sldNum" sz="quarter" idx="12"/>
          </p:nvPr>
        </p:nvSpPr>
        <p:spPr/>
        <p:txBody>
          <a:bodyPr/>
          <a:lstStyle/>
          <a:p>
            <a:fld id="{8BE7D48B-A35F-447E-B9EC-A81BCD68C5CA}" type="slidenum">
              <a:rPr lang="en-US" smtClean="0"/>
              <a:pPr/>
              <a:t>29</a:t>
            </a:fld>
            <a:endParaRPr lang="en-US" dirty="0"/>
          </a:p>
        </p:txBody>
      </p:sp>
      <p:sp>
        <p:nvSpPr>
          <p:cNvPr id="5" name="Footer Placeholder 4"/>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41534436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Christ Is Coming Again</a:t>
            </a:r>
            <a:endParaRPr lang="en-US" b="1" dirty="0"/>
          </a:p>
        </p:txBody>
      </p:sp>
      <p:sp>
        <p:nvSpPr>
          <p:cNvPr id="3" name="Content Placeholder 2"/>
          <p:cNvSpPr>
            <a:spLocks noGrp="1"/>
          </p:cNvSpPr>
          <p:nvPr>
            <p:ph idx="1"/>
          </p:nvPr>
        </p:nvSpPr>
        <p:spPr/>
        <p:txBody>
          <a:bodyPr>
            <a:noAutofit/>
          </a:bodyPr>
          <a:lstStyle/>
          <a:p>
            <a:pPr marL="457200" indent="-457200">
              <a:spcBef>
                <a:spcPts val="0"/>
              </a:spcBef>
              <a:spcAft>
                <a:spcPts val="1800"/>
              </a:spcAft>
            </a:pPr>
            <a:r>
              <a:rPr lang="en-US" sz="2800" b="1" dirty="0" smtClean="0">
                <a:solidFill>
                  <a:srgbClr val="FFFF00"/>
                </a:solidFill>
              </a:rPr>
              <a:t>Jesus</a:t>
            </a:r>
            <a:r>
              <a:rPr lang="en-US" sz="2800" dirty="0" smtClean="0"/>
              <a:t>  (Mt. 16:27 [?]; Jn. 14:1-4)</a:t>
            </a:r>
          </a:p>
          <a:p>
            <a:pPr marL="457200" indent="-457200">
              <a:spcBef>
                <a:spcPts val="0"/>
              </a:spcBef>
              <a:spcAft>
                <a:spcPts val="1800"/>
              </a:spcAft>
            </a:pPr>
            <a:r>
              <a:rPr lang="en-US" sz="2800" b="1" dirty="0" smtClean="0">
                <a:solidFill>
                  <a:srgbClr val="FFFF00"/>
                </a:solidFill>
              </a:rPr>
              <a:t>Angels</a:t>
            </a:r>
            <a:r>
              <a:rPr lang="en-US" sz="2800" dirty="0" smtClean="0"/>
              <a:t>  (Acts 1:9-11)</a:t>
            </a:r>
          </a:p>
          <a:p>
            <a:pPr marL="457200" indent="-457200">
              <a:spcBef>
                <a:spcPts val="0"/>
              </a:spcBef>
              <a:spcAft>
                <a:spcPts val="1800"/>
              </a:spcAft>
            </a:pPr>
            <a:r>
              <a:rPr lang="en-US" sz="2800" b="1" dirty="0" smtClean="0">
                <a:solidFill>
                  <a:srgbClr val="FFFF00"/>
                </a:solidFill>
              </a:rPr>
              <a:t>Peter</a:t>
            </a:r>
            <a:r>
              <a:rPr lang="en-US" sz="2800" dirty="0" smtClean="0"/>
              <a:t>  (1 Pet. 5:4)</a:t>
            </a:r>
          </a:p>
          <a:p>
            <a:pPr marL="457200" indent="-457200">
              <a:spcBef>
                <a:spcPts val="0"/>
              </a:spcBef>
              <a:spcAft>
                <a:spcPts val="1800"/>
              </a:spcAft>
            </a:pPr>
            <a:r>
              <a:rPr lang="en-US" sz="2800" b="1" dirty="0" smtClean="0">
                <a:solidFill>
                  <a:srgbClr val="FFFF00"/>
                </a:solidFill>
              </a:rPr>
              <a:t>John</a:t>
            </a:r>
            <a:r>
              <a:rPr lang="en-US" sz="2800" dirty="0" smtClean="0"/>
              <a:t>  (1 Jn. 2:28; 3:2)</a:t>
            </a:r>
          </a:p>
          <a:p>
            <a:pPr marL="457200" indent="-457200">
              <a:spcBef>
                <a:spcPts val="0"/>
              </a:spcBef>
              <a:spcAft>
                <a:spcPts val="1800"/>
              </a:spcAft>
            </a:pPr>
            <a:r>
              <a:rPr lang="en-US" sz="2800" b="1" dirty="0" smtClean="0">
                <a:solidFill>
                  <a:srgbClr val="FFFF00"/>
                </a:solidFill>
              </a:rPr>
              <a:t>Hebrews Writer  </a:t>
            </a:r>
            <a:r>
              <a:rPr lang="en-US" sz="2800" dirty="0" smtClean="0"/>
              <a:t>(Heb. 9:28)</a:t>
            </a:r>
          </a:p>
          <a:p>
            <a:pPr marL="457200" indent="-457200">
              <a:spcBef>
                <a:spcPts val="0"/>
              </a:spcBef>
              <a:spcAft>
                <a:spcPts val="1800"/>
              </a:spcAft>
            </a:pPr>
            <a:r>
              <a:rPr lang="en-US" sz="2800" b="1" dirty="0" smtClean="0">
                <a:solidFill>
                  <a:srgbClr val="FFFF00"/>
                </a:solidFill>
              </a:rPr>
              <a:t>Jude</a:t>
            </a:r>
            <a:r>
              <a:rPr lang="en-US" sz="2800" dirty="0" smtClean="0"/>
              <a:t>  (Jude 14)</a:t>
            </a:r>
          </a:p>
          <a:p>
            <a:pPr marL="457200" indent="-457200">
              <a:spcBef>
                <a:spcPts val="0"/>
              </a:spcBef>
              <a:spcAft>
                <a:spcPts val="1800"/>
              </a:spcAft>
            </a:pPr>
            <a:r>
              <a:rPr lang="en-US" sz="2800" b="1" dirty="0" smtClean="0">
                <a:solidFill>
                  <a:srgbClr val="FFFF00"/>
                </a:solidFill>
              </a:rPr>
              <a:t>Paul</a:t>
            </a:r>
            <a:r>
              <a:rPr lang="en-US" sz="2800" dirty="0" smtClean="0"/>
              <a:t>  (1 Cor. 11:26)</a:t>
            </a:r>
            <a:endParaRPr lang="en-US" sz="2800" dirty="0"/>
          </a:p>
        </p:txBody>
      </p:sp>
      <p:sp>
        <p:nvSpPr>
          <p:cNvPr id="5" name="Slide Number Placeholder 4"/>
          <p:cNvSpPr>
            <a:spLocks noGrp="1"/>
          </p:cNvSpPr>
          <p:nvPr>
            <p:ph type="sldNum" sz="quarter" idx="12"/>
          </p:nvPr>
        </p:nvSpPr>
        <p:spPr/>
        <p:txBody>
          <a:bodyPr/>
          <a:lstStyle/>
          <a:p>
            <a:fld id="{710B94C4-01FE-49EA-909A-CFC6E042D186}" type="slidenum">
              <a:rPr lang="en-US" smtClean="0"/>
              <a:pPr/>
              <a:t>3</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5182" y="2286000"/>
            <a:ext cx="2295143" cy="2868929"/>
          </a:xfrm>
          <a:prstGeom prst="rect">
            <a:avLst/>
          </a:prstGeom>
        </p:spPr>
      </p:pic>
      <p:sp>
        <p:nvSpPr>
          <p:cNvPr id="4" name="Footer Placeholder 3"/>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877576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 Saints” = Christians</a:t>
            </a:r>
            <a:br>
              <a:rPr lang="en-US" dirty="0" smtClean="0"/>
            </a:br>
            <a:r>
              <a:rPr lang="en-US" sz="3000" dirty="0" smtClean="0">
                <a:latin typeface="+mn-lt"/>
              </a:rPr>
              <a:t>(Objections)</a:t>
            </a:r>
            <a:endParaRPr lang="en-US" sz="3000" dirty="0">
              <a:latin typeface="+mn-lt"/>
            </a:endParaRPr>
          </a:p>
        </p:txBody>
      </p:sp>
      <p:sp>
        <p:nvSpPr>
          <p:cNvPr id="3" name="Content Placeholder 2"/>
          <p:cNvSpPr>
            <a:spLocks noGrp="1"/>
          </p:cNvSpPr>
          <p:nvPr>
            <p:ph idx="1"/>
          </p:nvPr>
        </p:nvSpPr>
        <p:spPr/>
        <p:txBody>
          <a:bodyPr/>
          <a:lstStyle/>
          <a:p>
            <a:pPr marL="457200" indent="-457200">
              <a:spcBef>
                <a:spcPts val="0"/>
              </a:spcBef>
              <a:spcAft>
                <a:spcPts val="2400"/>
              </a:spcAft>
            </a:pPr>
            <a:r>
              <a:rPr lang="en-US" sz="2800" dirty="0" smtClean="0"/>
              <a:t>Since the living and resurrected saints will </a:t>
            </a:r>
            <a:r>
              <a:rPr lang="en-US" sz="2800" b="1" dirty="0" smtClean="0">
                <a:solidFill>
                  <a:srgbClr val="FFFF00"/>
                </a:solidFill>
              </a:rPr>
              <a:t>ascend</a:t>
            </a:r>
            <a:r>
              <a:rPr lang="en-US" sz="2800" dirty="0" smtClean="0"/>
              <a:t> to meet Jesus when He descends (1 Th. 4:15-17), it is unlikely that the “holy ones” (1 Th. 3:13) are dead saints</a:t>
            </a:r>
          </a:p>
          <a:p>
            <a:pPr marL="914400" lvl="1" indent="-457200">
              <a:spcBef>
                <a:spcPts val="0"/>
              </a:spcBef>
              <a:spcAft>
                <a:spcPts val="2400"/>
              </a:spcAft>
            </a:pPr>
            <a:r>
              <a:rPr lang="en-US" u="sng" dirty="0" smtClean="0"/>
              <a:t>Response</a:t>
            </a:r>
            <a:r>
              <a:rPr lang="en-US" dirty="0" smtClean="0"/>
              <a:t>:  Since at death </a:t>
            </a:r>
            <a:r>
              <a:rPr lang="en-US" b="1" dirty="0" smtClean="0">
                <a:solidFill>
                  <a:srgbClr val="FFFF00"/>
                </a:solidFill>
              </a:rPr>
              <a:t>the soul leaves the body</a:t>
            </a:r>
            <a:r>
              <a:rPr lang="en-US" dirty="0" smtClean="0"/>
              <a:t> </a:t>
            </a:r>
            <a:r>
              <a:rPr lang="en-US" dirty="0"/>
              <a:t> (Jas. 2:26</a:t>
            </a:r>
            <a:r>
              <a:rPr lang="en-US" dirty="0" smtClean="0"/>
              <a:t>) and returns to God  (Eccl. 12:7), the </a:t>
            </a:r>
            <a:r>
              <a:rPr lang="en-US" b="1" dirty="0" smtClean="0">
                <a:solidFill>
                  <a:srgbClr val="FFFF00"/>
                </a:solidFill>
              </a:rPr>
              <a:t>disembodied souls of the saints could return</a:t>
            </a:r>
            <a:r>
              <a:rPr lang="en-US" dirty="0" smtClean="0"/>
              <a:t> </a:t>
            </a:r>
            <a:r>
              <a:rPr lang="en-US" b="1" dirty="0" smtClean="0">
                <a:solidFill>
                  <a:srgbClr val="FFFF00"/>
                </a:solidFill>
              </a:rPr>
              <a:t>with Christ </a:t>
            </a:r>
            <a:r>
              <a:rPr lang="en-US" dirty="0" smtClean="0"/>
              <a:t>to be reunited with their resurrected &amp; glorified bodies</a:t>
            </a:r>
            <a:endParaRPr lang="en-US" dirty="0"/>
          </a:p>
        </p:txBody>
      </p:sp>
      <p:sp>
        <p:nvSpPr>
          <p:cNvPr id="4" name="Slide Number Placeholder 3"/>
          <p:cNvSpPr>
            <a:spLocks noGrp="1"/>
          </p:cNvSpPr>
          <p:nvPr>
            <p:ph type="sldNum" sz="quarter" idx="12"/>
          </p:nvPr>
        </p:nvSpPr>
        <p:spPr/>
        <p:txBody>
          <a:bodyPr/>
          <a:lstStyle/>
          <a:p>
            <a:fld id="{8BE7D48B-A35F-447E-B9EC-A81BCD68C5CA}" type="slidenum">
              <a:rPr lang="en-US" smtClean="0"/>
              <a:pPr/>
              <a:t>30</a:t>
            </a:fld>
            <a:endParaRPr lang="en-US" dirty="0"/>
          </a:p>
        </p:txBody>
      </p:sp>
      <p:sp>
        <p:nvSpPr>
          <p:cNvPr id="5" name="Footer Placeholder 4"/>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31579009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 Saints” = Both</a:t>
            </a:r>
            <a:br>
              <a:rPr lang="en-US" dirty="0" smtClean="0"/>
            </a:br>
            <a:r>
              <a:rPr lang="en-US" sz="3000" dirty="0" smtClean="0">
                <a:latin typeface="+mn-lt"/>
              </a:rPr>
              <a:t>(Affirmative Arguments</a:t>
            </a:r>
            <a:r>
              <a:rPr lang="en-US" sz="3000" dirty="0">
                <a:latin typeface="+mn-lt"/>
              </a:rPr>
              <a:t>)</a:t>
            </a:r>
          </a:p>
        </p:txBody>
      </p:sp>
      <p:sp>
        <p:nvSpPr>
          <p:cNvPr id="3" name="Content Placeholder 2"/>
          <p:cNvSpPr>
            <a:spLocks noGrp="1"/>
          </p:cNvSpPr>
          <p:nvPr>
            <p:ph idx="1"/>
          </p:nvPr>
        </p:nvSpPr>
        <p:spPr>
          <a:xfrm>
            <a:off x="457200" y="1828800"/>
            <a:ext cx="8229600" cy="4302125"/>
          </a:xfrm>
        </p:spPr>
        <p:txBody>
          <a:bodyPr/>
          <a:lstStyle/>
          <a:p>
            <a:pPr marL="457200" lvl="5" indent="-457200">
              <a:spcBef>
                <a:spcPts val="0"/>
              </a:spcBef>
              <a:spcAft>
                <a:spcPts val="2400"/>
              </a:spcAft>
              <a:buClr>
                <a:schemeClr val="hlink"/>
              </a:buClr>
              <a:buBlip>
                <a:blip r:embed="rId2"/>
              </a:buBlip>
            </a:pPr>
            <a:r>
              <a:rPr lang="en-US" sz="2800" dirty="0">
                <a:ea typeface="+mn-ea"/>
                <a:cs typeface="+mn-cs"/>
              </a:rPr>
              <a:t>The </a:t>
            </a:r>
            <a:r>
              <a:rPr lang="en-US" sz="2800" b="1" dirty="0">
                <a:solidFill>
                  <a:srgbClr val="FFFF00"/>
                </a:solidFill>
                <a:ea typeface="+mn-ea"/>
                <a:cs typeface="+mn-cs"/>
              </a:rPr>
              <a:t>affirmative arguments </a:t>
            </a:r>
            <a:r>
              <a:rPr lang="en-US" sz="2800" dirty="0">
                <a:ea typeface="+mn-ea"/>
                <a:cs typeface="+mn-cs"/>
              </a:rPr>
              <a:t>for “angels” and “saints” could mean that Paul refers to both angels and saints </a:t>
            </a:r>
            <a:r>
              <a:rPr lang="en-US" sz="2800" dirty="0" smtClean="0">
                <a:ea typeface="+mn-ea"/>
                <a:cs typeface="+mn-cs"/>
              </a:rPr>
              <a:t>here</a:t>
            </a:r>
            <a:endParaRPr lang="en-US" sz="2800" dirty="0">
              <a:ea typeface="+mn-ea"/>
              <a:cs typeface="+mn-cs"/>
            </a:endParaRPr>
          </a:p>
        </p:txBody>
      </p:sp>
      <p:sp>
        <p:nvSpPr>
          <p:cNvPr id="4" name="Slide Number Placeholder 3"/>
          <p:cNvSpPr>
            <a:spLocks noGrp="1"/>
          </p:cNvSpPr>
          <p:nvPr>
            <p:ph type="sldNum" sz="quarter" idx="12"/>
          </p:nvPr>
        </p:nvSpPr>
        <p:spPr/>
        <p:txBody>
          <a:bodyPr/>
          <a:lstStyle/>
          <a:p>
            <a:fld id="{8BE7D48B-A35F-447E-B9EC-A81BCD68C5CA}" type="slidenum">
              <a:rPr lang="en-US" smtClean="0"/>
              <a:pPr/>
              <a:t>31</a:t>
            </a:fld>
            <a:endParaRPr lang="en-US" dirty="0"/>
          </a:p>
        </p:txBody>
      </p:sp>
      <p:sp>
        <p:nvSpPr>
          <p:cNvPr id="5" name="Footer Placeholder 4"/>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27127300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5334000" cy="1143000"/>
          </a:xfrm>
        </p:spPr>
        <p:txBody>
          <a:bodyPr/>
          <a:lstStyle/>
          <a:p>
            <a:pPr algn="l"/>
            <a:r>
              <a:rPr lang="en-US" dirty="0" smtClean="0"/>
              <a:t>Second Coming</a:t>
            </a:r>
            <a:endParaRPr lang="en-US" sz="3000" b="0" dirty="0"/>
          </a:p>
        </p:txBody>
      </p:sp>
      <p:sp>
        <p:nvSpPr>
          <p:cNvPr id="3" name="Content Placeholder 2"/>
          <p:cNvSpPr>
            <a:spLocks noGrp="1"/>
          </p:cNvSpPr>
          <p:nvPr>
            <p:ph idx="1"/>
          </p:nvPr>
        </p:nvSpPr>
        <p:spPr/>
        <p:txBody>
          <a:bodyPr/>
          <a:lstStyle/>
          <a:p>
            <a:pPr marL="457200" indent="-457200">
              <a:spcAft>
                <a:spcPts val="1200"/>
              </a:spcAft>
            </a:pPr>
            <a:r>
              <a:rPr lang="en-US" dirty="0" smtClean="0">
                <a:solidFill>
                  <a:srgbClr val="FFFF00"/>
                </a:solidFill>
                <a:effectLst/>
                <a:latin typeface="+mj-lt"/>
              </a:rPr>
              <a:t>Salvation</a:t>
            </a:r>
            <a:r>
              <a:rPr lang="en-US" dirty="0" smtClean="0">
                <a:effectLst/>
              </a:rPr>
              <a:t>  (1:10)</a:t>
            </a:r>
          </a:p>
          <a:p>
            <a:pPr marL="457200" indent="-457200">
              <a:spcAft>
                <a:spcPts val="1200"/>
              </a:spcAft>
            </a:pPr>
            <a:r>
              <a:rPr lang="en-US" dirty="0" smtClean="0">
                <a:solidFill>
                  <a:srgbClr val="FFFF00"/>
                </a:solidFill>
                <a:effectLst/>
                <a:latin typeface="+mj-lt"/>
              </a:rPr>
              <a:t>Celebration</a:t>
            </a:r>
            <a:r>
              <a:rPr lang="en-US" dirty="0" smtClean="0">
                <a:effectLst/>
              </a:rPr>
              <a:t>  (2:19-20)</a:t>
            </a:r>
          </a:p>
          <a:p>
            <a:pPr marL="457200" indent="-457200">
              <a:spcAft>
                <a:spcPts val="1200"/>
              </a:spcAft>
            </a:pPr>
            <a:r>
              <a:rPr lang="en-US" dirty="0">
                <a:solidFill>
                  <a:srgbClr val="FFFF00"/>
                </a:solidFill>
                <a:effectLst/>
                <a:latin typeface="+mj-lt"/>
              </a:rPr>
              <a:t>Sanctification</a:t>
            </a:r>
            <a:r>
              <a:rPr lang="en-US" dirty="0" smtClean="0">
                <a:effectLst/>
              </a:rPr>
              <a:t>  (3:13)</a:t>
            </a:r>
          </a:p>
          <a:p>
            <a:pPr lvl="1"/>
            <a:endParaRPr lang="en-US" dirty="0" smtClean="0"/>
          </a:p>
        </p:txBody>
      </p:sp>
      <p:sp>
        <p:nvSpPr>
          <p:cNvPr id="5" name="Footer Placeholder 4"/>
          <p:cNvSpPr>
            <a:spLocks noGrp="1"/>
          </p:cNvSpPr>
          <p:nvPr>
            <p:ph type="ftr" sz="quarter" idx="11"/>
          </p:nvPr>
        </p:nvSpPr>
        <p:spPr>
          <a:xfrm>
            <a:off x="2971800" y="6248400"/>
            <a:ext cx="3352800" cy="457200"/>
          </a:xfrm>
        </p:spPr>
        <p:txBody>
          <a:bodyPr/>
          <a:lstStyle/>
          <a:p>
            <a:r>
              <a:rPr lang="en-US" dirty="0" smtClean="0">
                <a:solidFill>
                  <a:srgbClr val="FFFFFF"/>
                </a:solidFill>
              </a:rPr>
              <a:t>Mark Copeland</a:t>
            </a:r>
            <a:endParaRPr lang="en-US" dirty="0">
              <a:solidFill>
                <a:srgbClr val="FFFFFF"/>
              </a:solidFill>
            </a:endParaRPr>
          </a:p>
        </p:txBody>
      </p:sp>
      <p:sp>
        <p:nvSpPr>
          <p:cNvPr id="4" name="Slide Number Placeholder 3"/>
          <p:cNvSpPr>
            <a:spLocks noGrp="1"/>
          </p:cNvSpPr>
          <p:nvPr>
            <p:ph type="sldNum" sz="quarter" idx="12"/>
          </p:nvPr>
        </p:nvSpPr>
        <p:spPr/>
        <p:txBody>
          <a:bodyPr/>
          <a:lstStyle/>
          <a:p>
            <a:fld id="{8BE7D48B-A35F-447E-B9EC-A81BCD68C5CA}" type="slidenum">
              <a:rPr lang="en-US" smtClean="0">
                <a:solidFill>
                  <a:srgbClr val="FFFFFF"/>
                </a:solidFill>
              </a:rPr>
              <a:pPr/>
              <a:t>32</a:t>
            </a:fld>
            <a:endParaRPr lang="en-US" dirty="0">
              <a:solidFill>
                <a:srgbClr val="FFFFFF"/>
              </a:solidFill>
            </a:endParaRPr>
          </a:p>
        </p:txBody>
      </p:sp>
      <p:pic>
        <p:nvPicPr>
          <p:cNvPr id="6" name="Picture 4" descr="BSNRE0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4190" y="0"/>
            <a:ext cx="2278380" cy="2876809"/>
          </a:xfrm>
          <a:prstGeom prst="rect">
            <a:avLst/>
          </a:prstGeom>
          <a:noFill/>
          <a:ln w="9525">
            <a:noFill/>
            <a:miter lim="800000"/>
            <a:headEnd/>
            <a:tailEnd/>
          </a:ln>
          <a:effectLst/>
        </p:spPr>
      </p:pic>
    </p:spTree>
    <p:extLst>
      <p:ext uri="{BB962C8B-B14F-4D97-AF65-F5344CB8AC3E}">
        <p14:creationId xmlns:p14="http://schemas.microsoft.com/office/powerpoint/2010/main" val="42391542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1 Th. 4:13-18</a:t>
            </a:r>
            <a:endParaRPr lang="en-US" dirty="0"/>
          </a:p>
        </p:txBody>
      </p:sp>
      <p:sp>
        <p:nvSpPr>
          <p:cNvPr id="3" name="Content Placeholder 2"/>
          <p:cNvSpPr>
            <a:spLocks noGrp="1"/>
          </p:cNvSpPr>
          <p:nvPr>
            <p:ph idx="1"/>
          </p:nvPr>
        </p:nvSpPr>
        <p:spPr/>
        <p:txBody>
          <a:bodyPr/>
          <a:lstStyle/>
          <a:p>
            <a:pPr marL="0" indent="457200">
              <a:buNone/>
            </a:pPr>
            <a:r>
              <a:rPr lang="en-US" sz="2800" baseline="30000" dirty="0" smtClean="0"/>
              <a:t>13</a:t>
            </a:r>
            <a:r>
              <a:rPr lang="en-US" sz="2800" dirty="0" smtClean="0"/>
              <a:t> </a:t>
            </a:r>
            <a:r>
              <a:rPr lang="en-US" sz="2800" dirty="0"/>
              <a:t>But I do not want you to </a:t>
            </a:r>
            <a:r>
              <a:rPr lang="en-US" sz="2800" dirty="0" smtClean="0"/>
              <a:t>be</a:t>
            </a:r>
            <a:br>
              <a:rPr lang="en-US" sz="2800" dirty="0" smtClean="0"/>
            </a:br>
            <a:r>
              <a:rPr lang="en-US" sz="2800" dirty="0" smtClean="0"/>
              <a:t>ignorant</a:t>
            </a:r>
            <a:r>
              <a:rPr lang="en-US" sz="2800" dirty="0"/>
              <a:t>, brethren, concerning </a:t>
            </a:r>
            <a:r>
              <a:rPr lang="en-US" sz="2800" dirty="0" smtClean="0"/>
              <a:t>those</a:t>
            </a:r>
            <a:br>
              <a:rPr lang="en-US" sz="2800" dirty="0" smtClean="0"/>
            </a:br>
            <a:r>
              <a:rPr lang="en-US" sz="2800" dirty="0" smtClean="0"/>
              <a:t>who </a:t>
            </a:r>
            <a:r>
              <a:rPr lang="en-US" sz="2800" dirty="0"/>
              <a:t>have fallen asleep, lest you </a:t>
            </a:r>
            <a:r>
              <a:rPr lang="en-US" sz="2800" dirty="0" smtClean="0"/>
              <a:t>sorrow</a:t>
            </a:r>
            <a:br>
              <a:rPr lang="en-US" sz="2800" dirty="0" smtClean="0"/>
            </a:br>
            <a:r>
              <a:rPr lang="en-US" sz="2800" dirty="0" smtClean="0"/>
              <a:t>as </a:t>
            </a:r>
            <a:r>
              <a:rPr lang="en-US" sz="2800" dirty="0"/>
              <a:t>others who have no hope. </a:t>
            </a:r>
            <a:r>
              <a:rPr lang="en-US" sz="2800" baseline="30000" dirty="0"/>
              <a:t>14</a:t>
            </a:r>
            <a:r>
              <a:rPr lang="en-US" sz="2800" dirty="0"/>
              <a:t> For if we believe that Jesus died and rose again, even so God will bring with Him those who sleep in Jesus. </a:t>
            </a:r>
            <a:r>
              <a:rPr lang="en-US" sz="2800" baseline="30000" dirty="0"/>
              <a:t>15</a:t>
            </a:r>
            <a:r>
              <a:rPr lang="en-US" sz="2800" dirty="0"/>
              <a:t> For this we say to you by the word of the Lord, that we who are alive and remain until </a:t>
            </a:r>
            <a:r>
              <a:rPr lang="en-US" sz="2800" b="1" dirty="0">
                <a:solidFill>
                  <a:srgbClr val="FFFF00"/>
                </a:solidFill>
              </a:rPr>
              <a:t>the coming of the Lord</a:t>
            </a:r>
            <a:r>
              <a:rPr lang="en-US" sz="2800" dirty="0"/>
              <a:t> will by no means precede those who are asleep. </a:t>
            </a:r>
            <a:r>
              <a:rPr lang="en-US" sz="2800" baseline="30000" dirty="0"/>
              <a:t>16</a:t>
            </a:r>
            <a:r>
              <a:rPr lang="en-US" sz="2800" dirty="0"/>
              <a:t> For the Lord Himself will descend </a:t>
            </a:r>
            <a:r>
              <a:rPr lang="en-US" sz="2800" dirty="0" smtClean="0"/>
              <a:t>from</a:t>
            </a:r>
            <a:endParaRPr lang="en-US" dirty="0"/>
          </a:p>
        </p:txBody>
      </p:sp>
      <p:sp>
        <p:nvSpPr>
          <p:cNvPr id="4" name="Slide Number Placeholder 3"/>
          <p:cNvSpPr>
            <a:spLocks noGrp="1"/>
          </p:cNvSpPr>
          <p:nvPr>
            <p:ph type="sldNum" sz="quarter" idx="12"/>
          </p:nvPr>
        </p:nvSpPr>
        <p:spPr/>
        <p:txBody>
          <a:bodyPr/>
          <a:lstStyle/>
          <a:p>
            <a:fld id="{396A47C1-E966-4418-9AC8-95F5AD5A0C64}" type="slidenum">
              <a:rPr lang="en-US" smtClean="0"/>
              <a:t>33</a:t>
            </a:fld>
            <a:endParaRPr lang="en-US"/>
          </a:p>
        </p:txBody>
      </p:sp>
      <p:pic>
        <p:nvPicPr>
          <p:cNvPr id="5" name="Picture 4" descr="BSNRE0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4190" y="0"/>
            <a:ext cx="2278380" cy="2876809"/>
          </a:xfrm>
          <a:prstGeom prst="rect">
            <a:avLst/>
          </a:prstGeom>
          <a:noFill/>
          <a:ln w="9525">
            <a:noFill/>
            <a:miter lim="800000"/>
            <a:headEnd/>
            <a:tailEnd/>
          </a:ln>
          <a:effectLst/>
        </p:spPr>
      </p:pic>
      <p:sp>
        <p:nvSpPr>
          <p:cNvPr id="6" name="Footer Placeholder 5"/>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24416115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4572000" cy="1143000"/>
          </a:xfrm>
        </p:spPr>
        <p:txBody>
          <a:bodyPr/>
          <a:lstStyle/>
          <a:p>
            <a:pPr algn="l"/>
            <a:r>
              <a:rPr lang="en-US" dirty="0" smtClean="0"/>
              <a:t>1 Th. 4:13-18</a:t>
            </a:r>
            <a:endParaRPr lang="en-US" dirty="0"/>
          </a:p>
        </p:txBody>
      </p:sp>
      <p:sp>
        <p:nvSpPr>
          <p:cNvPr id="3" name="Content Placeholder 2"/>
          <p:cNvSpPr>
            <a:spLocks noGrp="1"/>
          </p:cNvSpPr>
          <p:nvPr>
            <p:ph idx="1"/>
          </p:nvPr>
        </p:nvSpPr>
        <p:spPr/>
        <p:txBody>
          <a:bodyPr/>
          <a:lstStyle/>
          <a:p>
            <a:pPr marL="0" indent="0">
              <a:buNone/>
            </a:pPr>
            <a:r>
              <a:rPr lang="en-US" sz="2800" dirty="0"/>
              <a:t>heaven with a shout, </a:t>
            </a:r>
            <a:r>
              <a:rPr lang="en-US" sz="2800" dirty="0" smtClean="0"/>
              <a:t>with </a:t>
            </a:r>
            <a:r>
              <a:rPr lang="en-US" sz="2800" dirty="0"/>
              <a:t>the voice </a:t>
            </a:r>
            <a:r>
              <a:rPr lang="en-US" sz="2800" dirty="0" smtClean="0"/>
              <a:t>of</a:t>
            </a:r>
            <a:br>
              <a:rPr lang="en-US" sz="2800" dirty="0" smtClean="0"/>
            </a:br>
            <a:r>
              <a:rPr lang="en-US" sz="2800" dirty="0" smtClean="0"/>
              <a:t>an </a:t>
            </a:r>
            <a:r>
              <a:rPr lang="en-US" sz="2800" dirty="0"/>
              <a:t>archangel, and with the </a:t>
            </a:r>
            <a:r>
              <a:rPr lang="en-US" sz="2800" dirty="0" smtClean="0"/>
              <a:t>trumpet</a:t>
            </a:r>
            <a:br>
              <a:rPr lang="en-US" sz="2800" dirty="0" smtClean="0"/>
            </a:br>
            <a:r>
              <a:rPr lang="en-US" sz="2800" dirty="0" smtClean="0"/>
              <a:t>of </a:t>
            </a:r>
            <a:r>
              <a:rPr lang="en-US" sz="2800" dirty="0"/>
              <a:t>God. And the dead in Christ will </a:t>
            </a:r>
            <a:r>
              <a:rPr lang="en-US" sz="2800" dirty="0" smtClean="0"/>
              <a:t>rise</a:t>
            </a:r>
            <a:br>
              <a:rPr lang="en-US" sz="2800" dirty="0" smtClean="0"/>
            </a:br>
            <a:r>
              <a:rPr lang="en-US" sz="2800" dirty="0" smtClean="0"/>
              <a:t>first</a:t>
            </a:r>
            <a:r>
              <a:rPr lang="en-US" sz="2800" dirty="0"/>
              <a:t>. </a:t>
            </a:r>
            <a:r>
              <a:rPr lang="en-US" sz="2800" baseline="30000" dirty="0"/>
              <a:t>17</a:t>
            </a:r>
            <a:r>
              <a:rPr lang="en-US" sz="2800" dirty="0"/>
              <a:t> Then we who are alive and remain shall be caught up together with them in the clouds to meet the Lord in the air. And thus we shall always be with the Lord. </a:t>
            </a:r>
            <a:r>
              <a:rPr lang="en-US" sz="2800" baseline="30000" dirty="0"/>
              <a:t>18</a:t>
            </a:r>
            <a:r>
              <a:rPr lang="en-US" sz="2800" dirty="0"/>
              <a:t> Therefore comfort one another with these words.</a:t>
            </a:r>
          </a:p>
          <a:p>
            <a:pPr marL="457200" indent="-457200"/>
            <a:endParaRPr lang="en-US" dirty="0"/>
          </a:p>
        </p:txBody>
      </p:sp>
      <p:sp>
        <p:nvSpPr>
          <p:cNvPr id="4" name="Slide Number Placeholder 3"/>
          <p:cNvSpPr>
            <a:spLocks noGrp="1"/>
          </p:cNvSpPr>
          <p:nvPr>
            <p:ph type="sldNum" sz="quarter" idx="12"/>
          </p:nvPr>
        </p:nvSpPr>
        <p:spPr/>
        <p:txBody>
          <a:bodyPr/>
          <a:lstStyle/>
          <a:p>
            <a:fld id="{396A47C1-E966-4418-9AC8-95F5AD5A0C64}" type="slidenum">
              <a:rPr lang="en-US" smtClean="0"/>
              <a:t>34</a:t>
            </a:fld>
            <a:endParaRPr lang="en-US"/>
          </a:p>
        </p:txBody>
      </p:sp>
      <p:pic>
        <p:nvPicPr>
          <p:cNvPr id="5" name="Picture 4" descr="BSNRE0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4190" y="0"/>
            <a:ext cx="2278380" cy="2876809"/>
          </a:xfrm>
          <a:prstGeom prst="rect">
            <a:avLst/>
          </a:prstGeom>
          <a:noFill/>
          <a:ln w="9525">
            <a:noFill/>
            <a:miter lim="800000"/>
            <a:headEnd/>
            <a:tailEnd/>
          </a:ln>
          <a:effectLst/>
        </p:spPr>
      </p:pic>
      <p:sp>
        <p:nvSpPr>
          <p:cNvPr id="6" name="Footer Placeholder 5"/>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32061300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pPr algn="l"/>
            <a:r>
              <a:rPr lang="en-US" sz="4000" dirty="0" smtClean="0"/>
              <a:t>Why Were The Thessalonians Distressed?</a:t>
            </a:r>
            <a:endParaRPr lang="en-US" sz="3000" b="0" dirty="0"/>
          </a:p>
        </p:txBody>
      </p:sp>
      <p:sp>
        <p:nvSpPr>
          <p:cNvPr id="3" name="Content Placeholder 2"/>
          <p:cNvSpPr>
            <a:spLocks noGrp="1"/>
          </p:cNvSpPr>
          <p:nvPr>
            <p:ph idx="1"/>
          </p:nvPr>
        </p:nvSpPr>
        <p:spPr>
          <a:xfrm>
            <a:off x="457200" y="1981200"/>
            <a:ext cx="8229600" cy="4149725"/>
          </a:xfrm>
        </p:spPr>
        <p:txBody>
          <a:bodyPr/>
          <a:lstStyle/>
          <a:p>
            <a:pPr marL="457200" indent="-457200">
              <a:spcBef>
                <a:spcPts val="0"/>
              </a:spcBef>
              <a:spcAft>
                <a:spcPts val="1200"/>
              </a:spcAft>
            </a:pPr>
            <a:r>
              <a:rPr lang="en-US" sz="2800" b="1" dirty="0" smtClean="0">
                <a:solidFill>
                  <a:srgbClr val="FFFF00"/>
                </a:solidFill>
              </a:rPr>
              <a:t>Ignorance</a:t>
            </a:r>
          </a:p>
          <a:p>
            <a:pPr marL="457200" indent="-457200">
              <a:spcBef>
                <a:spcPts val="0"/>
              </a:spcBef>
              <a:spcAft>
                <a:spcPts val="1200"/>
              </a:spcAft>
            </a:pPr>
            <a:r>
              <a:rPr lang="en-US" sz="2800" b="1" dirty="0">
                <a:solidFill>
                  <a:srgbClr val="FFFF00"/>
                </a:solidFill>
              </a:rPr>
              <a:t>False Teaching</a:t>
            </a:r>
          </a:p>
          <a:p>
            <a:pPr marL="457200" indent="-457200">
              <a:spcBef>
                <a:spcPts val="0"/>
              </a:spcBef>
              <a:spcAft>
                <a:spcPts val="1200"/>
              </a:spcAft>
            </a:pPr>
            <a:r>
              <a:rPr lang="en-US" sz="2800" b="1" dirty="0" smtClean="0">
                <a:solidFill>
                  <a:srgbClr val="FFFF00"/>
                </a:solidFill>
              </a:rPr>
              <a:t>Loss of Hope</a:t>
            </a:r>
          </a:p>
          <a:p>
            <a:pPr marL="457200" indent="-457200">
              <a:spcBef>
                <a:spcPts val="0"/>
              </a:spcBef>
              <a:spcAft>
                <a:spcPts val="1200"/>
              </a:spcAft>
            </a:pPr>
            <a:r>
              <a:rPr lang="en-US" sz="2800" b="1" dirty="0" smtClean="0">
                <a:solidFill>
                  <a:srgbClr val="FFFF00"/>
                </a:solidFill>
              </a:rPr>
              <a:t>Incorrect Inferences</a:t>
            </a:r>
          </a:p>
          <a:p>
            <a:pPr marL="457200" indent="-457200">
              <a:spcBef>
                <a:spcPts val="0"/>
              </a:spcBef>
              <a:spcAft>
                <a:spcPts val="1200"/>
              </a:spcAft>
            </a:pPr>
            <a:r>
              <a:rPr lang="en-US" sz="2800" b="1" dirty="0" smtClean="0">
                <a:solidFill>
                  <a:srgbClr val="FFFF00"/>
                </a:solidFill>
              </a:rPr>
              <a:t>Assumption of the Dead</a:t>
            </a:r>
          </a:p>
          <a:p>
            <a:pPr marL="457200" indent="-457200">
              <a:spcBef>
                <a:spcPts val="0"/>
              </a:spcBef>
              <a:spcAft>
                <a:spcPts val="1200"/>
              </a:spcAft>
            </a:pPr>
            <a:r>
              <a:rPr lang="en-US" sz="2800" b="1" dirty="0" smtClean="0">
                <a:solidFill>
                  <a:srgbClr val="FFFF00"/>
                </a:solidFill>
              </a:rPr>
              <a:t>Lack of Application</a:t>
            </a:r>
          </a:p>
          <a:p>
            <a:pPr marL="457200" indent="-457200">
              <a:spcBef>
                <a:spcPts val="0"/>
              </a:spcBef>
              <a:spcAft>
                <a:spcPts val="1200"/>
              </a:spcAft>
            </a:pPr>
            <a:r>
              <a:rPr lang="en-US" sz="2800" b="1" dirty="0" smtClean="0">
                <a:solidFill>
                  <a:srgbClr val="FFFF00"/>
                </a:solidFill>
              </a:rPr>
              <a:t>Misunderstanding</a:t>
            </a:r>
            <a:endParaRPr lang="en-US" sz="2800" b="1" dirty="0">
              <a:solidFill>
                <a:srgbClr val="FFFF00"/>
              </a:solidFill>
            </a:endParaRPr>
          </a:p>
        </p:txBody>
      </p:sp>
      <p:sp>
        <p:nvSpPr>
          <p:cNvPr id="4" name="Slide Number Placeholder 3"/>
          <p:cNvSpPr>
            <a:spLocks noGrp="1"/>
          </p:cNvSpPr>
          <p:nvPr>
            <p:ph type="sldNum" sz="quarter" idx="12"/>
          </p:nvPr>
        </p:nvSpPr>
        <p:spPr/>
        <p:txBody>
          <a:bodyPr/>
          <a:lstStyle/>
          <a:p>
            <a:fld id="{8BE7D48B-A35F-447E-B9EC-A81BCD68C5CA}" type="slidenum">
              <a:rPr lang="en-US" smtClean="0"/>
              <a:pPr/>
              <a:t>35</a:t>
            </a:fld>
            <a:endParaRPr lang="en-US" dirty="0"/>
          </a:p>
        </p:txBody>
      </p:sp>
      <p:pic>
        <p:nvPicPr>
          <p:cNvPr id="1030" name="Picture 6" descr="C:\Users\Kevin\AppData\Local\Microsoft\Windows\Temporary Internet Files\Content.IE5\5803U28Q\MC90042807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2438400"/>
            <a:ext cx="2647636" cy="243840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20981879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7813"/>
            <a:ext cx="5638800" cy="1143000"/>
          </a:xfrm>
        </p:spPr>
        <p:txBody>
          <a:bodyPr/>
          <a:lstStyle/>
          <a:p>
            <a:r>
              <a:rPr lang="en-US" dirty="0">
                <a:latin typeface="Arial Black" pitchFamily="34" charset="0"/>
              </a:rPr>
              <a:t>Death Is Sleep</a:t>
            </a:r>
          </a:p>
        </p:txBody>
      </p:sp>
      <p:sp>
        <p:nvSpPr>
          <p:cNvPr id="34819" name="Rectangle 3"/>
          <p:cNvSpPr>
            <a:spLocks noGrp="1" noChangeArrowheads="1"/>
          </p:cNvSpPr>
          <p:nvPr>
            <p:ph idx="1"/>
          </p:nvPr>
        </p:nvSpPr>
        <p:spPr>
          <a:xfrm>
            <a:off x="457200" y="2057400"/>
            <a:ext cx="8229600" cy="4343400"/>
          </a:xfrm>
        </p:spPr>
        <p:txBody>
          <a:bodyPr/>
          <a:lstStyle/>
          <a:p>
            <a:pPr marL="457200" indent="-457200">
              <a:lnSpc>
                <a:spcPct val="90000"/>
              </a:lnSpc>
              <a:spcBef>
                <a:spcPct val="0"/>
              </a:spcBef>
              <a:spcAft>
                <a:spcPts val="2400"/>
              </a:spcAft>
            </a:pPr>
            <a:r>
              <a:rPr lang="en-US" sz="2800" dirty="0">
                <a:cs typeface="Times New Roman" pitchFamily="18" charset="0"/>
              </a:rPr>
              <a:t>Men lie down and will not be roused from their sleep  (Job 14:12)</a:t>
            </a:r>
            <a:r>
              <a:rPr lang="en-US" sz="2800" dirty="0"/>
              <a:t> </a:t>
            </a:r>
          </a:p>
          <a:p>
            <a:pPr marL="457200" indent="-457200">
              <a:lnSpc>
                <a:spcPct val="90000"/>
              </a:lnSpc>
              <a:spcBef>
                <a:spcPct val="0"/>
              </a:spcBef>
              <a:spcAft>
                <a:spcPts val="2400"/>
              </a:spcAft>
            </a:pPr>
            <a:r>
              <a:rPr lang="en-US" sz="2800" dirty="0">
                <a:cs typeface="Times New Roman" pitchFamily="18" charset="0"/>
              </a:rPr>
              <a:t>Sleep the sleep of death  (Psa. 13:3)</a:t>
            </a:r>
            <a:r>
              <a:rPr lang="en-US" sz="2800" dirty="0"/>
              <a:t> </a:t>
            </a:r>
          </a:p>
          <a:p>
            <a:pPr marL="457200" indent="-457200">
              <a:lnSpc>
                <a:spcPct val="90000"/>
              </a:lnSpc>
              <a:spcBef>
                <a:spcPct val="0"/>
              </a:spcBef>
              <a:spcAft>
                <a:spcPts val="2400"/>
              </a:spcAft>
            </a:pPr>
            <a:r>
              <a:rPr lang="en-US" sz="2800" dirty="0">
                <a:cs typeface="Times New Roman" pitchFamily="18" charset="0"/>
              </a:rPr>
              <a:t>Babylon would sleep a perpetual sleep  (Jer. 51:39, 56-57)</a:t>
            </a:r>
            <a:endParaRPr lang="en-US" sz="2800" dirty="0"/>
          </a:p>
          <a:p>
            <a:pPr marL="457200" indent="-457200">
              <a:lnSpc>
                <a:spcPct val="90000"/>
              </a:lnSpc>
              <a:spcBef>
                <a:spcPct val="0"/>
              </a:spcBef>
              <a:spcAft>
                <a:spcPts val="2400"/>
              </a:spcAft>
            </a:pPr>
            <a:r>
              <a:rPr lang="en-US" sz="2800" dirty="0">
                <a:cs typeface="Times New Roman" pitchFamily="18" charset="0"/>
              </a:rPr>
              <a:t>Those who sleep in the dust will awake  (Dan. 12:2</a:t>
            </a:r>
            <a:r>
              <a:rPr lang="en-US" sz="2800" dirty="0" smtClean="0">
                <a:cs typeface="Times New Roman" pitchFamily="18" charset="0"/>
              </a:rPr>
              <a:t>)</a:t>
            </a:r>
            <a:endParaRPr lang="en-US" sz="2800" dirty="0">
              <a:cs typeface="Times New Roman" pitchFamily="18" charset="0"/>
            </a:endParaRPr>
          </a:p>
        </p:txBody>
      </p:sp>
      <p:sp>
        <p:nvSpPr>
          <p:cNvPr id="6" name="Slide Number Placeholder 5"/>
          <p:cNvSpPr>
            <a:spLocks noGrp="1"/>
          </p:cNvSpPr>
          <p:nvPr>
            <p:ph type="sldNum" sz="quarter" idx="12"/>
          </p:nvPr>
        </p:nvSpPr>
        <p:spPr/>
        <p:txBody>
          <a:bodyPr/>
          <a:lstStyle/>
          <a:p>
            <a:fld id="{9DB6FFA8-61D5-46F8-9E53-3DEF272B737F}" type="slidenum">
              <a:rPr lang="en-US"/>
              <a:pPr/>
              <a:t>36</a:t>
            </a:fld>
            <a:endParaRPr lang="en-US"/>
          </a:p>
        </p:txBody>
      </p:sp>
      <p:pic>
        <p:nvPicPr>
          <p:cNvPr id="2050" name="Picture 2" descr="C:\Users\Kevin\AppData\Local\Microsoft\Windows\Temporary Internet Files\Content.IE5\5803U28Q\MP90040890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799" y="0"/>
            <a:ext cx="2743201" cy="1836658"/>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12673178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7813"/>
            <a:ext cx="5638800" cy="1143000"/>
          </a:xfrm>
        </p:spPr>
        <p:txBody>
          <a:bodyPr/>
          <a:lstStyle/>
          <a:p>
            <a:r>
              <a:rPr lang="en-US" dirty="0">
                <a:latin typeface="Arial Black" pitchFamily="34" charset="0"/>
              </a:rPr>
              <a:t>Death Is Sleep</a:t>
            </a:r>
          </a:p>
        </p:txBody>
      </p:sp>
      <p:sp>
        <p:nvSpPr>
          <p:cNvPr id="35843" name="Rectangle 3"/>
          <p:cNvSpPr>
            <a:spLocks noGrp="1" noChangeArrowheads="1"/>
          </p:cNvSpPr>
          <p:nvPr>
            <p:ph idx="1"/>
          </p:nvPr>
        </p:nvSpPr>
        <p:spPr>
          <a:xfrm>
            <a:off x="457200" y="1981200"/>
            <a:ext cx="8229600" cy="4149725"/>
          </a:xfrm>
        </p:spPr>
        <p:txBody>
          <a:bodyPr/>
          <a:lstStyle/>
          <a:p>
            <a:pPr marL="457200" indent="-457200">
              <a:spcBef>
                <a:spcPct val="0"/>
              </a:spcBef>
              <a:spcAft>
                <a:spcPct val="80000"/>
              </a:spcAft>
            </a:pPr>
            <a:r>
              <a:rPr lang="en-US" sz="2800" dirty="0">
                <a:cs typeface="Times New Roman" pitchFamily="18" charset="0"/>
              </a:rPr>
              <a:t>The bodies of the saints who had fallen asleep  (Mt. 27:52-53)</a:t>
            </a:r>
            <a:endParaRPr lang="en-US" sz="2800" dirty="0"/>
          </a:p>
          <a:p>
            <a:pPr marL="457200" indent="-457200">
              <a:spcBef>
                <a:spcPct val="0"/>
              </a:spcBef>
              <a:spcAft>
                <a:spcPct val="80000"/>
              </a:spcAft>
            </a:pPr>
            <a:r>
              <a:rPr lang="en-US" sz="2800" dirty="0" smtClean="0">
                <a:cs typeface="Times New Roman" pitchFamily="18" charset="0"/>
              </a:rPr>
              <a:t>“</a:t>
            </a:r>
            <a:r>
              <a:rPr lang="en-US" sz="2800" dirty="0">
                <a:cs typeface="Times New Roman" pitchFamily="18" charset="0"/>
              </a:rPr>
              <a:t>Our friend Lazarus sleeps”  (Jn. 11:11-14)</a:t>
            </a:r>
            <a:r>
              <a:rPr lang="en-US" sz="2800" dirty="0"/>
              <a:t> </a:t>
            </a:r>
            <a:endParaRPr lang="en-US" sz="2800" dirty="0">
              <a:cs typeface="Times New Roman" pitchFamily="18" charset="0"/>
            </a:endParaRPr>
          </a:p>
          <a:p>
            <a:pPr marL="457200" indent="-457200">
              <a:spcBef>
                <a:spcPct val="0"/>
              </a:spcBef>
              <a:spcAft>
                <a:spcPct val="80000"/>
              </a:spcAft>
            </a:pPr>
            <a:r>
              <a:rPr lang="en-US" sz="2800" dirty="0">
                <a:cs typeface="Times New Roman" pitchFamily="18" charset="0"/>
              </a:rPr>
              <a:t>When Stephen died, he fell asleep  (Acts 7:60)</a:t>
            </a:r>
          </a:p>
          <a:p>
            <a:pPr marL="457200" indent="-457200">
              <a:spcBef>
                <a:spcPct val="0"/>
              </a:spcBef>
              <a:spcAft>
                <a:spcPct val="80000"/>
              </a:spcAft>
            </a:pPr>
            <a:r>
              <a:rPr lang="en-US" sz="2800" dirty="0">
                <a:cs typeface="Times New Roman" pitchFamily="18" charset="0"/>
              </a:rPr>
              <a:t>David fell asleep and saw corruption  (Acts 13:36</a:t>
            </a:r>
            <a:r>
              <a:rPr lang="en-US" sz="2800" dirty="0" smtClean="0">
                <a:cs typeface="Times New Roman" pitchFamily="18" charset="0"/>
              </a:rPr>
              <a:t>)</a:t>
            </a:r>
            <a:endParaRPr lang="en-US" sz="2800" dirty="0">
              <a:cs typeface="Times New Roman" pitchFamily="18" charset="0"/>
            </a:endParaRPr>
          </a:p>
        </p:txBody>
      </p:sp>
      <p:sp>
        <p:nvSpPr>
          <p:cNvPr id="6" name="Slide Number Placeholder 5"/>
          <p:cNvSpPr>
            <a:spLocks noGrp="1"/>
          </p:cNvSpPr>
          <p:nvPr>
            <p:ph type="sldNum" sz="quarter" idx="12"/>
          </p:nvPr>
        </p:nvSpPr>
        <p:spPr/>
        <p:txBody>
          <a:bodyPr/>
          <a:lstStyle/>
          <a:p>
            <a:fld id="{6DF338B3-F8E9-4365-A26C-450DB478E705}" type="slidenum">
              <a:rPr lang="en-US"/>
              <a:pPr/>
              <a:t>37</a:t>
            </a:fld>
            <a:endParaRPr lang="en-US"/>
          </a:p>
        </p:txBody>
      </p:sp>
      <p:pic>
        <p:nvPicPr>
          <p:cNvPr id="7" name="Picture 2" descr="C:\Users\Kevin\AppData\Local\Microsoft\Windows\Temporary Internet Files\Content.IE5\5803U28Q\MP90040890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799" y="0"/>
            <a:ext cx="2743201" cy="1836658"/>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32152571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7813"/>
            <a:ext cx="5715000" cy="1143000"/>
          </a:xfrm>
        </p:spPr>
        <p:txBody>
          <a:bodyPr/>
          <a:lstStyle/>
          <a:p>
            <a:r>
              <a:rPr lang="en-US" dirty="0">
                <a:latin typeface="Arial Black" pitchFamily="34" charset="0"/>
              </a:rPr>
              <a:t>Death Is Sleep</a:t>
            </a:r>
          </a:p>
        </p:txBody>
      </p:sp>
      <p:sp>
        <p:nvSpPr>
          <p:cNvPr id="35843" name="Rectangle 3"/>
          <p:cNvSpPr>
            <a:spLocks noGrp="1" noChangeArrowheads="1"/>
          </p:cNvSpPr>
          <p:nvPr>
            <p:ph idx="1"/>
          </p:nvPr>
        </p:nvSpPr>
        <p:spPr>
          <a:xfrm>
            <a:off x="457200" y="1981200"/>
            <a:ext cx="8229600" cy="4149725"/>
          </a:xfrm>
        </p:spPr>
        <p:txBody>
          <a:bodyPr/>
          <a:lstStyle/>
          <a:p>
            <a:pPr marL="457200" indent="-457200">
              <a:spcBef>
                <a:spcPct val="0"/>
              </a:spcBef>
              <a:spcAft>
                <a:spcPct val="80000"/>
              </a:spcAft>
            </a:pPr>
            <a:r>
              <a:rPr lang="en-US" sz="2800" dirty="0">
                <a:cs typeface="Times New Roman" pitchFamily="18" charset="0"/>
              </a:rPr>
              <a:t>Dead Christians have fallen asleep  (1 Cor. 15:6, 13)</a:t>
            </a:r>
          </a:p>
          <a:p>
            <a:pPr marL="457200" indent="-457200">
              <a:spcBef>
                <a:spcPct val="0"/>
              </a:spcBef>
              <a:spcAft>
                <a:spcPct val="80000"/>
              </a:spcAft>
            </a:pPr>
            <a:r>
              <a:rPr lang="en-US" sz="2800" dirty="0" smtClean="0">
                <a:cs typeface="Times New Roman" pitchFamily="18" charset="0"/>
              </a:rPr>
              <a:t>Brethren </a:t>
            </a:r>
            <a:r>
              <a:rPr lang="en-US" sz="2800" dirty="0">
                <a:cs typeface="Times New Roman" pitchFamily="18" charset="0"/>
              </a:rPr>
              <a:t>who die have fallen asleep  (1 Th. 4:13-15)</a:t>
            </a:r>
          </a:p>
          <a:p>
            <a:pPr marL="457200" indent="-457200">
              <a:spcBef>
                <a:spcPct val="0"/>
              </a:spcBef>
              <a:spcAft>
                <a:spcPct val="80000"/>
              </a:spcAft>
            </a:pPr>
            <a:r>
              <a:rPr lang="en-US" sz="2800" dirty="0">
                <a:cs typeface="Times New Roman" pitchFamily="18" charset="0"/>
              </a:rPr>
              <a:t>Whether we wake or sleep, we should live with Christ  (1 Th. 5:9-11)</a:t>
            </a:r>
            <a:r>
              <a:rPr lang="en-US" sz="2800" dirty="0"/>
              <a:t> </a:t>
            </a:r>
          </a:p>
        </p:txBody>
      </p:sp>
      <p:sp>
        <p:nvSpPr>
          <p:cNvPr id="6" name="Slide Number Placeholder 5"/>
          <p:cNvSpPr>
            <a:spLocks noGrp="1"/>
          </p:cNvSpPr>
          <p:nvPr>
            <p:ph type="sldNum" sz="quarter" idx="12"/>
          </p:nvPr>
        </p:nvSpPr>
        <p:spPr/>
        <p:txBody>
          <a:bodyPr/>
          <a:lstStyle/>
          <a:p>
            <a:fld id="{6DF338B3-F8E9-4365-A26C-450DB478E705}" type="slidenum">
              <a:rPr lang="en-US"/>
              <a:pPr/>
              <a:t>38</a:t>
            </a:fld>
            <a:endParaRPr lang="en-US"/>
          </a:p>
        </p:txBody>
      </p:sp>
      <p:pic>
        <p:nvPicPr>
          <p:cNvPr id="5" name="Picture 2" descr="C:\Users\Kevin\AppData\Local\Microsoft\Windows\Temporary Internet Files\Content.IE5\5803U28Q\MP90040890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799" y="0"/>
            <a:ext cx="2743201" cy="1836658"/>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11156977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57200" y="277813"/>
            <a:ext cx="5410200" cy="1143000"/>
          </a:xfrm>
        </p:spPr>
        <p:txBody>
          <a:bodyPr/>
          <a:lstStyle/>
          <a:p>
            <a:r>
              <a:rPr lang="en-US" dirty="0">
                <a:latin typeface="Arial Black" pitchFamily="34" charset="0"/>
              </a:rPr>
              <a:t>The Dead Sleep</a:t>
            </a:r>
          </a:p>
        </p:txBody>
      </p:sp>
      <p:sp>
        <p:nvSpPr>
          <p:cNvPr id="103427" name="Rectangle 3"/>
          <p:cNvSpPr>
            <a:spLocks noGrp="1" noChangeArrowheads="1"/>
          </p:cNvSpPr>
          <p:nvPr>
            <p:ph idx="1"/>
          </p:nvPr>
        </p:nvSpPr>
        <p:spPr>
          <a:xfrm>
            <a:off x="838200" y="1752600"/>
            <a:ext cx="7848600" cy="4648200"/>
          </a:xfrm>
        </p:spPr>
        <p:txBody>
          <a:bodyPr/>
          <a:lstStyle/>
          <a:p>
            <a:pPr marL="457200" indent="-457200">
              <a:spcBef>
                <a:spcPts val="0"/>
              </a:spcBef>
              <a:spcAft>
                <a:spcPts val="1800"/>
              </a:spcAft>
            </a:pPr>
            <a:r>
              <a:rPr lang="en-US" sz="2800" dirty="0"/>
              <a:t>It is the </a:t>
            </a:r>
            <a:r>
              <a:rPr lang="en-US" sz="2800" b="1" dirty="0">
                <a:solidFill>
                  <a:srgbClr val="FFFF00"/>
                </a:solidFill>
              </a:rPr>
              <a:t>body</a:t>
            </a:r>
            <a:r>
              <a:rPr lang="en-US" sz="2800" dirty="0"/>
              <a:t> that sleeps, not the soul  </a:t>
            </a:r>
            <a:r>
              <a:rPr lang="en-US" sz="2800" dirty="0" smtClean="0"/>
              <a:t>(Mt. 27:52; Gen. 2:7; 3:19; Eccl. 12:7)</a:t>
            </a:r>
            <a:endParaRPr lang="en-US" sz="2800" dirty="0"/>
          </a:p>
          <a:p>
            <a:pPr marL="457200" indent="-457200">
              <a:spcBef>
                <a:spcPts val="0"/>
              </a:spcBef>
              <a:spcAft>
                <a:spcPts val="1800"/>
              </a:spcAft>
            </a:pPr>
            <a:r>
              <a:rPr lang="en-US" sz="2800" dirty="0"/>
              <a:t>Sleep implies:</a:t>
            </a:r>
          </a:p>
          <a:p>
            <a:pPr marL="1039813" lvl="1" indent="-468313">
              <a:spcBef>
                <a:spcPts val="0"/>
              </a:spcBef>
              <a:spcAft>
                <a:spcPts val="1200"/>
              </a:spcAft>
            </a:pPr>
            <a:r>
              <a:rPr lang="en-US" sz="2400" b="1" dirty="0" smtClean="0">
                <a:solidFill>
                  <a:srgbClr val="FFFF00"/>
                </a:solidFill>
              </a:rPr>
              <a:t>Rest</a:t>
            </a:r>
            <a:r>
              <a:rPr lang="en-US" sz="2400" dirty="0" smtClean="0"/>
              <a:t>  (Rev. 14:13)</a:t>
            </a:r>
            <a:endParaRPr lang="en-US" sz="2400" dirty="0"/>
          </a:p>
          <a:p>
            <a:pPr marL="1039813" lvl="1" indent="-468313">
              <a:spcBef>
                <a:spcPts val="0"/>
              </a:spcBef>
              <a:spcAft>
                <a:spcPts val="1200"/>
              </a:spcAft>
            </a:pPr>
            <a:r>
              <a:rPr lang="en-US" sz="2400" b="1" dirty="0" smtClean="0">
                <a:solidFill>
                  <a:srgbClr val="FFFF00"/>
                </a:solidFill>
              </a:rPr>
              <a:t>Nonparticipation</a:t>
            </a:r>
            <a:r>
              <a:rPr lang="en-US" sz="2400" dirty="0"/>
              <a:t>  (Eccl. 9:5)</a:t>
            </a:r>
          </a:p>
          <a:p>
            <a:pPr marL="1039813" lvl="1" indent="-468313">
              <a:spcBef>
                <a:spcPts val="0"/>
              </a:spcBef>
              <a:spcAft>
                <a:spcPts val="1800"/>
              </a:spcAft>
            </a:pPr>
            <a:r>
              <a:rPr lang="en-US" sz="2400" b="1" dirty="0">
                <a:solidFill>
                  <a:srgbClr val="FFFF00"/>
                </a:solidFill>
              </a:rPr>
              <a:t>Prelude</a:t>
            </a:r>
            <a:r>
              <a:rPr lang="en-US" sz="2400" b="1" dirty="0"/>
              <a:t> </a:t>
            </a:r>
            <a:r>
              <a:rPr lang="en-US" sz="2400" b="1" dirty="0">
                <a:solidFill>
                  <a:srgbClr val="FFFF00"/>
                </a:solidFill>
              </a:rPr>
              <a:t>to </a:t>
            </a:r>
            <a:r>
              <a:rPr lang="en-US" sz="2400" b="1" dirty="0" smtClean="0">
                <a:solidFill>
                  <a:srgbClr val="FFFF00"/>
                </a:solidFill>
              </a:rPr>
              <a:t>awakening</a:t>
            </a:r>
            <a:r>
              <a:rPr lang="en-US" sz="2400" dirty="0"/>
              <a:t>  </a:t>
            </a:r>
            <a:r>
              <a:rPr lang="en-US" sz="2400" dirty="0" smtClean="0"/>
              <a:t>(Dan. 12:2; Jn</a:t>
            </a:r>
            <a:r>
              <a:rPr lang="en-US" sz="2400" dirty="0"/>
              <a:t>. </a:t>
            </a:r>
            <a:r>
              <a:rPr lang="en-US" sz="2400" dirty="0" smtClean="0"/>
              <a:t>11:11; 1 Cor. 15:20-23)</a:t>
            </a:r>
            <a:endParaRPr lang="en-US" sz="2400" dirty="0"/>
          </a:p>
          <a:p>
            <a:pPr marL="457200" indent="-457200">
              <a:spcBef>
                <a:spcPts val="0"/>
              </a:spcBef>
            </a:pPr>
            <a:r>
              <a:rPr lang="en-US" sz="2800" dirty="0" smtClean="0"/>
              <a:t>A dead body </a:t>
            </a:r>
            <a:r>
              <a:rPr lang="en-US" sz="2800" b="1" dirty="0" smtClean="0">
                <a:solidFill>
                  <a:srgbClr val="FFFF00"/>
                </a:solidFill>
              </a:rPr>
              <a:t>appears to be sleeping  </a:t>
            </a:r>
            <a:r>
              <a:rPr lang="en-US" sz="2800" dirty="0"/>
              <a:t>(Jn. 11:11-14)</a:t>
            </a:r>
          </a:p>
        </p:txBody>
      </p:sp>
      <p:sp>
        <p:nvSpPr>
          <p:cNvPr id="6" name="Slide Number Placeholder 5"/>
          <p:cNvSpPr>
            <a:spLocks noGrp="1"/>
          </p:cNvSpPr>
          <p:nvPr>
            <p:ph type="sldNum" sz="quarter" idx="12"/>
          </p:nvPr>
        </p:nvSpPr>
        <p:spPr/>
        <p:txBody>
          <a:bodyPr/>
          <a:lstStyle/>
          <a:p>
            <a:fld id="{A0B9CEAE-6EA9-4BC5-AB67-D522B204BC75}" type="slidenum">
              <a:rPr lang="en-US"/>
              <a:pPr/>
              <a:t>39</a:t>
            </a:fld>
            <a:endParaRPr lang="en-US"/>
          </a:p>
        </p:txBody>
      </p:sp>
      <p:pic>
        <p:nvPicPr>
          <p:cNvPr id="5" name="Picture 2" descr="C:\Users\Kevin\AppData\Local\Microsoft\Windows\Temporary Internet Files\Content.IE5\5803U28Q\MP90040890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799" y="0"/>
            <a:ext cx="2743201" cy="1836658"/>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30873975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Coming Of The Lord</a:t>
            </a:r>
            <a:endParaRPr lang="en-US" dirty="0"/>
          </a:p>
        </p:txBody>
      </p:sp>
      <p:sp>
        <p:nvSpPr>
          <p:cNvPr id="5" name="Text Placeholder 4"/>
          <p:cNvSpPr>
            <a:spLocks noGrp="1"/>
          </p:cNvSpPr>
          <p:nvPr>
            <p:ph type="body" idx="1"/>
          </p:nvPr>
        </p:nvSpPr>
        <p:spPr>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0" dirty="0" smtClean="0">
                <a:solidFill>
                  <a:srgbClr val="FFFF00"/>
                </a:solidFill>
                <a:latin typeface="+mj-lt"/>
              </a:rPr>
              <a:t>1 Thessalonians</a:t>
            </a:r>
            <a:endParaRPr lang="en-US" sz="2800" b="0" dirty="0">
              <a:solidFill>
                <a:srgbClr val="FFFF00"/>
              </a:solidFill>
              <a:latin typeface="+mj-lt"/>
            </a:endParaRPr>
          </a:p>
        </p:txBody>
      </p:sp>
      <p:sp>
        <p:nvSpPr>
          <p:cNvPr id="6" name="Content Placeholder 5"/>
          <p:cNvSpPr>
            <a:spLocks noGrp="1"/>
          </p:cNvSpPr>
          <p:nvPr>
            <p:ph sz="half" idx="2"/>
          </p:nvPr>
        </p:nvSpPr>
        <p:spPr>
          <a:xfrm>
            <a:off x="457200" y="2174874"/>
            <a:ext cx="4038600" cy="4149725"/>
          </a:xfrm>
        </p:spPr>
        <p:txBody>
          <a:bodyPr/>
          <a:lstStyle/>
          <a:p>
            <a:pPr marL="457200" indent="-457200">
              <a:spcBef>
                <a:spcPts val="0"/>
              </a:spcBef>
              <a:spcAft>
                <a:spcPts val="2400"/>
              </a:spcAft>
            </a:pPr>
            <a:r>
              <a:rPr lang="en-US" sz="2800" dirty="0" smtClean="0">
                <a:effectLst/>
                <a:latin typeface="+mj-lt"/>
              </a:rPr>
              <a:t>1:9-10</a:t>
            </a:r>
          </a:p>
          <a:p>
            <a:pPr marL="457200" indent="-457200">
              <a:spcBef>
                <a:spcPts val="0"/>
              </a:spcBef>
              <a:spcAft>
                <a:spcPts val="2400"/>
              </a:spcAft>
            </a:pPr>
            <a:r>
              <a:rPr lang="en-US" sz="2800" dirty="0" smtClean="0">
                <a:effectLst/>
                <a:latin typeface="+mj-lt"/>
              </a:rPr>
              <a:t>2:19-20</a:t>
            </a:r>
          </a:p>
          <a:p>
            <a:pPr marL="457200" indent="-457200">
              <a:spcBef>
                <a:spcPts val="0"/>
              </a:spcBef>
              <a:spcAft>
                <a:spcPts val="2400"/>
              </a:spcAft>
            </a:pPr>
            <a:r>
              <a:rPr lang="en-US" sz="2800" dirty="0" smtClean="0">
                <a:effectLst/>
                <a:latin typeface="+mj-lt"/>
              </a:rPr>
              <a:t>3:11-13</a:t>
            </a:r>
          </a:p>
          <a:p>
            <a:pPr marL="457200" indent="-457200">
              <a:spcBef>
                <a:spcPts val="0"/>
              </a:spcBef>
              <a:spcAft>
                <a:spcPts val="2400"/>
              </a:spcAft>
            </a:pPr>
            <a:r>
              <a:rPr lang="en-US" sz="2800" dirty="0" smtClean="0">
                <a:effectLst/>
                <a:latin typeface="+mj-lt"/>
              </a:rPr>
              <a:t>4:13-18</a:t>
            </a:r>
          </a:p>
          <a:p>
            <a:pPr marL="457200" indent="-457200">
              <a:spcBef>
                <a:spcPts val="0"/>
              </a:spcBef>
              <a:spcAft>
                <a:spcPts val="2400"/>
              </a:spcAft>
            </a:pPr>
            <a:r>
              <a:rPr lang="en-US" sz="2800" dirty="0" smtClean="0">
                <a:effectLst/>
                <a:latin typeface="+mj-lt"/>
              </a:rPr>
              <a:t>5:1-11</a:t>
            </a:r>
          </a:p>
          <a:p>
            <a:pPr marL="457200" indent="-457200">
              <a:spcBef>
                <a:spcPts val="0"/>
              </a:spcBef>
              <a:spcAft>
                <a:spcPts val="2400"/>
              </a:spcAft>
            </a:pPr>
            <a:r>
              <a:rPr lang="en-US" sz="2800" dirty="0">
                <a:effectLst/>
                <a:latin typeface="+mj-lt"/>
              </a:rPr>
              <a:t>5:23-24</a:t>
            </a:r>
            <a:endParaRPr lang="en-US" sz="2800" dirty="0">
              <a:latin typeface="+mj-lt"/>
            </a:endParaRPr>
          </a:p>
        </p:txBody>
      </p:sp>
      <p:sp>
        <p:nvSpPr>
          <p:cNvPr id="7" name="Text Placeholder 6"/>
          <p:cNvSpPr>
            <a:spLocks noGrp="1"/>
          </p:cNvSpPr>
          <p:nvPr>
            <p:ph type="body" sz="quarter" idx="3"/>
          </p:nvPr>
        </p:nvSpPr>
        <p:spPr>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r>
              <a:rPr lang="en-US" sz="2800" b="0" dirty="0">
                <a:solidFill>
                  <a:srgbClr val="FFFF00"/>
                </a:solidFill>
                <a:latin typeface="+mj-lt"/>
              </a:rPr>
              <a:t>2 Thessalonians</a:t>
            </a:r>
          </a:p>
        </p:txBody>
      </p:sp>
      <p:sp>
        <p:nvSpPr>
          <p:cNvPr id="8" name="Content Placeholder 7"/>
          <p:cNvSpPr>
            <a:spLocks noGrp="1"/>
          </p:cNvSpPr>
          <p:nvPr>
            <p:ph sz="quarter" idx="4"/>
          </p:nvPr>
        </p:nvSpPr>
        <p:spPr/>
        <p:txBody>
          <a:bodyPr/>
          <a:lstStyle/>
          <a:p>
            <a:pPr marL="457200" indent="-457200">
              <a:spcBef>
                <a:spcPts val="0"/>
              </a:spcBef>
              <a:spcAft>
                <a:spcPts val="2400"/>
              </a:spcAft>
            </a:pPr>
            <a:r>
              <a:rPr lang="en-US" sz="2800" dirty="0">
                <a:effectLst/>
                <a:latin typeface="+mj-lt"/>
              </a:rPr>
              <a:t>1:6-10</a:t>
            </a:r>
          </a:p>
          <a:p>
            <a:pPr marL="457200" indent="-457200">
              <a:spcBef>
                <a:spcPts val="0"/>
              </a:spcBef>
              <a:spcAft>
                <a:spcPts val="2400"/>
              </a:spcAft>
            </a:pPr>
            <a:r>
              <a:rPr lang="en-US" sz="2800" dirty="0">
                <a:effectLst/>
                <a:latin typeface="+mj-lt"/>
              </a:rPr>
              <a:t>2:1-12</a:t>
            </a:r>
          </a:p>
        </p:txBody>
      </p:sp>
      <p:sp>
        <p:nvSpPr>
          <p:cNvPr id="4" name="Slide Number Placeholder 3"/>
          <p:cNvSpPr>
            <a:spLocks noGrp="1"/>
          </p:cNvSpPr>
          <p:nvPr>
            <p:ph type="sldNum" sz="quarter" idx="12"/>
          </p:nvPr>
        </p:nvSpPr>
        <p:spPr/>
        <p:txBody>
          <a:bodyPr/>
          <a:lstStyle/>
          <a:p>
            <a:fld id="{396A47C1-E966-4418-9AC8-95F5AD5A0C64}" type="slidenum">
              <a:rPr lang="en-US" smtClean="0"/>
              <a:t>4</a:t>
            </a:fld>
            <a:endParaRPr lang="en-US"/>
          </a:p>
        </p:txBody>
      </p:sp>
      <p:sp>
        <p:nvSpPr>
          <p:cNvPr id="3" name="Footer Placeholder 2"/>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
        <p:nvSpPr>
          <p:cNvPr id="9" name="Rounded Rectangle 8"/>
          <p:cNvSpPr/>
          <p:nvPr/>
        </p:nvSpPr>
        <p:spPr bwMode="auto">
          <a:xfrm>
            <a:off x="3429000" y="3886200"/>
            <a:ext cx="5562600" cy="1676400"/>
          </a:xfrm>
          <a:prstGeom prst="roundRect">
            <a:avLst/>
          </a:prstGeom>
          <a:solidFill>
            <a:schemeClr val="tx2">
              <a:lumMod val="5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800" b="1" dirty="0" smtClean="0">
                <a:solidFill>
                  <a:srgbClr val="FFFF00"/>
                </a:solidFill>
                <a:latin typeface="Arial" charset="0"/>
              </a:rPr>
              <a:t>Over ¼</a:t>
            </a:r>
            <a:r>
              <a:rPr lang="en-US" sz="2800" dirty="0" smtClean="0">
                <a:latin typeface="Arial" charset="0"/>
              </a:rPr>
              <a:t> of 1 Thessalonians</a:t>
            </a:r>
          </a:p>
          <a:p>
            <a:pPr marL="0" marR="0" indent="0" algn="l" defTabSz="914400" rtl="0" eaLnBrk="0" fontAlgn="base" latinLnBrk="0" hangingPunct="0">
              <a:lnSpc>
                <a:spcPct val="100000"/>
              </a:lnSpc>
              <a:spcBef>
                <a:spcPct val="0"/>
              </a:spcBef>
              <a:spcAft>
                <a:spcPct val="0"/>
              </a:spcAft>
              <a:buClrTx/>
              <a:buSzTx/>
              <a:buFontTx/>
              <a:buNone/>
              <a:tabLst/>
            </a:pPr>
            <a:r>
              <a:rPr lang="en-US" sz="2800" b="1" dirty="0">
                <a:solidFill>
                  <a:srgbClr val="FFFF00"/>
                </a:solidFill>
                <a:latin typeface="Arial" charset="0"/>
              </a:rPr>
              <a:t>Nearly ½</a:t>
            </a:r>
            <a:r>
              <a:rPr kumimoji="0" lang="en-US" sz="2800" b="0" i="0" u="none" strike="noStrike" cap="none" normalizeH="0" baseline="0" dirty="0" smtClean="0">
                <a:ln>
                  <a:noFill/>
                </a:ln>
                <a:solidFill>
                  <a:schemeClr val="tx1"/>
                </a:solidFill>
                <a:effectLst/>
                <a:latin typeface="Arial" charset="0"/>
              </a:rPr>
              <a:t> of 2 Thessalonians</a:t>
            </a:r>
          </a:p>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latin typeface="Arial" charset="0"/>
              </a:rPr>
              <a:t>(Wanamaker, </a:t>
            </a:r>
            <a:r>
              <a:rPr lang="en-US" sz="2000" dirty="0" err="1" smtClean="0">
                <a:latin typeface="Arial" charset="0"/>
              </a:rPr>
              <a:t>NIGTC</a:t>
            </a:r>
            <a:r>
              <a:rPr lang="en-US" sz="2000" dirty="0" smtClean="0">
                <a:latin typeface="Arial" charset="0"/>
              </a:rPr>
              <a:t>, 10)</a:t>
            </a:r>
            <a:endParaRPr kumimoji="0" lang="en-US" sz="20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7808228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a:t>Conscious Existence</a:t>
            </a:r>
          </a:p>
        </p:txBody>
      </p:sp>
      <p:sp>
        <p:nvSpPr>
          <p:cNvPr id="22531" name="Rectangle 3"/>
          <p:cNvSpPr>
            <a:spLocks noGrp="1" noChangeArrowheads="1"/>
          </p:cNvSpPr>
          <p:nvPr>
            <p:ph sz="half" idx="1"/>
          </p:nvPr>
        </p:nvSpPr>
        <p:spPr>
          <a:xfrm>
            <a:off x="457200" y="1828800"/>
            <a:ext cx="4038600" cy="4302125"/>
          </a:xfrm>
        </p:spPr>
        <p:txBody>
          <a:bodyPr/>
          <a:lstStyle/>
          <a:p>
            <a:pPr>
              <a:lnSpc>
                <a:spcPct val="90000"/>
              </a:lnSpc>
              <a:spcBef>
                <a:spcPct val="0"/>
              </a:spcBef>
              <a:spcAft>
                <a:spcPct val="100000"/>
              </a:spcAft>
            </a:pPr>
            <a:r>
              <a:rPr lang="en-US" sz="2500" b="1" dirty="0">
                <a:solidFill>
                  <a:srgbClr val="FFFF00"/>
                </a:solidFill>
                <a:latin typeface="CG Times (W1)" charset="0"/>
                <a:cs typeface="Times New Roman" pitchFamily="18" charset="0"/>
              </a:rPr>
              <a:t>Samuel &amp; Saul</a:t>
            </a:r>
            <a:r>
              <a:rPr lang="en-US" sz="2500" dirty="0">
                <a:solidFill>
                  <a:srgbClr val="FFFF00"/>
                </a:solidFill>
                <a:latin typeface="CG Times (W1)" charset="0"/>
                <a:cs typeface="Times New Roman" pitchFamily="18" charset="0"/>
              </a:rPr>
              <a:t>  </a:t>
            </a:r>
            <a:r>
              <a:rPr lang="en-US" sz="2500" dirty="0">
                <a:latin typeface="CG Times (W1)" charset="0"/>
                <a:cs typeface="Times New Roman" pitchFamily="18" charset="0"/>
              </a:rPr>
              <a:t>(1 Sam. 28:19)</a:t>
            </a:r>
            <a:r>
              <a:rPr lang="en-US" sz="2500" dirty="0"/>
              <a:t> </a:t>
            </a:r>
          </a:p>
          <a:p>
            <a:pPr>
              <a:lnSpc>
                <a:spcPct val="90000"/>
              </a:lnSpc>
              <a:spcBef>
                <a:spcPct val="0"/>
              </a:spcBef>
              <a:spcAft>
                <a:spcPct val="100000"/>
              </a:spcAft>
            </a:pPr>
            <a:r>
              <a:rPr lang="en-US" sz="2500" b="1" dirty="0">
                <a:solidFill>
                  <a:srgbClr val="FFFF00"/>
                </a:solidFill>
                <a:latin typeface="CG Times (W1)" charset="0"/>
                <a:cs typeface="Times New Roman" pitchFamily="18" charset="0"/>
              </a:rPr>
              <a:t>David &amp; Son</a:t>
            </a:r>
            <a:r>
              <a:rPr lang="en-US" sz="2500" dirty="0">
                <a:solidFill>
                  <a:srgbClr val="FFFF00"/>
                </a:solidFill>
                <a:latin typeface="CG Times (W1)" charset="0"/>
                <a:cs typeface="Times New Roman" pitchFamily="18" charset="0"/>
              </a:rPr>
              <a:t>  </a:t>
            </a:r>
            <a:r>
              <a:rPr lang="en-US" sz="2500" dirty="0">
                <a:latin typeface="CG Times (W1)" charset="0"/>
                <a:cs typeface="Times New Roman" pitchFamily="18" charset="0"/>
              </a:rPr>
              <a:t>(2 Sam. 12:22-23)</a:t>
            </a:r>
            <a:r>
              <a:rPr lang="en-US" sz="2500" dirty="0"/>
              <a:t> </a:t>
            </a:r>
          </a:p>
          <a:p>
            <a:pPr>
              <a:lnSpc>
                <a:spcPct val="90000"/>
              </a:lnSpc>
              <a:spcBef>
                <a:spcPct val="0"/>
              </a:spcBef>
              <a:spcAft>
                <a:spcPct val="100000"/>
              </a:spcAft>
            </a:pPr>
            <a:r>
              <a:rPr lang="en-US" sz="2500" b="1" dirty="0">
                <a:solidFill>
                  <a:srgbClr val="FFFF00"/>
                </a:solidFill>
                <a:latin typeface="CG Times (W1)" charset="0"/>
                <a:cs typeface="Times New Roman" pitchFamily="18" charset="0"/>
              </a:rPr>
              <a:t>Those in Sheol</a:t>
            </a:r>
            <a:r>
              <a:rPr lang="en-US" sz="2500" dirty="0">
                <a:solidFill>
                  <a:srgbClr val="FFFF00"/>
                </a:solidFill>
                <a:latin typeface="CG Times (W1)" charset="0"/>
                <a:cs typeface="Times New Roman" pitchFamily="18" charset="0"/>
              </a:rPr>
              <a:t>  </a:t>
            </a:r>
            <a:r>
              <a:rPr lang="en-US" sz="2500" dirty="0">
                <a:latin typeface="CG Times (W1)" charset="0"/>
                <a:cs typeface="Times New Roman" pitchFamily="18" charset="0"/>
              </a:rPr>
              <a:t>(Isa. 14:9-11)</a:t>
            </a:r>
            <a:endParaRPr lang="en-US" sz="2500" b="1" dirty="0">
              <a:latin typeface="CG Times (W1)" charset="0"/>
              <a:cs typeface="Times New Roman" pitchFamily="18" charset="0"/>
            </a:endParaRPr>
          </a:p>
          <a:p>
            <a:pPr>
              <a:lnSpc>
                <a:spcPct val="90000"/>
              </a:lnSpc>
              <a:spcBef>
                <a:spcPct val="0"/>
              </a:spcBef>
              <a:spcAft>
                <a:spcPct val="100000"/>
              </a:spcAft>
            </a:pPr>
            <a:r>
              <a:rPr lang="en-US" sz="2500" b="1" dirty="0">
                <a:solidFill>
                  <a:srgbClr val="FFFF00"/>
                </a:solidFill>
                <a:latin typeface="CG Times (W1)" charset="0"/>
                <a:cs typeface="Times New Roman" pitchFamily="18" charset="0"/>
              </a:rPr>
              <a:t>Moses &amp; Elijah</a:t>
            </a:r>
            <a:r>
              <a:rPr lang="en-US" sz="2500" dirty="0">
                <a:solidFill>
                  <a:srgbClr val="FFFF00"/>
                </a:solidFill>
                <a:latin typeface="CG Times (W1)" charset="0"/>
                <a:cs typeface="Times New Roman" pitchFamily="18" charset="0"/>
              </a:rPr>
              <a:t>  </a:t>
            </a:r>
            <a:r>
              <a:rPr lang="en-US" sz="2500" dirty="0">
                <a:latin typeface="CG Times (W1)" charset="0"/>
                <a:cs typeface="Times New Roman" pitchFamily="18" charset="0"/>
              </a:rPr>
              <a:t>(Mt. 17:1-5)</a:t>
            </a:r>
            <a:r>
              <a:rPr lang="en-US" sz="2500" dirty="0"/>
              <a:t> </a:t>
            </a:r>
          </a:p>
        </p:txBody>
      </p:sp>
      <p:sp>
        <p:nvSpPr>
          <p:cNvPr id="22532" name="Rectangle 4"/>
          <p:cNvSpPr>
            <a:spLocks noGrp="1" noChangeArrowheads="1"/>
          </p:cNvSpPr>
          <p:nvPr>
            <p:ph sz="half" idx="2"/>
          </p:nvPr>
        </p:nvSpPr>
        <p:spPr>
          <a:xfrm>
            <a:off x="4652963" y="1828800"/>
            <a:ext cx="4033837" cy="4302125"/>
          </a:xfrm>
        </p:spPr>
        <p:txBody>
          <a:bodyPr/>
          <a:lstStyle/>
          <a:p>
            <a:pPr>
              <a:lnSpc>
                <a:spcPct val="90000"/>
              </a:lnSpc>
              <a:spcBef>
                <a:spcPct val="0"/>
              </a:spcBef>
              <a:spcAft>
                <a:spcPct val="100000"/>
              </a:spcAft>
            </a:pPr>
            <a:r>
              <a:rPr lang="en-US" sz="2500" b="1" dirty="0">
                <a:solidFill>
                  <a:srgbClr val="FFFF00"/>
                </a:solidFill>
                <a:latin typeface="CG Times (W1)" charset="0"/>
                <a:cs typeface="Times New Roman" pitchFamily="18" charset="0"/>
              </a:rPr>
              <a:t>Lazarus &amp; Rich Man</a:t>
            </a:r>
            <a:r>
              <a:rPr lang="en-US" sz="2500" dirty="0">
                <a:solidFill>
                  <a:srgbClr val="FFFF00"/>
                </a:solidFill>
                <a:latin typeface="CG Times (W1)" charset="0"/>
                <a:cs typeface="Times New Roman" pitchFamily="18" charset="0"/>
              </a:rPr>
              <a:t>  </a:t>
            </a:r>
            <a:r>
              <a:rPr lang="en-US" sz="2500" dirty="0">
                <a:latin typeface="CG Times (W1)" charset="0"/>
                <a:cs typeface="Times New Roman" pitchFamily="18" charset="0"/>
              </a:rPr>
              <a:t>(Lk. 16:19-31)</a:t>
            </a:r>
            <a:endParaRPr lang="en-US" sz="2500" b="1" dirty="0">
              <a:latin typeface="CG Times (W1)" charset="0"/>
              <a:cs typeface="Times New Roman" pitchFamily="18" charset="0"/>
            </a:endParaRPr>
          </a:p>
          <a:p>
            <a:pPr>
              <a:lnSpc>
                <a:spcPct val="90000"/>
              </a:lnSpc>
              <a:spcBef>
                <a:spcPct val="0"/>
              </a:spcBef>
              <a:spcAft>
                <a:spcPct val="100000"/>
              </a:spcAft>
            </a:pPr>
            <a:r>
              <a:rPr lang="en-US" sz="2500" b="1" dirty="0">
                <a:solidFill>
                  <a:srgbClr val="FFFF00"/>
                </a:solidFill>
                <a:latin typeface="CG Times (W1)" charset="0"/>
                <a:cs typeface="Times New Roman" pitchFamily="18" charset="0"/>
              </a:rPr>
              <a:t>Abraham, Isaac, &amp; Jacob</a:t>
            </a:r>
            <a:r>
              <a:rPr lang="en-US" sz="2500" dirty="0">
                <a:solidFill>
                  <a:srgbClr val="FFFF00"/>
                </a:solidFill>
                <a:latin typeface="CG Times (W1)" charset="0"/>
                <a:cs typeface="Times New Roman" pitchFamily="18" charset="0"/>
              </a:rPr>
              <a:t>  </a:t>
            </a:r>
            <a:r>
              <a:rPr lang="en-US" sz="2500" dirty="0">
                <a:latin typeface="CG Times (W1)" charset="0"/>
                <a:cs typeface="Times New Roman" pitchFamily="18" charset="0"/>
              </a:rPr>
              <a:t>(Mt. 22:31-32; Lk. 20:37-38)</a:t>
            </a:r>
            <a:r>
              <a:rPr lang="en-US" sz="2500" dirty="0"/>
              <a:t> </a:t>
            </a:r>
          </a:p>
          <a:p>
            <a:pPr>
              <a:lnSpc>
                <a:spcPct val="90000"/>
              </a:lnSpc>
              <a:spcBef>
                <a:spcPct val="0"/>
              </a:spcBef>
              <a:spcAft>
                <a:spcPct val="100000"/>
              </a:spcAft>
            </a:pPr>
            <a:r>
              <a:rPr lang="en-US" sz="2500" b="1" dirty="0">
                <a:solidFill>
                  <a:srgbClr val="FFFF00"/>
                </a:solidFill>
                <a:latin typeface="CG Times (W1)" charset="0"/>
                <a:cs typeface="Times New Roman" pitchFamily="18" charset="0"/>
              </a:rPr>
              <a:t>Jesus &amp; Thief</a:t>
            </a:r>
            <a:r>
              <a:rPr lang="en-US" sz="2500" dirty="0">
                <a:solidFill>
                  <a:srgbClr val="FFFF00"/>
                </a:solidFill>
                <a:latin typeface="CG Times (W1)" charset="0"/>
                <a:cs typeface="Times New Roman" pitchFamily="18" charset="0"/>
              </a:rPr>
              <a:t>  </a:t>
            </a:r>
            <a:r>
              <a:rPr lang="en-US" sz="2500" dirty="0">
                <a:latin typeface="CG Times (W1)" charset="0"/>
                <a:cs typeface="Times New Roman" pitchFamily="18" charset="0"/>
              </a:rPr>
              <a:t>(Lk. 23:43)</a:t>
            </a:r>
            <a:r>
              <a:rPr lang="en-US" sz="2500" dirty="0"/>
              <a:t> </a:t>
            </a:r>
          </a:p>
          <a:p>
            <a:pPr>
              <a:lnSpc>
                <a:spcPct val="90000"/>
              </a:lnSpc>
              <a:spcBef>
                <a:spcPct val="0"/>
              </a:spcBef>
              <a:spcAft>
                <a:spcPct val="100000"/>
              </a:spcAft>
            </a:pPr>
            <a:r>
              <a:rPr lang="en-US" sz="2500" b="1" dirty="0">
                <a:solidFill>
                  <a:srgbClr val="FFFF00"/>
                </a:solidFill>
                <a:latin typeface="CG Times (W1)" charset="0"/>
                <a:cs typeface="Times New Roman" pitchFamily="18" charset="0"/>
              </a:rPr>
              <a:t>Souls underneath the altar</a:t>
            </a:r>
            <a:r>
              <a:rPr lang="en-US" sz="2500" dirty="0">
                <a:solidFill>
                  <a:srgbClr val="FFFF00"/>
                </a:solidFill>
                <a:latin typeface="CG Times (W1)" charset="0"/>
                <a:cs typeface="Times New Roman" pitchFamily="18" charset="0"/>
              </a:rPr>
              <a:t>  </a:t>
            </a:r>
            <a:r>
              <a:rPr lang="en-US" sz="2500" dirty="0">
                <a:latin typeface="CG Times (W1)" charset="0"/>
                <a:cs typeface="Times New Roman" pitchFamily="18" charset="0"/>
              </a:rPr>
              <a:t>(Rev. 6:9-11)</a:t>
            </a:r>
            <a:r>
              <a:rPr lang="en-US" sz="2500" dirty="0"/>
              <a:t> </a:t>
            </a:r>
          </a:p>
        </p:txBody>
      </p:sp>
      <p:sp>
        <p:nvSpPr>
          <p:cNvPr id="7" name="Slide Number Placeholder 6"/>
          <p:cNvSpPr>
            <a:spLocks noGrp="1"/>
          </p:cNvSpPr>
          <p:nvPr>
            <p:ph type="sldNum" sz="quarter" idx="12"/>
          </p:nvPr>
        </p:nvSpPr>
        <p:spPr/>
        <p:txBody>
          <a:bodyPr/>
          <a:lstStyle/>
          <a:p>
            <a:fld id="{59A9D8D1-F260-4963-9EE3-FE3FAAAB3B79}" type="slidenum">
              <a:rPr lang="en-US"/>
              <a:pPr/>
              <a:t>40</a:t>
            </a:fld>
            <a:endParaRPr lang="en-US"/>
          </a:p>
        </p:txBody>
      </p:sp>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4497864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14400" y="512064"/>
            <a:ext cx="7772400" cy="1164336"/>
          </a:xfrm>
        </p:spPr>
        <p:txBody>
          <a:bodyPr>
            <a:normAutofit fontScale="90000"/>
          </a:bodyPr>
          <a:lstStyle/>
          <a:p>
            <a:r>
              <a:rPr lang="en-US" sz="4900" b="0" dirty="0">
                <a:latin typeface="Arial Black" pitchFamily="34" charset="0"/>
              </a:rPr>
              <a:t>Conscience Existence</a:t>
            </a:r>
            <a:r>
              <a:rPr lang="en-US" sz="4900" b="0" dirty="0"/>
              <a:t/>
            </a:r>
            <a:br>
              <a:rPr lang="en-US" sz="4900" b="0" dirty="0"/>
            </a:br>
            <a:r>
              <a:rPr lang="en-US" sz="3300" b="0" dirty="0">
                <a:latin typeface="+mn-lt"/>
              </a:rPr>
              <a:t>(Lk. 16:19-31)</a:t>
            </a:r>
          </a:p>
        </p:txBody>
      </p:sp>
      <p:sp>
        <p:nvSpPr>
          <p:cNvPr id="25603" name="Rectangle 3"/>
          <p:cNvSpPr>
            <a:spLocks noGrp="1" noChangeArrowheads="1"/>
          </p:cNvSpPr>
          <p:nvPr>
            <p:ph sz="half" idx="1"/>
          </p:nvPr>
        </p:nvSpPr>
        <p:spPr>
          <a:xfrm>
            <a:off x="457200" y="1935163"/>
            <a:ext cx="4033838" cy="4195762"/>
          </a:xfrm>
        </p:spPr>
        <p:txBody>
          <a:bodyPr/>
          <a:lstStyle/>
          <a:p>
            <a:pPr marL="457200" indent="-457200">
              <a:spcBef>
                <a:spcPct val="0"/>
              </a:spcBef>
              <a:spcAft>
                <a:spcPct val="100000"/>
              </a:spcAft>
              <a:buClr>
                <a:schemeClr val="tx1"/>
              </a:buClr>
              <a:buSzPct val="100000"/>
              <a:buFont typeface="Arial" pitchFamily="34" charset="0"/>
              <a:buChar char="•"/>
            </a:pPr>
            <a:r>
              <a:rPr lang="en-US" b="1" dirty="0">
                <a:solidFill>
                  <a:srgbClr val="FFFF00"/>
                </a:solidFill>
              </a:rPr>
              <a:t>Feeling</a:t>
            </a:r>
            <a:r>
              <a:rPr lang="en-US" sz="2000" dirty="0"/>
              <a:t>  (vv. 23-25, 28)</a:t>
            </a:r>
          </a:p>
          <a:p>
            <a:pPr marL="457200" indent="-457200">
              <a:spcBef>
                <a:spcPct val="0"/>
              </a:spcBef>
              <a:spcAft>
                <a:spcPct val="100000"/>
              </a:spcAft>
              <a:buClr>
                <a:schemeClr val="tx1"/>
              </a:buClr>
              <a:buSzPct val="100000"/>
              <a:buFont typeface="Arial" pitchFamily="34" charset="0"/>
              <a:buChar char="•"/>
            </a:pPr>
            <a:r>
              <a:rPr lang="en-US" b="1" dirty="0">
                <a:solidFill>
                  <a:srgbClr val="FFFF00"/>
                </a:solidFill>
              </a:rPr>
              <a:t>Sight</a:t>
            </a:r>
            <a:r>
              <a:rPr lang="en-US" sz="2000" dirty="0"/>
              <a:t>  (v. 23)</a:t>
            </a:r>
          </a:p>
          <a:p>
            <a:pPr marL="457200" indent="-457200">
              <a:spcBef>
                <a:spcPct val="0"/>
              </a:spcBef>
              <a:spcAft>
                <a:spcPct val="100000"/>
              </a:spcAft>
              <a:buClr>
                <a:schemeClr val="tx1"/>
              </a:buClr>
              <a:buSzPct val="100000"/>
              <a:buFont typeface="Arial" pitchFamily="34" charset="0"/>
              <a:buChar char="•"/>
            </a:pPr>
            <a:r>
              <a:rPr lang="en-US" b="1" dirty="0">
                <a:solidFill>
                  <a:srgbClr val="FFFF00"/>
                </a:solidFill>
              </a:rPr>
              <a:t>Speech</a:t>
            </a:r>
            <a:r>
              <a:rPr lang="en-US" sz="2000" dirty="0"/>
              <a:t>  (v. 24)</a:t>
            </a:r>
          </a:p>
          <a:p>
            <a:pPr marL="457200" indent="-457200">
              <a:spcBef>
                <a:spcPct val="0"/>
              </a:spcBef>
              <a:spcAft>
                <a:spcPct val="100000"/>
              </a:spcAft>
              <a:buClr>
                <a:schemeClr val="tx1"/>
              </a:buClr>
              <a:buSzPct val="100000"/>
              <a:buFont typeface="Arial" pitchFamily="34" charset="0"/>
              <a:buChar char="•"/>
            </a:pPr>
            <a:r>
              <a:rPr lang="en-US" b="1" dirty="0">
                <a:solidFill>
                  <a:srgbClr val="FFFF00"/>
                </a:solidFill>
              </a:rPr>
              <a:t>Movement</a:t>
            </a:r>
            <a:r>
              <a:rPr lang="en-US" sz="2000" dirty="0"/>
              <a:t>  (v. 24)</a:t>
            </a:r>
          </a:p>
          <a:p>
            <a:pPr marL="457200" indent="-457200">
              <a:spcBef>
                <a:spcPct val="0"/>
              </a:spcBef>
              <a:spcAft>
                <a:spcPct val="100000"/>
              </a:spcAft>
              <a:buClr>
                <a:schemeClr val="tx1"/>
              </a:buClr>
              <a:buSzPct val="100000"/>
              <a:buFont typeface="Arial" pitchFamily="34" charset="0"/>
              <a:buChar char="•"/>
            </a:pPr>
            <a:r>
              <a:rPr lang="en-US" b="1" dirty="0">
                <a:solidFill>
                  <a:srgbClr val="FFFF00"/>
                </a:solidFill>
              </a:rPr>
              <a:t>Taste</a:t>
            </a:r>
            <a:r>
              <a:rPr lang="en-US" sz="2000" dirty="0"/>
              <a:t>  (v. 24)</a:t>
            </a:r>
          </a:p>
        </p:txBody>
      </p:sp>
      <p:sp>
        <p:nvSpPr>
          <p:cNvPr id="25604" name="Rectangle 4"/>
          <p:cNvSpPr>
            <a:spLocks noGrp="1" noChangeArrowheads="1"/>
          </p:cNvSpPr>
          <p:nvPr>
            <p:ph sz="half" idx="2"/>
          </p:nvPr>
        </p:nvSpPr>
        <p:spPr>
          <a:xfrm>
            <a:off x="4652963" y="1935163"/>
            <a:ext cx="4033837" cy="4195762"/>
          </a:xfrm>
        </p:spPr>
        <p:txBody>
          <a:bodyPr/>
          <a:lstStyle/>
          <a:p>
            <a:pPr marL="457200" indent="-457200">
              <a:spcBef>
                <a:spcPct val="0"/>
              </a:spcBef>
              <a:spcAft>
                <a:spcPct val="100000"/>
              </a:spcAft>
              <a:buClr>
                <a:schemeClr val="tx1"/>
              </a:buClr>
              <a:buSzPct val="100000"/>
              <a:buFont typeface="Arial" pitchFamily="34" charset="0"/>
              <a:buChar char="•"/>
            </a:pPr>
            <a:r>
              <a:rPr lang="en-US" b="1" dirty="0">
                <a:solidFill>
                  <a:srgbClr val="FFFF00"/>
                </a:solidFill>
              </a:rPr>
              <a:t>Memory</a:t>
            </a:r>
            <a:r>
              <a:rPr lang="en-US" sz="2000" dirty="0"/>
              <a:t>  (v. 25)</a:t>
            </a:r>
          </a:p>
          <a:p>
            <a:pPr marL="457200" indent="-457200">
              <a:spcBef>
                <a:spcPct val="0"/>
              </a:spcBef>
              <a:spcAft>
                <a:spcPct val="100000"/>
              </a:spcAft>
              <a:buClr>
                <a:schemeClr val="tx1"/>
              </a:buClr>
              <a:buSzPct val="100000"/>
              <a:buFont typeface="Arial" pitchFamily="34" charset="0"/>
              <a:buChar char="•"/>
            </a:pPr>
            <a:r>
              <a:rPr lang="en-US" b="1" dirty="0">
                <a:solidFill>
                  <a:srgbClr val="FFFF00"/>
                </a:solidFill>
              </a:rPr>
              <a:t>Desire</a:t>
            </a:r>
            <a:r>
              <a:rPr lang="en-US" sz="2000" dirty="0"/>
              <a:t>  (v. 26)</a:t>
            </a:r>
          </a:p>
          <a:p>
            <a:pPr marL="457200" indent="-457200">
              <a:spcBef>
                <a:spcPct val="0"/>
              </a:spcBef>
              <a:spcAft>
                <a:spcPct val="100000"/>
              </a:spcAft>
              <a:buClr>
                <a:schemeClr val="tx1"/>
              </a:buClr>
              <a:buSzPct val="100000"/>
              <a:buFont typeface="Arial" pitchFamily="34" charset="0"/>
              <a:buChar char="•"/>
            </a:pPr>
            <a:r>
              <a:rPr lang="en-US" b="1" dirty="0">
                <a:solidFill>
                  <a:srgbClr val="FFFF00"/>
                </a:solidFill>
              </a:rPr>
              <a:t>Concern</a:t>
            </a:r>
            <a:r>
              <a:rPr lang="en-US" sz="2000" dirty="0"/>
              <a:t>  (vv. 27-28)</a:t>
            </a:r>
          </a:p>
          <a:p>
            <a:pPr marL="457200" indent="-457200">
              <a:spcBef>
                <a:spcPct val="0"/>
              </a:spcBef>
              <a:spcAft>
                <a:spcPct val="100000"/>
              </a:spcAft>
              <a:buClr>
                <a:schemeClr val="tx1"/>
              </a:buClr>
              <a:buSzPct val="100000"/>
              <a:buFont typeface="Arial" pitchFamily="34" charset="0"/>
              <a:buChar char="•"/>
            </a:pPr>
            <a:r>
              <a:rPr lang="en-US" b="1" dirty="0">
                <a:solidFill>
                  <a:srgbClr val="FFFF00"/>
                </a:solidFill>
              </a:rPr>
              <a:t>Reasoning</a:t>
            </a:r>
            <a:r>
              <a:rPr lang="en-US" sz="2000" dirty="0"/>
              <a:t>  (vv. 29-31)</a:t>
            </a:r>
          </a:p>
        </p:txBody>
      </p:sp>
      <p:sp>
        <p:nvSpPr>
          <p:cNvPr id="7" name="Slide Number Placeholder 6"/>
          <p:cNvSpPr>
            <a:spLocks noGrp="1"/>
          </p:cNvSpPr>
          <p:nvPr>
            <p:ph type="sldNum" sz="quarter" idx="12"/>
          </p:nvPr>
        </p:nvSpPr>
        <p:spPr/>
        <p:txBody>
          <a:bodyPr/>
          <a:lstStyle/>
          <a:p>
            <a:fld id="{C7CF9E95-2C0B-4E73-88A0-DBBB8A5F54D2}" type="slidenum">
              <a:rPr lang="en-US"/>
              <a:pPr/>
              <a:t>41</a:t>
            </a:fld>
            <a:endParaRPr lang="en-US" dirty="0"/>
          </a:p>
        </p:txBody>
      </p:sp>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35106980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sz="4200" dirty="0" smtClean="0"/>
              <a:t>Is Luke 16:19ff  A </a:t>
            </a:r>
            <a:r>
              <a:rPr lang="en-US" sz="4200" dirty="0"/>
              <a:t>Parable?</a:t>
            </a:r>
          </a:p>
        </p:txBody>
      </p:sp>
      <p:sp>
        <p:nvSpPr>
          <p:cNvPr id="109571" name="Rectangle 3"/>
          <p:cNvSpPr>
            <a:spLocks noGrp="1" noChangeArrowheads="1"/>
          </p:cNvSpPr>
          <p:nvPr>
            <p:ph idx="1"/>
          </p:nvPr>
        </p:nvSpPr>
        <p:spPr/>
        <p:txBody>
          <a:bodyPr/>
          <a:lstStyle/>
          <a:p>
            <a:pPr marL="457200" indent="-457200">
              <a:spcBef>
                <a:spcPct val="0"/>
              </a:spcBef>
              <a:spcAft>
                <a:spcPct val="100000"/>
              </a:spcAft>
            </a:pPr>
            <a:r>
              <a:rPr lang="en-US" b="1" dirty="0">
                <a:solidFill>
                  <a:srgbClr val="FFFF00"/>
                </a:solidFill>
              </a:rPr>
              <a:t>Not</a:t>
            </a:r>
            <a:r>
              <a:rPr lang="en-US" dirty="0"/>
              <a:t> </a:t>
            </a:r>
            <a:r>
              <a:rPr lang="en-US" b="1" dirty="0">
                <a:solidFill>
                  <a:srgbClr val="FFFF00"/>
                </a:solidFill>
              </a:rPr>
              <a:t>identified</a:t>
            </a:r>
            <a:r>
              <a:rPr lang="en-US" dirty="0"/>
              <a:t> as a parable</a:t>
            </a:r>
          </a:p>
          <a:p>
            <a:pPr marL="457200" indent="-457200">
              <a:spcBef>
                <a:spcPct val="0"/>
              </a:spcBef>
              <a:spcAft>
                <a:spcPct val="100000"/>
              </a:spcAft>
            </a:pPr>
            <a:r>
              <a:rPr lang="en-US" b="1" dirty="0">
                <a:solidFill>
                  <a:srgbClr val="FFFF00"/>
                </a:solidFill>
              </a:rPr>
              <a:t>Actual names</a:t>
            </a:r>
            <a:r>
              <a:rPr lang="en-US" dirty="0"/>
              <a:t> used unlike obvious parables</a:t>
            </a:r>
          </a:p>
          <a:p>
            <a:pPr marL="457200" indent="-457200">
              <a:spcBef>
                <a:spcPct val="0"/>
              </a:spcBef>
              <a:spcAft>
                <a:spcPct val="100000"/>
              </a:spcAft>
            </a:pPr>
            <a:r>
              <a:rPr lang="en-US" dirty="0"/>
              <a:t>Parables depict </a:t>
            </a:r>
            <a:r>
              <a:rPr lang="en-US" b="1" dirty="0">
                <a:solidFill>
                  <a:srgbClr val="FFFF00"/>
                </a:solidFill>
              </a:rPr>
              <a:t>realistic situations</a:t>
            </a:r>
            <a:r>
              <a:rPr lang="en-US" dirty="0"/>
              <a:t>, not utter fantasy</a:t>
            </a:r>
          </a:p>
          <a:p>
            <a:pPr marL="457200" indent="-457200">
              <a:spcBef>
                <a:spcPct val="0"/>
              </a:spcBef>
              <a:spcAft>
                <a:spcPct val="100000"/>
              </a:spcAft>
            </a:pPr>
            <a:r>
              <a:rPr lang="en-US" dirty="0"/>
              <a:t>Parables </a:t>
            </a:r>
            <a:r>
              <a:rPr lang="en-US" b="1" dirty="0">
                <a:solidFill>
                  <a:srgbClr val="FFFF00"/>
                </a:solidFill>
              </a:rPr>
              <a:t>taught truth</a:t>
            </a:r>
            <a:r>
              <a:rPr lang="en-US" dirty="0"/>
              <a:t>, not error</a:t>
            </a:r>
          </a:p>
        </p:txBody>
      </p:sp>
      <p:sp>
        <p:nvSpPr>
          <p:cNvPr id="6" name="Slide Number Placeholder 5"/>
          <p:cNvSpPr>
            <a:spLocks noGrp="1"/>
          </p:cNvSpPr>
          <p:nvPr>
            <p:ph type="sldNum" sz="quarter" idx="12"/>
          </p:nvPr>
        </p:nvSpPr>
        <p:spPr/>
        <p:txBody>
          <a:bodyPr/>
          <a:lstStyle/>
          <a:p>
            <a:fld id="{4EE5FDF4-3772-4BC6-ABA9-1F5D4DD1ABCC}" type="slidenum">
              <a:rPr lang="en-US"/>
              <a:pPr/>
              <a:t>42</a:t>
            </a:fld>
            <a:endParaRPr lang="en-US"/>
          </a:p>
        </p:txBody>
      </p:sp>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8784154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5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95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95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Christians &amp; Sorrow</a:t>
            </a:r>
            <a:r>
              <a:rPr lang="en-US" sz="4000" dirty="0" smtClean="0"/>
              <a:t/>
            </a:r>
            <a:br>
              <a:rPr lang="en-US" sz="4000" dirty="0" smtClean="0"/>
            </a:br>
            <a:r>
              <a:rPr lang="en-US" sz="3000" b="0" dirty="0" smtClean="0">
                <a:latin typeface="+mn-lt"/>
              </a:rPr>
              <a:t>(1 Th. 4:13)</a:t>
            </a:r>
            <a:endParaRPr lang="en-US" sz="3000" b="0" dirty="0">
              <a:latin typeface="+mn-lt"/>
            </a:endParaRPr>
          </a:p>
        </p:txBody>
      </p:sp>
      <p:sp>
        <p:nvSpPr>
          <p:cNvPr id="3" name="Content Placeholder 2"/>
          <p:cNvSpPr>
            <a:spLocks noGrp="1"/>
          </p:cNvSpPr>
          <p:nvPr>
            <p:ph idx="1"/>
          </p:nvPr>
        </p:nvSpPr>
        <p:spPr>
          <a:xfrm>
            <a:off x="762000" y="1828800"/>
            <a:ext cx="7848600" cy="4495800"/>
          </a:xfrm>
        </p:spPr>
        <p:txBody>
          <a:bodyPr/>
          <a:lstStyle/>
          <a:p>
            <a:pPr marL="457200" indent="-457200">
              <a:spcAft>
                <a:spcPts val="1800"/>
              </a:spcAft>
            </a:pPr>
            <a:r>
              <a:rPr lang="en-US" sz="2800" dirty="0" smtClean="0"/>
              <a:t>Not wrong for Christians to sorrow</a:t>
            </a:r>
          </a:p>
          <a:p>
            <a:pPr marL="914400" lvl="1" indent="-457200">
              <a:spcBef>
                <a:spcPts val="0"/>
              </a:spcBef>
              <a:spcAft>
                <a:spcPts val="600"/>
              </a:spcAft>
            </a:pPr>
            <a:r>
              <a:rPr lang="en-US" sz="2400" dirty="0" smtClean="0"/>
              <a:t>Jesus  (Jn. 11:35)</a:t>
            </a:r>
          </a:p>
          <a:p>
            <a:pPr marL="914400" lvl="1" indent="-457200">
              <a:spcBef>
                <a:spcPts val="0"/>
              </a:spcBef>
              <a:spcAft>
                <a:spcPts val="600"/>
              </a:spcAft>
            </a:pPr>
            <a:r>
              <a:rPr lang="en-US" sz="2400" dirty="0" smtClean="0"/>
              <a:t>Apostles  (Jn. 16:6, 20)</a:t>
            </a:r>
          </a:p>
          <a:p>
            <a:pPr marL="914400" lvl="1" indent="-457200">
              <a:spcBef>
                <a:spcPts val="0"/>
              </a:spcBef>
              <a:spcAft>
                <a:spcPts val="600"/>
              </a:spcAft>
            </a:pPr>
            <a:r>
              <a:rPr lang="en-US" sz="2400" dirty="0" smtClean="0"/>
              <a:t>Church in Jerusalem  (Acts 8:2)</a:t>
            </a:r>
          </a:p>
          <a:p>
            <a:pPr marL="914400" lvl="1" indent="-457200">
              <a:spcBef>
                <a:spcPts val="0"/>
              </a:spcBef>
              <a:spcAft>
                <a:spcPts val="600"/>
              </a:spcAft>
            </a:pPr>
            <a:r>
              <a:rPr lang="en-US" sz="2400" dirty="0" smtClean="0"/>
              <a:t>Saints in Joppa  (Acts 9:36-39)</a:t>
            </a:r>
          </a:p>
          <a:p>
            <a:pPr marL="914400" lvl="1" indent="-457200">
              <a:spcBef>
                <a:spcPts val="0"/>
              </a:spcBef>
              <a:spcAft>
                <a:spcPts val="600"/>
              </a:spcAft>
            </a:pPr>
            <a:r>
              <a:rPr lang="en-US" sz="2400" dirty="0" smtClean="0"/>
              <a:t>Ephesian elders  (Acts 20:37-38)</a:t>
            </a:r>
          </a:p>
          <a:p>
            <a:pPr marL="914400" lvl="1" indent="-457200">
              <a:spcAft>
                <a:spcPts val="1800"/>
              </a:spcAft>
            </a:pPr>
            <a:r>
              <a:rPr lang="en-US" sz="2400" dirty="0" smtClean="0"/>
              <a:t>Paul  (Phil. 2:25-27)</a:t>
            </a:r>
          </a:p>
          <a:p>
            <a:pPr marL="457200" indent="-457200"/>
            <a:r>
              <a:rPr lang="en-US" sz="2800" dirty="0" smtClean="0"/>
              <a:t>But Christians should not sorrow as those without hope</a:t>
            </a:r>
          </a:p>
        </p:txBody>
      </p:sp>
      <p:sp>
        <p:nvSpPr>
          <p:cNvPr id="4" name="Slide Number Placeholder 3"/>
          <p:cNvSpPr>
            <a:spLocks noGrp="1"/>
          </p:cNvSpPr>
          <p:nvPr>
            <p:ph type="sldNum" sz="quarter" idx="12"/>
          </p:nvPr>
        </p:nvSpPr>
        <p:spPr/>
        <p:txBody>
          <a:bodyPr/>
          <a:lstStyle/>
          <a:p>
            <a:fld id="{8BE7D48B-A35F-447E-B9EC-A81BCD68C5CA}" type="slidenum">
              <a:rPr lang="en-US" smtClean="0">
                <a:solidFill>
                  <a:srgbClr val="FFFFFF"/>
                </a:solidFill>
              </a:rPr>
              <a:pPr/>
              <a:t>43</a:t>
            </a:fld>
            <a:endParaRPr lang="en-US" dirty="0">
              <a:solidFill>
                <a:srgbClr val="FFFFFF"/>
              </a:solidFill>
            </a:endParaRPr>
          </a:p>
        </p:txBody>
      </p:sp>
      <p:sp>
        <p:nvSpPr>
          <p:cNvPr id="5" name="Rounded Rectangular Callout 4"/>
          <p:cNvSpPr/>
          <p:nvPr/>
        </p:nvSpPr>
        <p:spPr bwMode="auto">
          <a:xfrm>
            <a:off x="5562600" y="1066800"/>
            <a:ext cx="3505200" cy="457200"/>
          </a:xfrm>
          <a:prstGeom prst="wedgeRoundRectCallout">
            <a:avLst>
              <a:gd name="adj1" fmla="val -26050"/>
              <a:gd name="adj2" fmla="val 145000"/>
              <a:gd name="adj3" fmla="val 16667"/>
            </a:avLst>
          </a:prstGeom>
          <a:solidFill>
            <a:schemeClr val="tx2">
              <a:lumMod val="5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500" b="0" i="0" u="none" strike="noStrike" cap="none" normalizeH="0" baseline="0" dirty="0" smtClean="0">
                <a:ln>
                  <a:noFill/>
                </a:ln>
                <a:solidFill>
                  <a:schemeClr val="tx1"/>
                </a:solidFill>
                <a:effectLst/>
                <a:latin typeface="Tahoma" pitchFamily="34" charset="0"/>
              </a:rPr>
              <a:t>Sorrow of Separation</a:t>
            </a:r>
          </a:p>
        </p:txBody>
      </p:sp>
      <p:sp>
        <p:nvSpPr>
          <p:cNvPr id="6" name="Rounded Rectangular Callout 5"/>
          <p:cNvSpPr/>
          <p:nvPr/>
        </p:nvSpPr>
        <p:spPr bwMode="auto">
          <a:xfrm>
            <a:off x="5634990" y="4419600"/>
            <a:ext cx="3505200" cy="457200"/>
          </a:xfrm>
          <a:prstGeom prst="wedgeRoundRectCallout">
            <a:avLst>
              <a:gd name="adj1" fmla="val -27028"/>
              <a:gd name="adj2" fmla="val 197500"/>
              <a:gd name="adj3" fmla="val 16667"/>
            </a:avLst>
          </a:prstGeom>
          <a:solidFill>
            <a:schemeClr val="tx2">
              <a:lumMod val="5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500" b="0" i="0" u="none" strike="noStrike" cap="none" normalizeH="0" baseline="0" dirty="0" smtClean="0">
                <a:ln>
                  <a:noFill/>
                </a:ln>
                <a:solidFill>
                  <a:schemeClr val="tx1"/>
                </a:solidFill>
                <a:effectLst/>
                <a:latin typeface="Tahoma" pitchFamily="34" charset="0"/>
              </a:rPr>
              <a:t>Sorrow of Desperation</a:t>
            </a:r>
          </a:p>
        </p:txBody>
      </p:sp>
      <p:sp>
        <p:nvSpPr>
          <p:cNvPr id="7" name="Footer Placeholder 6"/>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35469991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Second Coming</a:t>
            </a:r>
            <a:endParaRPr lang="en-US" b="0" dirty="0"/>
          </a:p>
        </p:txBody>
      </p:sp>
      <p:sp>
        <p:nvSpPr>
          <p:cNvPr id="3" name="Content Placeholder 2"/>
          <p:cNvSpPr>
            <a:spLocks noGrp="1"/>
          </p:cNvSpPr>
          <p:nvPr>
            <p:ph idx="1"/>
          </p:nvPr>
        </p:nvSpPr>
        <p:spPr/>
        <p:txBody>
          <a:bodyPr/>
          <a:lstStyle/>
          <a:p>
            <a:pPr marL="457200" indent="-457200">
              <a:spcBef>
                <a:spcPts val="0"/>
              </a:spcBef>
              <a:spcAft>
                <a:spcPts val="2400"/>
              </a:spcAft>
            </a:pPr>
            <a:r>
              <a:rPr lang="en-US" sz="2800" dirty="0" smtClean="0">
                <a:solidFill>
                  <a:srgbClr val="00B0F0"/>
                </a:solidFill>
                <a:latin typeface="+mj-lt"/>
              </a:rPr>
              <a:t>4:14:</a:t>
            </a:r>
            <a:r>
              <a:rPr lang="en-US" sz="2800" dirty="0" smtClean="0"/>
              <a:t>  God will </a:t>
            </a:r>
            <a:r>
              <a:rPr lang="en-US" sz="2800" b="1" dirty="0">
                <a:solidFill>
                  <a:srgbClr val="FFFF00"/>
                </a:solidFill>
              </a:rPr>
              <a:t>bring the dead </a:t>
            </a:r>
            <a:r>
              <a:rPr lang="en-US" sz="2800" dirty="0" smtClean="0"/>
              <a:t>in Christ  (cf. 3:13)</a:t>
            </a:r>
          </a:p>
          <a:p>
            <a:pPr marL="914400" lvl="1" indent="-457200">
              <a:spcBef>
                <a:spcPts val="0"/>
              </a:spcBef>
              <a:spcAft>
                <a:spcPts val="2400"/>
              </a:spcAft>
            </a:pPr>
            <a:r>
              <a:rPr lang="en-US" dirty="0" smtClean="0"/>
              <a:t>From heaven (or Hades) to re-inhabit their glorified bodies?*</a:t>
            </a:r>
          </a:p>
          <a:p>
            <a:pPr marL="914400" lvl="1" indent="-457200">
              <a:spcBef>
                <a:spcPts val="0"/>
              </a:spcBef>
              <a:spcAft>
                <a:spcPts val="2400"/>
              </a:spcAft>
            </a:pPr>
            <a:r>
              <a:rPr lang="en-US" dirty="0" smtClean="0"/>
              <a:t>From the grave to heaven?</a:t>
            </a:r>
          </a:p>
          <a:p>
            <a:pPr marL="457200" indent="-457200">
              <a:spcBef>
                <a:spcPts val="0"/>
              </a:spcBef>
              <a:spcAft>
                <a:spcPts val="2400"/>
              </a:spcAft>
            </a:pPr>
            <a:r>
              <a:rPr lang="en-US" sz="2800" dirty="0">
                <a:solidFill>
                  <a:srgbClr val="00B0F0"/>
                </a:solidFill>
                <a:latin typeface="+mj-lt"/>
              </a:rPr>
              <a:t>4:15:</a:t>
            </a:r>
            <a:r>
              <a:rPr lang="en-US" sz="2800" dirty="0" smtClean="0"/>
              <a:t>  Living Christians will </a:t>
            </a:r>
            <a:r>
              <a:rPr lang="en-US" sz="2800" b="1" dirty="0">
                <a:solidFill>
                  <a:srgbClr val="FFFF00"/>
                </a:solidFill>
              </a:rPr>
              <a:t>not precede </a:t>
            </a:r>
            <a:r>
              <a:rPr lang="en-US" sz="2800" dirty="0" smtClean="0"/>
              <a:t>dead Christians</a:t>
            </a:r>
          </a:p>
        </p:txBody>
      </p:sp>
      <p:sp>
        <p:nvSpPr>
          <p:cNvPr id="4" name="Slide Number Placeholder 3"/>
          <p:cNvSpPr>
            <a:spLocks noGrp="1"/>
          </p:cNvSpPr>
          <p:nvPr>
            <p:ph type="sldNum" sz="quarter" idx="12"/>
          </p:nvPr>
        </p:nvSpPr>
        <p:spPr/>
        <p:txBody>
          <a:bodyPr/>
          <a:lstStyle/>
          <a:p>
            <a:fld id="{8BE7D48B-A35F-447E-B9EC-A81BCD68C5CA}" type="slidenum">
              <a:rPr lang="en-US" smtClean="0"/>
              <a:pPr/>
              <a:t>44</a:t>
            </a:fld>
            <a:endParaRPr lang="en-US" dirty="0"/>
          </a:p>
        </p:txBody>
      </p:sp>
      <p:sp>
        <p:nvSpPr>
          <p:cNvPr id="5" name="Footer Placeholder 4"/>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26095414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066800" y="457200"/>
            <a:ext cx="7391400" cy="1219200"/>
          </a:xfrm>
        </p:spPr>
        <p:txBody>
          <a:bodyPr/>
          <a:lstStyle/>
          <a:p>
            <a:pPr algn="l"/>
            <a:r>
              <a:rPr lang="en-US" sz="3000" b="0" dirty="0" smtClean="0">
                <a:latin typeface="+mn-lt"/>
              </a:rPr>
              <a:t>Righteous Dead</a:t>
            </a:r>
            <a:r>
              <a:rPr lang="en-US" sz="4200" b="0" dirty="0" smtClean="0"/>
              <a:t/>
            </a:r>
            <a:br>
              <a:rPr lang="en-US" sz="4200" b="0" dirty="0" smtClean="0"/>
            </a:br>
            <a:r>
              <a:rPr lang="en-US" dirty="0" smtClean="0"/>
              <a:t>With </a:t>
            </a:r>
            <a:r>
              <a:rPr lang="en-US" dirty="0"/>
              <a:t>The Lord</a:t>
            </a:r>
          </a:p>
        </p:txBody>
      </p:sp>
      <p:sp>
        <p:nvSpPr>
          <p:cNvPr id="114691" name="Rectangle 3"/>
          <p:cNvSpPr>
            <a:spLocks noGrp="1" noChangeArrowheads="1"/>
          </p:cNvSpPr>
          <p:nvPr>
            <p:ph idx="1"/>
          </p:nvPr>
        </p:nvSpPr>
        <p:spPr>
          <a:xfrm>
            <a:off x="685800" y="1828800"/>
            <a:ext cx="7772400" cy="4267200"/>
          </a:xfrm>
        </p:spPr>
        <p:txBody>
          <a:bodyPr/>
          <a:lstStyle/>
          <a:p>
            <a:pPr marL="457200" indent="-457200">
              <a:spcBef>
                <a:spcPct val="0"/>
              </a:spcBef>
              <a:spcAft>
                <a:spcPts val="2400"/>
              </a:spcAft>
            </a:pPr>
            <a:r>
              <a:rPr lang="en-US" sz="2700" b="1" dirty="0">
                <a:solidFill>
                  <a:srgbClr val="FFFF00"/>
                </a:solidFill>
                <a:cs typeface="Times New Roman" pitchFamily="18" charset="0"/>
              </a:rPr>
              <a:t>Caught up to </a:t>
            </a:r>
            <a:r>
              <a:rPr lang="en-US" sz="2700" b="1" dirty="0" smtClean="0">
                <a:solidFill>
                  <a:srgbClr val="FFFF00"/>
                </a:solidFill>
                <a:cs typeface="Times New Roman" pitchFamily="18" charset="0"/>
              </a:rPr>
              <a:t>“third </a:t>
            </a:r>
            <a:r>
              <a:rPr lang="en-US" sz="2700" b="1" dirty="0">
                <a:solidFill>
                  <a:srgbClr val="FFFF00"/>
                </a:solidFill>
                <a:cs typeface="Times New Roman" pitchFamily="18" charset="0"/>
              </a:rPr>
              <a:t>heaven”</a:t>
            </a:r>
            <a:r>
              <a:rPr lang="en-US" sz="2700" b="1" dirty="0">
                <a:cs typeface="Times New Roman" pitchFamily="18" charset="0"/>
              </a:rPr>
              <a:t>  </a:t>
            </a:r>
            <a:r>
              <a:rPr lang="en-US" sz="2700" dirty="0">
                <a:cs typeface="Times New Roman" pitchFamily="18" charset="0"/>
              </a:rPr>
              <a:t>(2 Cor. 12:2, 4)</a:t>
            </a:r>
            <a:r>
              <a:rPr lang="en-US" sz="2700" dirty="0"/>
              <a:t> </a:t>
            </a:r>
          </a:p>
          <a:p>
            <a:pPr marL="457200" indent="-457200">
              <a:spcBef>
                <a:spcPct val="0"/>
              </a:spcBef>
              <a:spcAft>
                <a:spcPts val="2400"/>
              </a:spcAft>
            </a:pPr>
            <a:r>
              <a:rPr lang="en-US" sz="2700" b="1" dirty="0" smtClean="0">
                <a:solidFill>
                  <a:srgbClr val="FFFF00"/>
                </a:solidFill>
                <a:cs typeface="Times New Roman" pitchFamily="18" charset="0"/>
              </a:rPr>
              <a:t>Lord </a:t>
            </a:r>
            <a:r>
              <a:rPr lang="en-US" sz="2700" b="1" dirty="0">
                <a:solidFill>
                  <a:srgbClr val="FFFF00"/>
                </a:solidFill>
                <a:cs typeface="Times New Roman" pitchFamily="18" charset="0"/>
              </a:rPr>
              <a:t>receiving Stephen’s spirit</a:t>
            </a:r>
            <a:r>
              <a:rPr lang="en-US" sz="2700" b="1" dirty="0">
                <a:cs typeface="Times New Roman" pitchFamily="18" charset="0"/>
              </a:rPr>
              <a:t>  </a:t>
            </a:r>
            <a:r>
              <a:rPr lang="en-US" sz="2700" dirty="0">
                <a:cs typeface="Times New Roman" pitchFamily="18" charset="0"/>
              </a:rPr>
              <a:t>(Acts 7:55-56, 59)</a:t>
            </a:r>
            <a:r>
              <a:rPr lang="en-US" sz="2700" dirty="0"/>
              <a:t> </a:t>
            </a:r>
          </a:p>
          <a:p>
            <a:pPr marL="457200" indent="-457200">
              <a:spcBef>
                <a:spcPct val="0"/>
              </a:spcBef>
              <a:spcAft>
                <a:spcPts val="2400"/>
              </a:spcAft>
            </a:pPr>
            <a:r>
              <a:rPr lang="en-US" sz="2700" b="1" dirty="0" smtClean="0">
                <a:solidFill>
                  <a:srgbClr val="FFFF00"/>
                </a:solidFill>
                <a:cs typeface="Times New Roman" pitchFamily="18" charset="0"/>
              </a:rPr>
              <a:t>Absent </a:t>
            </a:r>
            <a:r>
              <a:rPr lang="en-US" sz="2700" b="1" dirty="0">
                <a:solidFill>
                  <a:srgbClr val="FFFF00"/>
                </a:solidFill>
                <a:cs typeface="Times New Roman" pitchFamily="18" charset="0"/>
              </a:rPr>
              <a:t>from the body -- Present with the Lord</a:t>
            </a:r>
            <a:r>
              <a:rPr lang="en-US" sz="2700" b="1" dirty="0">
                <a:cs typeface="Times New Roman" pitchFamily="18" charset="0"/>
              </a:rPr>
              <a:t>  </a:t>
            </a:r>
            <a:r>
              <a:rPr lang="en-US" sz="2700" dirty="0">
                <a:cs typeface="Times New Roman" pitchFamily="18" charset="0"/>
              </a:rPr>
              <a:t>(2 Cor. 5:6-8)</a:t>
            </a:r>
          </a:p>
          <a:p>
            <a:pPr marL="457200" indent="-457200">
              <a:spcBef>
                <a:spcPct val="0"/>
              </a:spcBef>
              <a:spcAft>
                <a:spcPts val="2400"/>
              </a:spcAft>
            </a:pPr>
            <a:r>
              <a:rPr lang="en-US" sz="2700" b="1" dirty="0">
                <a:solidFill>
                  <a:srgbClr val="FFFF00"/>
                </a:solidFill>
                <a:cs typeface="Times New Roman" pitchFamily="18" charset="0"/>
              </a:rPr>
              <a:t>Being with Christ</a:t>
            </a:r>
            <a:r>
              <a:rPr lang="en-US" sz="2700" b="1" dirty="0">
                <a:cs typeface="Times New Roman" pitchFamily="18" charset="0"/>
              </a:rPr>
              <a:t>  </a:t>
            </a:r>
            <a:r>
              <a:rPr lang="en-US" sz="2700" dirty="0">
                <a:cs typeface="Times New Roman" pitchFamily="18" charset="0"/>
              </a:rPr>
              <a:t>(Phil. 1:23</a:t>
            </a:r>
            <a:r>
              <a:rPr lang="en-US" sz="2700" dirty="0" smtClean="0">
                <a:cs typeface="Times New Roman" pitchFamily="18" charset="0"/>
              </a:rPr>
              <a:t>)</a:t>
            </a:r>
          </a:p>
          <a:p>
            <a:pPr marL="457200" indent="-457200">
              <a:spcBef>
                <a:spcPct val="0"/>
              </a:spcBef>
              <a:spcAft>
                <a:spcPts val="2400"/>
              </a:spcAft>
            </a:pPr>
            <a:r>
              <a:rPr lang="en-US" sz="2400" b="1" dirty="0">
                <a:solidFill>
                  <a:srgbClr val="FFFF00"/>
                </a:solidFill>
                <a:cs typeface="Times New Roman" pitchFamily="18" charset="0"/>
              </a:rPr>
              <a:t>Martyred souls under altar</a:t>
            </a:r>
            <a:r>
              <a:rPr lang="en-US" sz="2400" b="1" dirty="0">
                <a:cs typeface="Times New Roman" pitchFamily="18" charset="0"/>
              </a:rPr>
              <a:t>  </a:t>
            </a:r>
            <a:r>
              <a:rPr lang="en-US" sz="2400" dirty="0">
                <a:cs typeface="Times New Roman" pitchFamily="18" charset="0"/>
              </a:rPr>
              <a:t>(Rev. 6:9-11</a:t>
            </a:r>
            <a:r>
              <a:rPr lang="en-US" sz="2400" dirty="0" smtClean="0">
                <a:cs typeface="Times New Roman" pitchFamily="18" charset="0"/>
              </a:rPr>
              <a:t>)</a:t>
            </a:r>
            <a:endParaRPr lang="en-US" sz="2400" dirty="0"/>
          </a:p>
        </p:txBody>
      </p:sp>
      <p:sp>
        <p:nvSpPr>
          <p:cNvPr id="6" name="Slide Number Placeholder 5"/>
          <p:cNvSpPr>
            <a:spLocks noGrp="1"/>
          </p:cNvSpPr>
          <p:nvPr>
            <p:ph type="sldNum" sz="quarter" idx="12"/>
          </p:nvPr>
        </p:nvSpPr>
        <p:spPr/>
        <p:txBody>
          <a:bodyPr/>
          <a:lstStyle/>
          <a:p>
            <a:fld id="{5487373A-E55F-4C49-81C9-F812391DA2C0}" type="slidenum">
              <a:rPr lang="en-US"/>
              <a:pPr/>
              <a:t>45</a:t>
            </a:fld>
            <a:endParaRPr lang="en-US"/>
          </a:p>
        </p:txBody>
      </p:sp>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2345930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066800" y="457200"/>
            <a:ext cx="7391400" cy="1219200"/>
          </a:xfrm>
        </p:spPr>
        <p:txBody>
          <a:bodyPr/>
          <a:lstStyle/>
          <a:p>
            <a:pPr algn="l"/>
            <a:r>
              <a:rPr lang="en-US" sz="3000" dirty="0">
                <a:latin typeface="+mn-lt"/>
              </a:rPr>
              <a:t>Righteous Dead</a:t>
            </a:r>
            <a:r>
              <a:rPr lang="en-US" sz="4200" b="0" dirty="0" smtClean="0"/>
              <a:t/>
            </a:r>
            <a:br>
              <a:rPr lang="en-US" sz="4200" b="0" dirty="0" smtClean="0"/>
            </a:br>
            <a:r>
              <a:rPr lang="en-US" dirty="0" smtClean="0"/>
              <a:t>With </a:t>
            </a:r>
            <a:r>
              <a:rPr lang="en-US" dirty="0"/>
              <a:t>The Lord</a:t>
            </a:r>
          </a:p>
        </p:txBody>
      </p:sp>
      <p:sp>
        <p:nvSpPr>
          <p:cNvPr id="114691" name="Rectangle 3"/>
          <p:cNvSpPr>
            <a:spLocks noGrp="1" noChangeArrowheads="1"/>
          </p:cNvSpPr>
          <p:nvPr>
            <p:ph idx="1"/>
          </p:nvPr>
        </p:nvSpPr>
        <p:spPr>
          <a:xfrm>
            <a:off x="685800" y="1828800"/>
            <a:ext cx="7772400" cy="4419600"/>
          </a:xfrm>
        </p:spPr>
        <p:txBody>
          <a:bodyPr/>
          <a:lstStyle/>
          <a:p>
            <a:pPr marL="457200" indent="-457200">
              <a:spcBef>
                <a:spcPct val="0"/>
              </a:spcBef>
              <a:spcAft>
                <a:spcPts val="2400"/>
              </a:spcAft>
            </a:pPr>
            <a:r>
              <a:rPr lang="en-US" sz="2800" b="1" dirty="0" smtClean="0">
                <a:solidFill>
                  <a:srgbClr val="FFFF00"/>
                </a:solidFill>
                <a:cs typeface="Times New Roman" pitchFamily="18" charset="0"/>
              </a:rPr>
              <a:t>Spirits of just men made perfect</a:t>
            </a:r>
            <a:r>
              <a:rPr lang="en-US" sz="2800" b="1" dirty="0" smtClean="0">
                <a:cs typeface="Times New Roman" pitchFamily="18" charset="0"/>
              </a:rPr>
              <a:t>  </a:t>
            </a:r>
            <a:r>
              <a:rPr lang="en-US" sz="2800" dirty="0">
                <a:cs typeface="Times New Roman" pitchFamily="18" charset="0"/>
              </a:rPr>
              <a:t>(Heb. 12:22-24) </a:t>
            </a:r>
          </a:p>
          <a:p>
            <a:pPr marL="457200" indent="-457200">
              <a:spcBef>
                <a:spcPct val="0"/>
              </a:spcBef>
              <a:spcAft>
                <a:spcPts val="2400"/>
              </a:spcAft>
            </a:pPr>
            <a:r>
              <a:rPr lang="en-US" sz="2800" b="1" dirty="0" smtClean="0">
                <a:solidFill>
                  <a:srgbClr val="FFFF00"/>
                </a:solidFill>
                <a:cs typeface="Times New Roman" pitchFamily="18" charset="0"/>
              </a:rPr>
              <a:t>Great multitude before throne</a:t>
            </a:r>
            <a:r>
              <a:rPr lang="en-US" sz="2800" b="1" dirty="0" smtClean="0">
                <a:cs typeface="Times New Roman" pitchFamily="18" charset="0"/>
              </a:rPr>
              <a:t>  </a:t>
            </a:r>
            <a:r>
              <a:rPr lang="en-US" sz="2800" dirty="0">
                <a:cs typeface="Times New Roman" pitchFamily="18" charset="0"/>
              </a:rPr>
              <a:t>(Rev. 7:9-10, 13-17)</a:t>
            </a:r>
            <a:r>
              <a:rPr lang="en-US" sz="2800" dirty="0"/>
              <a:t> </a:t>
            </a:r>
          </a:p>
          <a:p>
            <a:pPr marL="457200" indent="-457200">
              <a:spcBef>
                <a:spcPct val="0"/>
              </a:spcBef>
              <a:spcAft>
                <a:spcPts val="2400"/>
              </a:spcAft>
            </a:pPr>
            <a:r>
              <a:rPr lang="en-US" sz="2800" b="1" dirty="0" smtClean="0">
                <a:solidFill>
                  <a:srgbClr val="FFFF00"/>
                </a:solidFill>
                <a:cs typeface="Times New Roman" pitchFamily="18" charset="0"/>
              </a:rPr>
              <a:t>Victors by sea </a:t>
            </a:r>
            <a:r>
              <a:rPr lang="en-US" sz="2800" b="1" dirty="0">
                <a:solidFill>
                  <a:srgbClr val="FFFF00"/>
                </a:solidFill>
                <a:cs typeface="Times New Roman" pitchFamily="18" charset="0"/>
              </a:rPr>
              <a:t>of glass</a:t>
            </a:r>
            <a:r>
              <a:rPr lang="en-US" sz="2800" b="1" dirty="0">
                <a:cs typeface="Times New Roman" pitchFamily="18" charset="0"/>
              </a:rPr>
              <a:t>  </a:t>
            </a:r>
            <a:r>
              <a:rPr lang="en-US" sz="2800" dirty="0">
                <a:cs typeface="Times New Roman" pitchFamily="18" charset="0"/>
              </a:rPr>
              <a:t>(Rev. 15:1-4)</a:t>
            </a:r>
            <a:r>
              <a:rPr lang="en-US" sz="2800" dirty="0"/>
              <a:t> </a:t>
            </a:r>
          </a:p>
          <a:p>
            <a:pPr marL="457200" indent="-457200">
              <a:spcBef>
                <a:spcPct val="0"/>
              </a:spcBef>
              <a:spcAft>
                <a:spcPts val="2400"/>
              </a:spcAft>
            </a:pPr>
            <a:r>
              <a:rPr lang="en-US" sz="2800" b="1" dirty="0">
                <a:solidFill>
                  <a:srgbClr val="FFFF00"/>
                </a:solidFill>
                <a:cs typeface="Times New Roman" pitchFamily="18" charset="0"/>
              </a:rPr>
              <a:t>Jesus will bring </a:t>
            </a:r>
            <a:r>
              <a:rPr lang="en-US" sz="2800" b="1" dirty="0" smtClean="0">
                <a:solidFill>
                  <a:srgbClr val="FFFF00"/>
                </a:solidFill>
                <a:cs typeface="Times New Roman" pitchFamily="18" charset="0"/>
              </a:rPr>
              <a:t>righteous </a:t>
            </a:r>
            <a:r>
              <a:rPr lang="en-US" sz="2800" b="1" dirty="0">
                <a:solidFill>
                  <a:srgbClr val="FFFF00"/>
                </a:solidFill>
                <a:cs typeface="Times New Roman" pitchFamily="18" charset="0"/>
              </a:rPr>
              <a:t>with Him</a:t>
            </a:r>
            <a:r>
              <a:rPr lang="en-US" sz="2800" b="1" dirty="0">
                <a:cs typeface="Times New Roman" pitchFamily="18" charset="0"/>
              </a:rPr>
              <a:t>  </a:t>
            </a:r>
            <a:r>
              <a:rPr lang="en-US" sz="2800" dirty="0">
                <a:cs typeface="Times New Roman" pitchFamily="18" charset="0"/>
              </a:rPr>
              <a:t>(1 </a:t>
            </a:r>
            <a:r>
              <a:rPr lang="en-US" sz="2800" dirty="0" smtClean="0">
                <a:cs typeface="Times New Roman" pitchFamily="18" charset="0"/>
              </a:rPr>
              <a:t>Th. </a:t>
            </a:r>
            <a:r>
              <a:rPr lang="en-US" sz="2800" dirty="0">
                <a:cs typeface="Times New Roman" pitchFamily="18" charset="0"/>
              </a:rPr>
              <a:t>3:11-13: 4:13-14)</a:t>
            </a:r>
            <a:r>
              <a:rPr lang="en-US" sz="2800" dirty="0"/>
              <a:t> </a:t>
            </a:r>
          </a:p>
          <a:p>
            <a:pPr marL="457200" indent="-457200">
              <a:spcBef>
                <a:spcPct val="0"/>
              </a:spcBef>
              <a:spcAft>
                <a:spcPts val="1600"/>
              </a:spcAft>
            </a:pPr>
            <a:endParaRPr lang="en-US" sz="2700" dirty="0"/>
          </a:p>
        </p:txBody>
      </p:sp>
      <p:sp>
        <p:nvSpPr>
          <p:cNvPr id="6" name="Slide Number Placeholder 5"/>
          <p:cNvSpPr>
            <a:spLocks noGrp="1"/>
          </p:cNvSpPr>
          <p:nvPr>
            <p:ph type="sldNum" sz="quarter" idx="12"/>
          </p:nvPr>
        </p:nvSpPr>
        <p:spPr/>
        <p:txBody>
          <a:bodyPr/>
          <a:lstStyle/>
          <a:p>
            <a:fld id="{5487373A-E55F-4C49-81C9-F812391DA2C0}" type="slidenum">
              <a:rPr lang="en-US"/>
              <a:pPr/>
              <a:t>46</a:t>
            </a:fld>
            <a:endParaRPr lang="en-US"/>
          </a:p>
        </p:txBody>
      </p:sp>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40280169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“A Word Of The Lord”</a:t>
            </a:r>
            <a:br>
              <a:rPr lang="en-US" dirty="0" smtClean="0"/>
            </a:br>
            <a:r>
              <a:rPr lang="en-US" sz="3000" b="0" dirty="0" smtClean="0">
                <a:latin typeface="+mn-lt"/>
              </a:rPr>
              <a:t>(1 Th. 4:15)</a:t>
            </a:r>
            <a:endParaRPr lang="en-US" sz="3000" b="0" dirty="0">
              <a:latin typeface="+mn-lt"/>
            </a:endParaRPr>
          </a:p>
        </p:txBody>
      </p:sp>
      <p:sp>
        <p:nvSpPr>
          <p:cNvPr id="3" name="Content Placeholder 2"/>
          <p:cNvSpPr>
            <a:spLocks noGrp="1"/>
          </p:cNvSpPr>
          <p:nvPr>
            <p:ph idx="1"/>
          </p:nvPr>
        </p:nvSpPr>
        <p:spPr>
          <a:xfrm>
            <a:off x="457200" y="1905000"/>
            <a:ext cx="8229600" cy="4225925"/>
          </a:xfrm>
        </p:spPr>
        <p:txBody>
          <a:bodyPr/>
          <a:lstStyle/>
          <a:p>
            <a:pPr marL="457200" lvl="4" indent="-457200">
              <a:spcBef>
                <a:spcPts val="0"/>
              </a:spcBef>
              <a:spcAft>
                <a:spcPts val="2400"/>
              </a:spcAft>
              <a:buClr>
                <a:schemeClr val="hlink"/>
              </a:buClr>
              <a:buBlip>
                <a:blip r:embed="rId2"/>
              </a:buBlip>
            </a:pPr>
            <a:r>
              <a:rPr lang="en-US" sz="2800" b="1" i="1" dirty="0" smtClean="0">
                <a:effectLst>
                  <a:outerShdw blurRad="38100" dist="38100" dir="2700000" algn="tl">
                    <a:srgbClr val="000000">
                      <a:alpha val="43137"/>
                    </a:srgbClr>
                  </a:outerShdw>
                </a:effectLst>
              </a:rPr>
              <a:t>Bob Utley</a:t>
            </a:r>
            <a:r>
              <a:rPr lang="en-US" sz="2800" dirty="0" smtClean="0">
                <a:effectLst>
                  <a:outerShdw blurRad="38100" dist="38100" dir="2700000" algn="tl">
                    <a:srgbClr val="000000">
                      <a:alpha val="43137"/>
                    </a:srgbClr>
                  </a:outerShdw>
                </a:effectLst>
              </a:rPr>
              <a:t>:  “Paul </a:t>
            </a:r>
            <a:r>
              <a:rPr lang="en-US" sz="2800" dirty="0">
                <a:effectLst>
                  <a:outerShdw blurRad="38100" dist="38100" dir="2700000" algn="tl">
                    <a:srgbClr val="000000">
                      <a:alpha val="43137"/>
                    </a:srgbClr>
                  </a:outerShdw>
                </a:effectLst>
              </a:rPr>
              <a:t>was not giving his personal opinion but was relating Jesus’ teachings (cf. 4:2). It is uncertain if this refers to: (1) </a:t>
            </a:r>
            <a:r>
              <a:rPr lang="en-US" sz="2800" dirty="0">
                <a:solidFill>
                  <a:srgbClr val="FFFF00"/>
                </a:solidFill>
                <a:effectLst>
                  <a:outerShdw blurRad="38100" dist="38100" dir="2700000" algn="tl">
                    <a:srgbClr val="000000">
                      <a:alpha val="43137"/>
                    </a:srgbClr>
                  </a:outerShdw>
                </a:effectLst>
              </a:rPr>
              <a:t>oral Christian tradition</a:t>
            </a:r>
            <a:r>
              <a:rPr lang="en-US" sz="2800" dirty="0">
                <a:effectLst>
                  <a:outerShdw blurRad="38100" dist="38100" dir="2700000" algn="tl">
                    <a:srgbClr val="000000">
                      <a:alpha val="43137"/>
                    </a:srgbClr>
                  </a:outerShdw>
                </a:effectLst>
              </a:rPr>
              <a:t> (cf. Acts 20:35); (2) </a:t>
            </a:r>
            <a:r>
              <a:rPr lang="en-US" sz="2800" dirty="0">
                <a:solidFill>
                  <a:srgbClr val="FFFF00"/>
                </a:solidFill>
                <a:effectLst>
                  <a:outerShdw blurRad="38100" dist="38100" dir="2700000" algn="tl">
                    <a:srgbClr val="000000">
                      <a:alpha val="43137"/>
                    </a:srgbClr>
                  </a:outerShdw>
                </a:effectLst>
              </a:rPr>
              <a:t>Jesus’ sermons</a:t>
            </a:r>
            <a:r>
              <a:rPr lang="en-US" sz="2800" dirty="0">
                <a:effectLst>
                  <a:outerShdw blurRad="38100" dist="38100" dir="2700000" algn="tl">
                    <a:srgbClr val="000000">
                      <a:alpha val="43137"/>
                    </a:srgbClr>
                  </a:outerShdw>
                </a:effectLst>
              </a:rPr>
              <a:t>, like Matt. 24 or Mark 13 or Luke 21; (3) if this was part of </a:t>
            </a:r>
            <a:r>
              <a:rPr lang="en-US" sz="2800" dirty="0">
                <a:solidFill>
                  <a:srgbClr val="FFFF00"/>
                </a:solidFill>
                <a:effectLst>
                  <a:outerShdw blurRad="38100" dist="38100" dir="2700000" algn="tl">
                    <a:srgbClr val="000000">
                      <a:alpha val="43137"/>
                    </a:srgbClr>
                  </a:outerShdw>
                </a:effectLst>
              </a:rPr>
              <a:t>Jesus’ personal revelation to Paul while in Arabia</a:t>
            </a:r>
            <a:r>
              <a:rPr lang="en-US" sz="2800" dirty="0">
                <a:effectLst>
                  <a:outerShdw blurRad="38100" dist="38100" dir="2700000" algn="tl">
                    <a:srgbClr val="000000">
                      <a:alpha val="43137"/>
                    </a:srgbClr>
                  </a:outerShdw>
                </a:effectLst>
              </a:rPr>
              <a:t>, Gal. 1:17, or (4) later, </a:t>
            </a:r>
            <a:r>
              <a:rPr lang="en-US" sz="2800" dirty="0">
                <a:solidFill>
                  <a:srgbClr val="FFFF00"/>
                </a:solidFill>
                <a:effectLst>
                  <a:outerShdw blurRad="38100" dist="38100" dir="2700000" algn="tl">
                    <a:srgbClr val="000000">
                      <a:alpha val="43137"/>
                    </a:srgbClr>
                  </a:outerShdw>
                </a:effectLst>
              </a:rPr>
              <a:t>direct revelation</a:t>
            </a:r>
            <a:r>
              <a:rPr lang="en-US" sz="2800" dirty="0">
                <a:effectLst>
                  <a:outerShdw blurRad="38100" dist="38100" dir="2700000" algn="tl">
                    <a:srgbClr val="000000">
                      <a:alpha val="43137"/>
                    </a:srgbClr>
                  </a:outerShdw>
                </a:effectLst>
              </a:rPr>
              <a:t> like II Cor. 12:1ff.”  </a:t>
            </a:r>
            <a:r>
              <a:rPr lang="en-US" dirty="0" smtClean="0">
                <a:effectLst>
                  <a:outerShdw blurRad="38100" dist="38100" dir="2700000" algn="tl">
                    <a:srgbClr val="000000">
                      <a:alpha val="43137"/>
                    </a:srgbClr>
                  </a:outerShdw>
                </a:effectLst>
              </a:rPr>
              <a:t>(</a:t>
            </a:r>
            <a:r>
              <a:rPr lang="en-US" i="1" dirty="0" smtClean="0">
                <a:effectLst>
                  <a:outerShdw blurRad="38100" dist="38100" dir="2700000" algn="tl">
                    <a:srgbClr val="000000">
                      <a:alpha val="43137"/>
                    </a:srgbClr>
                  </a:outerShdw>
                </a:effectLst>
              </a:rPr>
              <a:t>Paul’s First Letters</a:t>
            </a:r>
            <a:r>
              <a:rPr lang="en-US" dirty="0" smtClean="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109</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8BE7D48B-A35F-447E-B9EC-A81BCD68C5CA}" type="slidenum">
              <a:rPr lang="en-US" smtClean="0"/>
              <a:pPr/>
              <a:t>47</a:t>
            </a:fld>
            <a:endParaRPr lang="en-US" dirty="0"/>
          </a:p>
        </p:txBody>
      </p:sp>
      <p:sp>
        <p:nvSpPr>
          <p:cNvPr id="5" name="Footer Placeholder 4"/>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30331007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“A Word Of The Lord”</a:t>
            </a:r>
            <a:br>
              <a:rPr lang="en-US" dirty="0" smtClean="0"/>
            </a:br>
            <a:r>
              <a:rPr lang="en-US" sz="3000" b="0" dirty="0" smtClean="0">
                <a:latin typeface="+mn-lt"/>
              </a:rPr>
              <a:t>(1 Th. 4:15)</a:t>
            </a:r>
            <a:endParaRPr lang="en-US" sz="3000" b="0" dirty="0">
              <a:latin typeface="+mn-lt"/>
            </a:endParaRPr>
          </a:p>
        </p:txBody>
      </p:sp>
      <p:sp>
        <p:nvSpPr>
          <p:cNvPr id="3" name="Content Placeholder 2"/>
          <p:cNvSpPr>
            <a:spLocks noGrp="1"/>
          </p:cNvSpPr>
          <p:nvPr>
            <p:ph idx="1"/>
          </p:nvPr>
        </p:nvSpPr>
        <p:spPr>
          <a:xfrm>
            <a:off x="457200" y="1905000"/>
            <a:ext cx="8229600" cy="4225925"/>
          </a:xfrm>
        </p:spPr>
        <p:txBody>
          <a:bodyPr/>
          <a:lstStyle/>
          <a:p>
            <a:pPr marL="457200" indent="-457200">
              <a:spcBef>
                <a:spcPts val="0"/>
              </a:spcBef>
              <a:spcAft>
                <a:spcPts val="2400"/>
              </a:spcAft>
            </a:pPr>
            <a:r>
              <a:rPr lang="en-US" sz="2800" b="1" dirty="0" smtClean="0">
                <a:solidFill>
                  <a:srgbClr val="FFFF00"/>
                </a:solidFill>
              </a:rPr>
              <a:t>Personal teaching  </a:t>
            </a:r>
            <a:r>
              <a:rPr lang="en-US" sz="2800" dirty="0" smtClean="0"/>
              <a:t>(Mt. 24:30-31 [?]; Jn. 6:39-40; 11:25-26)</a:t>
            </a:r>
          </a:p>
          <a:p>
            <a:pPr marL="457200" indent="-457200">
              <a:spcBef>
                <a:spcPts val="0"/>
              </a:spcBef>
              <a:spcAft>
                <a:spcPts val="2400"/>
              </a:spcAft>
            </a:pPr>
            <a:r>
              <a:rPr lang="en-US" sz="2800" b="1" dirty="0">
                <a:solidFill>
                  <a:srgbClr val="FFFF00"/>
                </a:solidFill>
              </a:rPr>
              <a:t>Unrecorded teaching </a:t>
            </a:r>
            <a:r>
              <a:rPr lang="en-US" sz="2800" dirty="0" smtClean="0"/>
              <a:t>preserved by oral tradition  (cf. Acts 20:35)</a:t>
            </a:r>
          </a:p>
          <a:p>
            <a:pPr marL="457200" indent="-457200">
              <a:spcBef>
                <a:spcPts val="0"/>
              </a:spcBef>
              <a:spcAft>
                <a:spcPts val="2400"/>
              </a:spcAft>
            </a:pPr>
            <a:r>
              <a:rPr lang="en-US" sz="2800" b="1" dirty="0">
                <a:solidFill>
                  <a:srgbClr val="FFFF00"/>
                </a:solidFill>
              </a:rPr>
              <a:t>Direct revelation </a:t>
            </a:r>
            <a:r>
              <a:rPr lang="en-US" sz="2800" dirty="0" smtClean="0"/>
              <a:t>from Jesus to Paul  (cf. 1 Cor. 11:23; Gal. 1:11-12; Eph. 3:3)</a:t>
            </a:r>
          </a:p>
        </p:txBody>
      </p:sp>
      <p:sp>
        <p:nvSpPr>
          <p:cNvPr id="4" name="Slide Number Placeholder 3"/>
          <p:cNvSpPr>
            <a:spLocks noGrp="1"/>
          </p:cNvSpPr>
          <p:nvPr>
            <p:ph type="sldNum" sz="quarter" idx="12"/>
          </p:nvPr>
        </p:nvSpPr>
        <p:spPr/>
        <p:txBody>
          <a:bodyPr/>
          <a:lstStyle/>
          <a:p>
            <a:fld id="{8BE7D48B-A35F-447E-B9EC-A81BCD68C5CA}" type="slidenum">
              <a:rPr lang="en-US" smtClean="0">
                <a:solidFill>
                  <a:srgbClr val="FFFFFF"/>
                </a:solidFill>
              </a:rPr>
              <a:pPr/>
              <a:t>48</a:t>
            </a:fld>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prstClr val="white"/>
                </a:solidFill>
              </a:rPr>
              <a:t>Kevin Kay</a:t>
            </a:r>
            <a:endParaRPr lang="en-US" dirty="0">
              <a:solidFill>
                <a:prstClr val="white"/>
              </a:solidFill>
            </a:endParaRPr>
          </a:p>
        </p:txBody>
      </p:sp>
    </p:spTree>
    <p:extLst>
      <p:ext uri="{BB962C8B-B14F-4D97-AF65-F5344CB8AC3E}">
        <p14:creationId xmlns:p14="http://schemas.microsoft.com/office/powerpoint/2010/main" val="9673397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Who Are Alive”</a:t>
            </a:r>
            <a:br>
              <a:rPr lang="en-US" dirty="0"/>
            </a:br>
            <a:r>
              <a:rPr lang="en-US" sz="3000" dirty="0">
                <a:latin typeface="+mn-lt"/>
              </a:rPr>
              <a:t>(1 Th. 4:15)</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02137114"/>
              </p:ext>
            </p:extLst>
          </p:nvPr>
        </p:nvGraphicFramePr>
        <p:xfrm>
          <a:off x="457200" y="1981200"/>
          <a:ext cx="8229600" cy="374904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sz="2800" dirty="0" smtClean="0">
                          <a:latin typeface="+mj-lt"/>
                        </a:rPr>
                        <a:t>He Did</a:t>
                      </a:r>
                      <a:endParaRPr lang="en-US" sz="2800" dirty="0">
                        <a:latin typeface="+mj-lt"/>
                      </a:endParaRPr>
                    </a:p>
                  </a:txBody>
                  <a:tcPr anchor="ctr">
                    <a:cell3D prstMaterial="dkEdge">
                      <a:bevel/>
                      <a:lightRig rig="flood" dir="t"/>
                    </a:cell3D>
                    <a:solidFill>
                      <a:schemeClr val="tx2">
                        <a:lumMod val="50000"/>
                      </a:schemeClr>
                    </a:solidFill>
                  </a:tcPr>
                </a:tc>
                <a:tc>
                  <a:txBody>
                    <a:bodyPr/>
                    <a:lstStyle/>
                    <a:p>
                      <a:pPr algn="ctr"/>
                      <a:r>
                        <a:rPr lang="en-US" sz="2800" dirty="0" smtClean="0">
                          <a:latin typeface="+mj-lt"/>
                        </a:rPr>
                        <a:t>He Didn’t</a:t>
                      </a:r>
                      <a:endParaRPr lang="en-US" sz="2800" dirty="0">
                        <a:latin typeface="+mj-lt"/>
                      </a:endParaRPr>
                    </a:p>
                  </a:txBody>
                  <a:tcPr anchor="ctr">
                    <a:cell3D prstMaterial="dkEdge">
                      <a:bevel/>
                      <a:lightRig rig="flood" dir="t"/>
                    </a:cell3D>
                    <a:solidFill>
                      <a:schemeClr val="tx2">
                        <a:lumMod val="50000"/>
                      </a:schemeClr>
                    </a:solidFill>
                  </a:tcPr>
                </a:tc>
              </a:tr>
              <a:tr h="370840">
                <a:tc>
                  <a:txBody>
                    <a:bodyPr/>
                    <a:lstStyle/>
                    <a:p>
                      <a:r>
                        <a:rPr lang="en-US" sz="2200" dirty="0" smtClean="0"/>
                        <a:t>1 Th. 4:15, 17</a:t>
                      </a:r>
                      <a:endParaRPr lang="en-US" sz="2200" dirty="0"/>
                    </a:p>
                  </a:txBody>
                  <a:tcPr anchor="ctr">
                    <a:cell3D prstMaterial="dkEdge">
                      <a:bevel/>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1 Th. 5:1-2, 10;</a:t>
                      </a:r>
                      <a:r>
                        <a:rPr lang="en-US" sz="2200" baseline="0" dirty="0" smtClean="0"/>
                        <a:t> </a:t>
                      </a:r>
                      <a:r>
                        <a:rPr lang="en-US" sz="2200" dirty="0" smtClean="0"/>
                        <a:t>2 Th. 2:1-3;</a:t>
                      </a:r>
                      <a:br>
                        <a:rPr lang="en-US" sz="2200" dirty="0" smtClean="0"/>
                      </a:br>
                      <a:r>
                        <a:rPr lang="en-US" sz="2200" baseline="0" dirty="0" smtClean="0"/>
                        <a:t>(cf. Mt. 24:42-44; Lk. 12:35-40)</a:t>
                      </a:r>
                      <a:endParaRPr lang="en-US" sz="2200" dirty="0"/>
                    </a:p>
                  </a:txBody>
                  <a:tcPr anchor="ctr">
                    <a:cell3D prstMaterial="dkEdge">
                      <a:bevel/>
                      <a:lightRig rig="flood" dir="t"/>
                    </a:cell3D>
                  </a:tcPr>
                </a:tc>
              </a:tr>
              <a:tr h="370840">
                <a:tc>
                  <a:txBody>
                    <a:bodyPr/>
                    <a:lstStyle/>
                    <a:p>
                      <a:r>
                        <a:rPr lang="en-US" sz="2200" dirty="0" smtClean="0"/>
                        <a:t>1 Cor.</a:t>
                      </a:r>
                      <a:r>
                        <a:rPr lang="en-US" sz="2200" baseline="0" dirty="0" smtClean="0"/>
                        <a:t> 15:50-52; 16:22</a:t>
                      </a:r>
                      <a:endParaRPr lang="en-US" sz="2200" dirty="0"/>
                    </a:p>
                  </a:txBody>
                  <a:tcPr anchor="ctr">
                    <a:cell3D prstMaterial="dkEdge">
                      <a:bevel/>
                      <a:lightRig rig="flood" dir="t"/>
                    </a:cell3D>
                  </a:tcPr>
                </a:tc>
                <a:tc>
                  <a:txBody>
                    <a:bodyPr/>
                    <a:lstStyle/>
                    <a:p>
                      <a:r>
                        <a:rPr lang="en-US" sz="2200" dirty="0" smtClean="0"/>
                        <a:t>1 Cor. 6:14; 15:12-14, 16-19; 2 Cor. 4:10-14; 5:1-9</a:t>
                      </a:r>
                      <a:endParaRPr lang="en-US" sz="2200" dirty="0"/>
                    </a:p>
                  </a:txBody>
                  <a:tcPr anchor="ctr">
                    <a:cell3D prstMaterial="dkEdge">
                      <a:bevel/>
                      <a:lightRig rig="flood" dir="t"/>
                    </a:cell3D>
                  </a:tcPr>
                </a:tc>
              </a:tr>
              <a:tr h="370840">
                <a:tc>
                  <a:txBody>
                    <a:bodyPr/>
                    <a:lstStyle/>
                    <a:p>
                      <a:r>
                        <a:rPr lang="en-US" sz="2200" dirty="0" smtClean="0"/>
                        <a:t>Phil. 3:20-21; 4:5</a:t>
                      </a:r>
                      <a:endParaRPr lang="en-US" sz="2200" dirty="0"/>
                    </a:p>
                  </a:txBody>
                  <a:tcPr anchor="ctr">
                    <a:cell3D prstMaterial="dkEdge">
                      <a:bevel/>
                      <a:lightRig rig="flood" dir="t"/>
                    </a:cell3D>
                  </a:tcPr>
                </a:tc>
                <a:tc>
                  <a:txBody>
                    <a:bodyPr/>
                    <a:lstStyle/>
                    <a:p>
                      <a:r>
                        <a:rPr lang="en-US" sz="2200" dirty="0" smtClean="0"/>
                        <a:t>Phil. 1:20-26; 2:17-18; 3:7-10</a:t>
                      </a:r>
                      <a:endParaRPr lang="en-US" sz="2200" dirty="0"/>
                    </a:p>
                  </a:txBody>
                  <a:tcPr anchor="ctr">
                    <a:cell3D prstMaterial="dkEdge">
                      <a:bevel/>
                      <a:lightRig rig="flood" dir="t"/>
                    </a:cell3D>
                  </a:tcPr>
                </a:tc>
              </a:tr>
              <a:tr h="370840">
                <a:tc>
                  <a:txBody>
                    <a:bodyPr/>
                    <a:lstStyle/>
                    <a:p>
                      <a:r>
                        <a:rPr lang="en-US" sz="2200" dirty="0" smtClean="0"/>
                        <a:t>Rom. 13:11</a:t>
                      </a:r>
                      <a:endParaRPr lang="en-US" sz="2200" dirty="0"/>
                    </a:p>
                  </a:txBody>
                  <a:tcPr anchor="ctr">
                    <a:cell3D prstMaterial="dkEdge">
                      <a:bevel/>
                      <a:lightRig rig="flood" dir="t"/>
                    </a:cell3D>
                  </a:tcPr>
                </a:tc>
                <a:tc>
                  <a:txBody>
                    <a:bodyPr/>
                    <a:lstStyle/>
                    <a:p>
                      <a:endParaRPr lang="en-US" sz="2200"/>
                    </a:p>
                  </a:txBody>
                  <a:tcPr anchor="ctr">
                    <a:cell3D prstMaterial="dkEdge">
                      <a:bevel/>
                      <a:lightRig rig="flood" dir="t"/>
                    </a:cell3D>
                  </a:tcPr>
                </a:tc>
              </a:tr>
              <a:tr h="370840">
                <a:tc>
                  <a:txBody>
                    <a:bodyPr/>
                    <a:lstStyle/>
                    <a:p>
                      <a:r>
                        <a:rPr lang="en-US" sz="2200" dirty="0" smtClean="0"/>
                        <a:t>1 Tim. 6:14</a:t>
                      </a:r>
                      <a:endParaRPr lang="en-US" sz="2200" dirty="0"/>
                    </a:p>
                  </a:txBody>
                  <a:tcPr anchor="ctr">
                    <a:cell3D prstMaterial="dkEdge">
                      <a:bevel/>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2 Tim. 4:6-8</a:t>
                      </a:r>
                    </a:p>
                  </a:txBody>
                  <a:tcPr anchor="ctr">
                    <a:cell3D prstMaterial="dkEdge">
                      <a:bevel/>
                      <a:lightRig rig="flood" dir="t"/>
                    </a:cell3D>
                  </a:tcPr>
                </a:tc>
              </a:tr>
              <a:tr h="370840">
                <a:tc>
                  <a:txBody>
                    <a:bodyPr/>
                    <a:lstStyle/>
                    <a:p>
                      <a:r>
                        <a:rPr lang="en-US" sz="2200" dirty="0" smtClean="0"/>
                        <a:t>Tit. 2:11-13</a:t>
                      </a:r>
                      <a:endParaRPr lang="en-US" sz="2200" dirty="0"/>
                    </a:p>
                  </a:txBody>
                  <a:tcPr anchor="ctr">
                    <a:cell3D prstMaterial="dkEdge">
                      <a:bevel/>
                      <a:lightRig rig="flood" dir="t"/>
                    </a:cell3D>
                  </a:tcPr>
                </a:tc>
                <a:tc>
                  <a:txBody>
                    <a:bodyPr/>
                    <a:lstStyle/>
                    <a:p>
                      <a:endParaRPr lang="en-US" sz="2200" dirty="0"/>
                    </a:p>
                  </a:txBody>
                  <a:tcPr anchor="ctr">
                    <a:cell3D prstMaterial="dkEdge">
                      <a:bevel/>
                      <a:lightRig rig="flood" dir="t"/>
                    </a:cell3D>
                  </a:tcPr>
                </a:tc>
              </a:tr>
            </a:tbl>
          </a:graphicData>
        </a:graphic>
      </p:graphicFrame>
      <p:sp>
        <p:nvSpPr>
          <p:cNvPr id="3" name="Footer Placeholder 2"/>
          <p:cNvSpPr>
            <a:spLocks noGrp="1"/>
          </p:cNvSpPr>
          <p:nvPr>
            <p:ph type="ftr" sz="quarter" idx="11"/>
          </p:nvPr>
        </p:nvSpPr>
        <p:spPr/>
        <p:txBody>
          <a:bodyPr/>
          <a:lstStyle/>
          <a:p>
            <a:r>
              <a:rPr lang="en-US" dirty="0" smtClean="0"/>
              <a:t>Stott, 100-101</a:t>
            </a:r>
            <a:endParaRPr lang="en-US" dirty="0"/>
          </a:p>
        </p:txBody>
      </p:sp>
      <p:sp>
        <p:nvSpPr>
          <p:cNvPr id="4" name="Slide Number Placeholder 3"/>
          <p:cNvSpPr>
            <a:spLocks noGrp="1"/>
          </p:cNvSpPr>
          <p:nvPr>
            <p:ph type="sldNum" sz="quarter" idx="12"/>
          </p:nvPr>
        </p:nvSpPr>
        <p:spPr/>
        <p:txBody>
          <a:bodyPr/>
          <a:lstStyle/>
          <a:p>
            <a:fld id="{396A47C1-E966-4418-9AC8-95F5AD5A0C64}" type="slidenum">
              <a:rPr lang="en-US" smtClean="0"/>
              <a:t>49</a:t>
            </a:fld>
            <a:endParaRPr lang="en-US"/>
          </a:p>
        </p:txBody>
      </p:sp>
      <p:sp>
        <p:nvSpPr>
          <p:cNvPr id="6" name="Title 1"/>
          <p:cNvSpPr txBox="1">
            <a:spLocks/>
          </p:cNvSpPr>
          <p:nvPr/>
        </p:nvSpPr>
        <p:spPr bwMode="auto">
          <a:xfrm>
            <a:off x="628650" y="304800"/>
            <a:ext cx="8229600" cy="1143000"/>
          </a:xfrm>
          <a:prstGeom prst="roundRect">
            <a:avLst/>
          </a:prstGeom>
          <a:solidFill>
            <a:schemeClr val="tx2">
              <a:lumMod val="5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n-US" sz="4000" dirty="0" smtClean="0"/>
              <a:t>Did Paul Expect The Second Coming In His Lifetime?</a:t>
            </a:r>
            <a:endParaRPr lang="en-US" sz="4000" dirty="0"/>
          </a:p>
        </p:txBody>
      </p:sp>
    </p:spTree>
    <p:extLst>
      <p:ext uri="{BB962C8B-B14F-4D97-AF65-F5344CB8AC3E}">
        <p14:creationId xmlns:p14="http://schemas.microsoft.com/office/powerpoint/2010/main" val="26054431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a:xfrm>
            <a:off x="609600" y="381000"/>
            <a:ext cx="6400800" cy="1143000"/>
          </a:xfrm>
        </p:spPr>
        <p:txBody>
          <a:bodyPr/>
          <a:lstStyle/>
          <a:p>
            <a:pPr algn="l">
              <a:defRPr/>
            </a:pPr>
            <a:r>
              <a:rPr lang="en-US" sz="3000" dirty="0" smtClean="0">
                <a:latin typeface="+mn-lt"/>
              </a:rPr>
              <a:t>Key Terms For The</a:t>
            </a:r>
            <a:r>
              <a:rPr lang="en-US" dirty="0" smtClean="0">
                <a:latin typeface="Arial Black" pitchFamily="34" charset="0"/>
              </a:rPr>
              <a:t/>
            </a:r>
            <a:br>
              <a:rPr lang="en-US" dirty="0" smtClean="0">
                <a:latin typeface="Arial Black" pitchFamily="34" charset="0"/>
              </a:rPr>
            </a:br>
            <a:r>
              <a:rPr lang="en-US" dirty="0" smtClean="0">
                <a:latin typeface="Arial Black" pitchFamily="34" charset="0"/>
              </a:rPr>
              <a:t>Second </a:t>
            </a:r>
            <a:r>
              <a:rPr lang="en-US" dirty="0">
                <a:latin typeface="Arial Black" pitchFamily="34" charset="0"/>
              </a:rPr>
              <a:t>Coming</a:t>
            </a:r>
          </a:p>
        </p:txBody>
      </p:sp>
      <p:sp>
        <p:nvSpPr>
          <p:cNvPr id="407555" name="Rectangle 3"/>
          <p:cNvSpPr>
            <a:spLocks noGrp="1" noChangeArrowheads="1"/>
          </p:cNvSpPr>
          <p:nvPr>
            <p:ph idx="1"/>
          </p:nvPr>
        </p:nvSpPr>
        <p:spPr>
          <a:xfrm>
            <a:off x="457200" y="1752600"/>
            <a:ext cx="8229600" cy="4378326"/>
          </a:xfrm>
        </p:spPr>
        <p:txBody>
          <a:bodyPr/>
          <a:lstStyle/>
          <a:p>
            <a:pPr marL="457200" indent="-457200">
              <a:spcBef>
                <a:spcPct val="0"/>
              </a:spcBef>
              <a:spcAft>
                <a:spcPts val="2400"/>
              </a:spcAft>
              <a:defRPr/>
            </a:pPr>
            <a:r>
              <a:rPr lang="en-US" b="1" dirty="0" smtClean="0">
                <a:solidFill>
                  <a:srgbClr val="FFFF00"/>
                </a:solidFill>
              </a:rPr>
              <a:t>“Coming”</a:t>
            </a:r>
            <a:r>
              <a:rPr lang="en-US" dirty="0" smtClean="0"/>
              <a:t> or </a:t>
            </a:r>
            <a:r>
              <a:rPr lang="en-US" b="1" dirty="0">
                <a:solidFill>
                  <a:srgbClr val="FFFF00"/>
                </a:solidFill>
              </a:rPr>
              <a:t>“Presence</a:t>
            </a:r>
            <a:r>
              <a:rPr lang="en-US" b="1" dirty="0" smtClean="0">
                <a:solidFill>
                  <a:srgbClr val="FFFF00"/>
                </a:solidFill>
              </a:rPr>
              <a:t>”</a:t>
            </a:r>
            <a:br>
              <a:rPr lang="en-US" b="1" dirty="0" smtClean="0">
                <a:solidFill>
                  <a:srgbClr val="FFFF00"/>
                </a:solidFill>
              </a:rPr>
            </a:br>
            <a:r>
              <a:rPr lang="en-US" sz="2800" dirty="0" smtClean="0"/>
              <a:t> (</a:t>
            </a:r>
            <a:r>
              <a:rPr lang="en-US" sz="2800" i="1" dirty="0" err="1" smtClean="0"/>
              <a:t>parousia</a:t>
            </a:r>
            <a:r>
              <a:rPr lang="en-US" sz="2800" dirty="0" smtClean="0"/>
              <a:t>)</a:t>
            </a:r>
          </a:p>
          <a:p>
            <a:pPr marL="457200" indent="-457200">
              <a:spcBef>
                <a:spcPct val="0"/>
              </a:spcBef>
              <a:spcAft>
                <a:spcPts val="2400"/>
              </a:spcAft>
              <a:defRPr/>
            </a:pPr>
            <a:r>
              <a:rPr lang="en-US" b="1" dirty="0" smtClean="0">
                <a:solidFill>
                  <a:srgbClr val="FFFF00"/>
                </a:solidFill>
              </a:rPr>
              <a:t>“</a:t>
            </a:r>
            <a:r>
              <a:rPr lang="en-US" b="1" dirty="0">
                <a:solidFill>
                  <a:srgbClr val="FFFF00"/>
                </a:solidFill>
              </a:rPr>
              <a:t>Revelation</a:t>
            </a:r>
            <a:r>
              <a:rPr lang="en-US" b="1" dirty="0" smtClean="0">
                <a:solidFill>
                  <a:srgbClr val="FFFF00"/>
                </a:solidFill>
              </a:rPr>
              <a:t>”</a:t>
            </a:r>
            <a:br>
              <a:rPr lang="en-US" b="1" dirty="0" smtClean="0">
                <a:solidFill>
                  <a:srgbClr val="FFFF00"/>
                </a:solidFill>
              </a:rPr>
            </a:br>
            <a:r>
              <a:rPr lang="en-US" sz="2800" dirty="0" smtClean="0"/>
              <a:t>(</a:t>
            </a:r>
            <a:r>
              <a:rPr lang="en-US" sz="2800" i="1" dirty="0" err="1"/>
              <a:t>apokalupsis</a:t>
            </a:r>
            <a:r>
              <a:rPr lang="en-US" sz="2800" dirty="0"/>
              <a:t>)</a:t>
            </a:r>
          </a:p>
          <a:p>
            <a:pPr marL="457200" indent="-457200">
              <a:spcBef>
                <a:spcPct val="0"/>
              </a:spcBef>
              <a:spcAft>
                <a:spcPts val="2400"/>
              </a:spcAft>
              <a:defRPr/>
            </a:pPr>
            <a:r>
              <a:rPr lang="en-US" b="1" dirty="0">
                <a:solidFill>
                  <a:srgbClr val="FFFF00"/>
                </a:solidFill>
              </a:rPr>
              <a:t>“Appearing”</a:t>
            </a:r>
            <a:r>
              <a:rPr lang="en-US" dirty="0"/>
              <a:t> </a:t>
            </a:r>
            <a:r>
              <a:rPr lang="en-US" dirty="0" smtClean="0"/>
              <a:t>or </a:t>
            </a:r>
            <a:r>
              <a:rPr lang="en-US" b="1" dirty="0">
                <a:solidFill>
                  <a:srgbClr val="FFFF00"/>
                </a:solidFill>
              </a:rPr>
              <a:t>“Brightness</a:t>
            </a:r>
            <a:r>
              <a:rPr lang="en-US" b="1" dirty="0" smtClean="0">
                <a:solidFill>
                  <a:srgbClr val="FFFF00"/>
                </a:solidFill>
              </a:rPr>
              <a:t>”</a:t>
            </a:r>
            <a:br>
              <a:rPr lang="en-US" b="1" dirty="0" smtClean="0">
                <a:solidFill>
                  <a:srgbClr val="FFFF00"/>
                </a:solidFill>
              </a:rPr>
            </a:br>
            <a:r>
              <a:rPr lang="en-US" sz="2800" dirty="0" smtClean="0"/>
              <a:t> (</a:t>
            </a:r>
            <a:r>
              <a:rPr lang="en-US" sz="2800" i="1" dirty="0" err="1" smtClean="0"/>
              <a:t>epiphaneia</a:t>
            </a:r>
            <a:r>
              <a:rPr lang="en-US" sz="2800" dirty="0"/>
              <a:t>)</a:t>
            </a:r>
          </a:p>
          <a:p>
            <a:pPr marL="457200" indent="-457200">
              <a:spcBef>
                <a:spcPct val="0"/>
              </a:spcBef>
              <a:spcAft>
                <a:spcPts val="2400"/>
              </a:spcAft>
              <a:defRPr/>
            </a:pPr>
            <a:r>
              <a:rPr lang="en-US" b="1" dirty="0" smtClean="0">
                <a:solidFill>
                  <a:srgbClr val="FFFF00"/>
                </a:solidFill>
              </a:rPr>
              <a:t>“</a:t>
            </a:r>
            <a:r>
              <a:rPr lang="en-US" b="1" dirty="0">
                <a:solidFill>
                  <a:srgbClr val="FFFF00"/>
                </a:solidFill>
              </a:rPr>
              <a:t>Appearance</a:t>
            </a:r>
            <a:r>
              <a:rPr lang="en-US" b="1" dirty="0" smtClean="0">
                <a:solidFill>
                  <a:srgbClr val="FFFF00"/>
                </a:solidFill>
              </a:rPr>
              <a:t>”</a:t>
            </a:r>
            <a:br>
              <a:rPr lang="en-US" b="1" dirty="0" smtClean="0">
                <a:solidFill>
                  <a:srgbClr val="FFFF00"/>
                </a:solidFill>
              </a:rPr>
            </a:br>
            <a:r>
              <a:rPr lang="en-US" sz="2800" dirty="0" smtClean="0"/>
              <a:t> </a:t>
            </a:r>
            <a:r>
              <a:rPr lang="en-US" sz="2800" dirty="0"/>
              <a:t>(</a:t>
            </a:r>
            <a:r>
              <a:rPr lang="en-US" sz="2800" i="1" dirty="0" err="1"/>
              <a:t>phaneroo</a:t>
            </a:r>
            <a:r>
              <a:rPr lang="en-US" sz="2800" dirty="0" smtClean="0"/>
              <a:t>)</a:t>
            </a:r>
            <a:endParaRPr lang="en-US" sz="2800" dirty="0"/>
          </a:p>
        </p:txBody>
      </p:sp>
      <p:sp>
        <p:nvSpPr>
          <p:cNvPr id="3" name="Footer Placeholder 2"/>
          <p:cNvSpPr>
            <a:spLocks noGrp="1"/>
          </p:cNvSpPr>
          <p:nvPr>
            <p:ph type="ftr" sz="quarter" idx="11"/>
          </p:nvPr>
        </p:nvSpPr>
        <p:spPr/>
        <p:txBody>
          <a:bodyPr/>
          <a:lstStyle/>
          <a:p>
            <a:pPr>
              <a:defRPr/>
            </a:pPr>
            <a:r>
              <a:rPr lang="en-US" smtClean="0">
                <a:solidFill>
                  <a:srgbClr val="FFFFFF"/>
                </a:solidFill>
              </a:rPr>
              <a:t>Kevin Kay</a:t>
            </a: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7D04425C-A1F6-4CCC-9A3D-ABB2CAEFFA05}" type="slidenum">
              <a:rPr lang="en-US">
                <a:solidFill>
                  <a:srgbClr val="FFFFFF"/>
                </a:solidFill>
              </a:rPr>
              <a:pPr>
                <a:defRPr/>
              </a:pPr>
              <a:t>5</a:t>
            </a:fld>
            <a:endParaRPr lang="en-US">
              <a:solidFill>
                <a:srgbClr val="FFFFFF"/>
              </a:solidFill>
            </a:endParaRPr>
          </a:p>
        </p:txBody>
      </p:sp>
      <p:pic>
        <p:nvPicPr>
          <p:cNvPr id="2457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38100"/>
            <a:ext cx="15240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7253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Second Coming</a:t>
            </a:r>
          </a:p>
        </p:txBody>
      </p:sp>
      <p:sp>
        <p:nvSpPr>
          <p:cNvPr id="3" name="Content Placeholder 2"/>
          <p:cNvSpPr>
            <a:spLocks noGrp="1"/>
          </p:cNvSpPr>
          <p:nvPr>
            <p:ph idx="1"/>
          </p:nvPr>
        </p:nvSpPr>
        <p:spPr/>
        <p:txBody>
          <a:bodyPr/>
          <a:lstStyle/>
          <a:p>
            <a:pPr marL="457200" indent="-457200">
              <a:spcBef>
                <a:spcPts val="0"/>
              </a:spcBef>
              <a:spcAft>
                <a:spcPts val="2400"/>
              </a:spcAft>
            </a:pPr>
            <a:r>
              <a:rPr lang="en-US" sz="2800" dirty="0">
                <a:solidFill>
                  <a:srgbClr val="00B0F0"/>
                </a:solidFill>
                <a:latin typeface="+mj-lt"/>
              </a:rPr>
              <a:t>Return:  </a:t>
            </a:r>
            <a:r>
              <a:rPr lang="en-US" sz="2800" dirty="0" smtClean="0"/>
              <a:t>The </a:t>
            </a:r>
            <a:r>
              <a:rPr lang="en-US" sz="2800" dirty="0"/>
              <a:t>Lord will </a:t>
            </a:r>
            <a:r>
              <a:rPr lang="en-US" sz="2800" b="1" dirty="0">
                <a:solidFill>
                  <a:srgbClr val="FFFF00"/>
                </a:solidFill>
              </a:rPr>
              <a:t>descend</a:t>
            </a:r>
            <a:r>
              <a:rPr lang="en-US" sz="2800" dirty="0"/>
              <a:t> from heaven  (</a:t>
            </a:r>
            <a:r>
              <a:rPr lang="en-US" sz="2800" dirty="0" smtClean="0"/>
              <a:t>4:16</a:t>
            </a:r>
            <a:r>
              <a:rPr lang="en-US" sz="2800" dirty="0"/>
              <a:t>)</a:t>
            </a:r>
            <a:endParaRPr lang="en-US" sz="2800" dirty="0" smtClean="0"/>
          </a:p>
          <a:p>
            <a:pPr marL="914400" lvl="1" indent="-457200">
              <a:spcBef>
                <a:spcPts val="0"/>
              </a:spcBef>
              <a:spcAft>
                <a:spcPts val="2400"/>
              </a:spcAft>
            </a:pPr>
            <a:r>
              <a:rPr lang="en-US" dirty="0" smtClean="0"/>
              <a:t>With a </a:t>
            </a:r>
            <a:r>
              <a:rPr lang="en-US" dirty="0" smtClean="0">
                <a:solidFill>
                  <a:srgbClr val="FFFF00"/>
                </a:solidFill>
              </a:rPr>
              <a:t>shout</a:t>
            </a:r>
          </a:p>
          <a:p>
            <a:pPr marL="914400" lvl="1" indent="-457200">
              <a:spcBef>
                <a:spcPts val="0"/>
              </a:spcBef>
              <a:spcAft>
                <a:spcPts val="2400"/>
              </a:spcAft>
            </a:pPr>
            <a:r>
              <a:rPr lang="en-US" dirty="0" smtClean="0"/>
              <a:t>With the voice of the </a:t>
            </a:r>
            <a:r>
              <a:rPr lang="en-US" dirty="0" smtClean="0">
                <a:solidFill>
                  <a:srgbClr val="FFFF00"/>
                </a:solidFill>
              </a:rPr>
              <a:t>archangel</a:t>
            </a:r>
          </a:p>
          <a:p>
            <a:pPr marL="914400" lvl="1" indent="-457200">
              <a:spcBef>
                <a:spcPts val="0"/>
              </a:spcBef>
              <a:spcAft>
                <a:spcPts val="2400"/>
              </a:spcAft>
            </a:pPr>
            <a:r>
              <a:rPr lang="en-US" dirty="0" smtClean="0"/>
              <a:t>With the </a:t>
            </a:r>
            <a:r>
              <a:rPr lang="en-US" dirty="0" smtClean="0">
                <a:solidFill>
                  <a:srgbClr val="FFFF00"/>
                </a:solidFill>
              </a:rPr>
              <a:t>trumpet</a:t>
            </a:r>
            <a:r>
              <a:rPr lang="en-US" dirty="0" smtClean="0"/>
              <a:t> of God</a:t>
            </a:r>
          </a:p>
          <a:p>
            <a:pPr marL="457200" indent="-457200">
              <a:spcBef>
                <a:spcPts val="0"/>
              </a:spcBef>
              <a:spcAft>
                <a:spcPts val="2400"/>
              </a:spcAft>
            </a:pPr>
            <a:r>
              <a:rPr lang="en-US" sz="2800" dirty="0">
                <a:solidFill>
                  <a:srgbClr val="00B0F0"/>
                </a:solidFill>
                <a:latin typeface="+mj-lt"/>
              </a:rPr>
              <a:t>Resurrection:  </a:t>
            </a:r>
            <a:r>
              <a:rPr lang="en-US" sz="2800" dirty="0" smtClean="0"/>
              <a:t>The dead in Christ will </a:t>
            </a:r>
            <a:r>
              <a:rPr lang="en-US" sz="2800" b="1" dirty="0">
                <a:solidFill>
                  <a:srgbClr val="FFFF00"/>
                </a:solidFill>
              </a:rPr>
              <a:t>rise first</a:t>
            </a:r>
            <a:r>
              <a:rPr lang="en-US" sz="2800" dirty="0"/>
              <a:t> </a:t>
            </a:r>
            <a:r>
              <a:rPr lang="en-US" sz="2800" dirty="0" smtClean="0"/>
              <a:t> (</a:t>
            </a:r>
            <a:r>
              <a:rPr lang="en-US" sz="2800" dirty="0"/>
              <a:t>4:16)</a:t>
            </a:r>
            <a:endParaRPr lang="en-US" sz="2800" dirty="0" smtClean="0"/>
          </a:p>
        </p:txBody>
      </p:sp>
      <p:sp>
        <p:nvSpPr>
          <p:cNvPr id="4" name="Slide Number Placeholder 3"/>
          <p:cNvSpPr>
            <a:spLocks noGrp="1"/>
          </p:cNvSpPr>
          <p:nvPr>
            <p:ph type="sldNum" sz="quarter" idx="12"/>
          </p:nvPr>
        </p:nvSpPr>
        <p:spPr/>
        <p:txBody>
          <a:bodyPr/>
          <a:lstStyle/>
          <a:p>
            <a:fld id="{8BE7D48B-A35F-447E-B9EC-A81BCD68C5CA}" type="slidenum">
              <a:rPr lang="en-US" smtClean="0"/>
              <a:pPr/>
              <a:t>50</a:t>
            </a:fld>
            <a:endParaRPr lang="en-US" dirty="0"/>
          </a:p>
        </p:txBody>
      </p:sp>
      <p:sp>
        <p:nvSpPr>
          <p:cNvPr id="5" name="Footer Placeholder 4"/>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15441357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8802" name="Rectangle 2"/>
          <p:cNvSpPr>
            <a:spLocks noGrp="1" noChangeArrowheads="1"/>
          </p:cNvSpPr>
          <p:nvPr>
            <p:ph type="title"/>
          </p:nvPr>
        </p:nvSpPr>
        <p:spPr/>
        <p:txBody>
          <a:bodyPr/>
          <a:lstStyle/>
          <a:p>
            <a:pPr algn="l"/>
            <a:r>
              <a:rPr lang="en-US" dirty="0" smtClean="0">
                <a:latin typeface="Arial Black" pitchFamily="34" charset="0"/>
              </a:rPr>
              <a:t>Use </a:t>
            </a:r>
            <a:r>
              <a:rPr lang="en-US" dirty="0">
                <a:latin typeface="Arial Black" pitchFamily="34" charset="0"/>
              </a:rPr>
              <a:t>Of Trumpets</a:t>
            </a:r>
          </a:p>
        </p:txBody>
      </p:sp>
      <p:sp>
        <p:nvSpPr>
          <p:cNvPr id="3" name="Content Placeholder 2"/>
          <p:cNvSpPr>
            <a:spLocks noGrp="1"/>
          </p:cNvSpPr>
          <p:nvPr>
            <p:ph sz="half" idx="2"/>
          </p:nvPr>
        </p:nvSpPr>
        <p:spPr>
          <a:xfrm>
            <a:off x="3657600" y="1600200"/>
            <a:ext cx="5029200" cy="4530725"/>
          </a:xfrm>
        </p:spPr>
        <p:txBody>
          <a:bodyPr/>
          <a:lstStyle/>
          <a:p>
            <a:pPr marL="457200" indent="-457200">
              <a:spcBef>
                <a:spcPts val="0"/>
              </a:spcBef>
              <a:spcAft>
                <a:spcPts val="2400"/>
              </a:spcAft>
            </a:pPr>
            <a:r>
              <a:rPr lang="en-US" b="1" dirty="0" smtClean="0">
                <a:solidFill>
                  <a:srgbClr val="FFFF00"/>
                </a:solidFill>
                <a:latin typeface="CG Times (W1)" charset="0"/>
                <a:cs typeface="Times New Roman" pitchFamily="18" charset="0"/>
              </a:rPr>
              <a:t>Judgment of </a:t>
            </a:r>
            <a:r>
              <a:rPr lang="en-US" b="1" dirty="0">
                <a:solidFill>
                  <a:srgbClr val="FFFF00"/>
                </a:solidFill>
                <a:latin typeface="CG Times (W1)" charset="0"/>
                <a:cs typeface="Times New Roman" pitchFamily="18" charset="0"/>
              </a:rPr>
              <a:t>God  </a:t>
            </a:r>
            <a:r>
              <a:rPr lang="en-US" dirty="0">
                <a:latin typeface="CG Times (W1)" charset="0"/>
                <a:cs typeface="Times New Roman" pitchFamily="18" charset="0"/>
              </a:rPr>
              <a:t>(Psa. 47:1-5; Joel 2:1-3; Amos 2:1-3; Zeph. 1:14-18; Zech. 9:11-17</a:t>
            </a:r>
            <a:r>
              <a:rPr lang="en-US" dirty="0" smtClean="0">
                <a:latin typeface="CG Times (W1)" charset="0"/>
                <a:cs typeface="Times New Roman" pitchFamily="18" charset="0"/>
              </a:rPr>
              <a:t>)</a:t>
            </a:r>
          </a:p>
          <a:p>
            <a:pPr marL="457200" indent="-457200">
              <a:spcBef>
                <a:spcPts val="0"/>
              </a:spcBef>
              <a:spcAft>
                <a:spcPts val="2400"/>
              </a:spcAft>
            </a:pPr>
            <a:r>
              <a:rPr lang="en-US" b="1" dirty="0">
                <a:solidFill>
                  <a:srgbClr val="FFFF00"/>
                </a:solidFill>
                <a:latin typeface="CG Times (W1)" charset="0"/>
                <a:cs typeface="Times New Roman" pitchFamily="18" charset="0"/>
              </a:rPr>
              <a:t>Ingathering of God's people  </a:t>
            </a:r>
            <a:r>
              <a:rPr lang="en-US" dirty="0">
                <a:latin typeface="CG Times (W1)" charset="0"/>
                <a:cs typeface="Times New Roman" pitchFamily="18" charset="0"/>
              </a:rPr>
              <a:t>(Isa. 27:13; Mt. 24:31) </a:t>
            </a:r>
          </a:p>
          <a:p>
            <a:pPr marL="457200" indent="-457200">
              <a:spcBef>
                <a:spcPts val="0"/>
              </a:spcBef>
              <a:spcAft>
                <a:spcPts val="2400"/>
              </a:spcAft>
            </a:pPr>
            <a:r>
              <a:rPr lang="en-US" b="1" dirty="0">
                <a:solidFill>
                  <a:srgbClr val="FFFF00"/>
                </a:solidFill>
                <a:latin typeface="CG Times (W1)" charset="0"/>
                <a:cs typeface="Times New Roman" pitchFamily="18" charset="0"/>
              </a:rPr>
              <a:t>Day of the Lord  </a:t>
            </a:r>
            <a:r>
              <a:rPr lang="en-US" dirty="0">
                <a:latin typeface="CG Times (W1)" charset="0"/>
                <a:cs typeface="Times New Roman" pitchFamily="18" charset="0"/>
              </a:rPr>
              <a:t>(1 Cor. 15:52; 1 Th. 4:16) </a:t>
            </a:r>
          </a:p>
          <a:p>
            <a:endParaRPr lang="en-US" dirty="0">
              <a:latin typeface="CG Times (W1)" charset="0"/>
              <a:cs typeface="Times New Roman" pitchFamily="18" charset="0"/>
            </a:endParaRPr>
          </a:p>
          <a:p>
            <a:endParaRPr lang="en-US" dirty="0"/>
          </a:p>
        </p:txBody>
      </p:sp>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
        <p:nvSpPr>
          <p:cNvPr id="6" name="Slide Number Placeholder 5"/>
          <p:cNvSpPr>
            <a:spLocks noGrp="1"/>
          </p:cNvSpPr>
          <p:nvPr>
            <p:ph type="sldNum" sz="quarter" idx="12"/>
          </p:nvPr>
        </p:nvSpPr>
        <p:spPr/>
        <p:txBody>
          <a:bodyPr/>
          <a:lstStyle/>
          <a:p>
            <a:fld id="{57B8DD6C-910F-4B90-910B-BA5ABABC973C}" type="slidenum">
              <a:rPr lang="en-US"/>
              <a:pPr/>
              <a:t>51</a:t>
            </a:fld>
            <a:endParaRPr lang="en-US" dirty="0"/>
          </a:p>
        </p:txBody>
      </p:sp>
      <p:pic>
        <p:nvPicPr>
          <p:cNvPr id="5" name="Picture 12" descr="bd05627_[1]"/>
          <p:cNvPicPr>
            <a:picLocks noChangeAspect="1" noChangeArrowheads="1"/>
          </p:cNvPicPr>
          <p:nvPr/>
        </p:nvPicPr>
        <p:blipFill>
          <a:blip r:embed="rId3" cstate="print"/>
          <a:srcRect/>
          <a:stretch>
            <a:fillRect/>
          </a:stretch>
        </p:blipFill>
        <p:spPr bwMode="auto">
          <a:xfrm>
            <a:off x="6934200" y="147297"/>
            <a:ext cx="1617663" cy="1411288"/>
          </a:xfrm>
          <a:prstGeom prst="rect">
            <a:avLst/>
          </a:prstGeom>
          <a:noFill/>
          <a:ln w="9525">
            <a:noFill/>
            <a:miter lim="800000"/>
            <a:headEnd/>
            <a:tailEnd/>
          </a:ln>
          <a:effectLst/>
        </p:spPr>
      </p:pic>
      <p:sp>
        <p:nvSpPr>
          <p:cNvPr id="4" name="Right Arrow 3"/>
          <p:cNvSpPr/>
          <p:nvPr/>
        </p:nvSpPr>
        <p:spPr bwMode="auto">
          <a:xfrm>
            <a:off x="533400" y="2667000"/>
            <a:ext cx="2895600" cy="1600200"/>
          </a:xfrm>
          <a:prstGeom prst="rightArrow">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mj-lt"/>
              </a:rPr>
              <a:t>Announce</a:t>
            </a:r>
          </a:p>
        </p:txBody>
      </p:sp>
    </p:spTree>
    <p:extLst>
      <p:ext uri="{BB962C8B-B14F-4D97-AF65-F5344CB8AC3E}">
        <p14:creationId xmlns:p14="http://schemas.microsoft.com/office/powerpoint/2010/main" val="9560799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 Second Coming</a:t>
            </a:r>
            <a:endParaRPr lang="en-US" sz="3000" b="0" dirty="0"/>
          </a:p>
        </p:txBody>
      </p:sp>
      <p:sp>
        <p:nvSpPr>
          <p:cNvPr id="3" name="Content Placeholder 2"/>
          <p:cNvSpPr>
            <a:spLocks noGrp="1"/>
          </p:cNvSpPr>
          <p:nvPr>
            <p:ph idx="1"/>
          </p:nvPr>
        </p:nvSpPr>
        <p:spPr>
          <a:xfrm>
            <a:off x="762000" y="1600200"/>
            <a:ext cx="7848600" cy="3200400"/>
          </a:xfrm>
        </p:spPr>
        <p:txBody>
          <a:bodyPr/>
          <a:lstStyle/>
          <a:p>
            <a:pPr marL="457200" indent="-457200">
              <a:spcBef>
                <a:spcPts val="0"/>
              </a:spcBef>
              <a:spcAft>
                <a:spcPts val="2400"/>
              </a:spcAft>
            </a:pPr>
            <a:r>
              <a:rPr lang="en-US" sz="2800" dirty="0" smtClean="0">
                <a:solidFill>
                  <a:srgbClr val="00B0F0"/>
                </a:solidFill>
                <a:latin typeface="+mj-lt"/>
              </a:rPr>
              <a:t>“Rapture”:  </a:t>
            </a:r>
            <a:r>
              <a:rPr lang="en-US" sz="2800" dirty="0" smtClean="0"/>
              <a:t>All in Christ will be </a:t>
            </a:r>
            <a:r>
              <a:rPr lang="en-US" sz="2800" b="1" dirty="0">
                <a:solidFill>
                  <a:srgbClr val="FFFF00"/>
                </a:solidFill>
              </a:rPr>
              <a:t>caught up  </a:t>
            </a:r>
            <a:r>
              <a:rPr lang="en-US" sz="2800" dirty="0"/>
              <a:t>(</a:t>
            </a:r>
            <a:r>
              <a:rPr lang="en-US" sz="2800" dirty="0" smtClean="0"/>
              <a:t>4:17)</a:t>
            </a:r>
          </a:p>
          <a:p>
            <a:pPr marL="914400" lvl="1" indent="-457200">
              <a:spcBef>
                <a:spcPts val="0"/>
              </a:spcBef>
              <a:spcAft>
                <a:spcPts val="2400"/>
              </a:spcAft>
            </a:pPr>
            <a:r>
              <a:rPr lang="en-US" dirty="0" smtClean="0"/>
              <a:t>Living changed  (1 Cor. 15:51-53)</a:t>
            </a:r>
          </a:p>
          <a:p>
            <a:pPr marL="457200" indent="-457200">
              <a:spcBef>
                <a:spcPts val="0"/>
              </a:spcBef>
              <a:spcAft>
                <a:spcPts val="2400"/>
              </a:spcAft>
            </a:pPr>
            <a:r>
              <a:rPr lang="en-US" sz="2800" dirty="0">
                <a:solidFill>
                  <a:srgbClr val="00B0F0"/>
                </a:solidFill>
                <a:latin typeface="+mj-lt"/>
              </a:rPr>
              <a:t>Reunion:  </a:t>
            </a:r>
            <a:r>
              <a:rPr lang="en-US" sz="2800" dirty="0" smtClean="0"/>
              <a:t>Christians will always </a:t>
            </a:r>
            <a:r>
              <a:rPr lang="en-US" sz="2800" b="1" dirty="0">
                <a:solidFill>
                  <a:srgbClr val="FFFF00"/>
                </a:solidFill>
              </a:rPr>
              <a:t>be with the Lord</a:t>
            </a:r>
            <a:r>
              <a:rPr lang="en-US" sz="2800" dirty="0" smtClean="0"/>
              <a:t>  (4:17)</a:t>
            </a:r>
          </a:p>
        </p:txBody>
      </p:sp>
      <p:sp>
        <p:nvSpPr>
          <p:cNvPr id="4" name="Slide Number Placeholder 3"/>
          <p:cNvSpPr>
            <a:spLocks noGrp="1"/>
          </p:cNvSpPr>
          <p:nvPr>
            <p:ph type="sldNum" sz="quarter" idx="12"/>
          </p:nvPr>
        </p:nvSpPr>
        <p:spPr/>
        <p:txBody>
          <a:bodyPr/>
          <a:lstStyle/>
          <a:p>
            <a:fld id="{8BE7D48B-A35F-447E-B9EC-A81BCD68C5CA}" type="slidenum">
              <a:rPr lang="en-US" smtClean="0"/>
              <a:pPr/>
              <a:t>52</a:t>
            </a:fld>
            <a:endParaRPr lang="en-US" dirty="0"/>
          </a:p>
        </p:txBody>
      </p:sp>
      <p:sp>
        <p:nvSpPr>
          <p:cNvPr id="5" name="Up Arrow Callout 4"/>
          <p:cNvSpPr/>
          <p:nvPr/>
        </p:nvSpPr>
        <p:spPr bwMode="auto">
          <a:xfrm>
            <a:off x="640080" y="4572000"/>
            <a:ext cx="7772400" cy="1375410"/>
          </a:xfrm>
          <a:prstGeom prst="upArrowCallout">
            <a:avLst/>
          </a:prstGeom>
          <a:solidFill>
            <a:schemeClr val="tx2">
              <a:lumMod val="5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t" anchorCtr="0" compatLnSpc="1">
            <a:prstTxWarp prst="textNoShape">
              <a:avLst/>
            </a:prstTxWarp>
          </a:bodyPr>
          <a:lstStyle/>
          <a:p>
            <a:pPr marR="0" indent="4572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ahoma" pitchFamily="34" charset="0"/>
              </a:rPr>
              <a:t>“Therefore, </a:t>
            </a:r>
            <a:r>
              <a:rPr kumimoji="0" lang="en-US" sz="2800" b="1" i="0" u="none" strike="noStrike" cap="none" normalizeH="0" baseline="0" dirty="0" smtClean="0">
                <a:ln>
                  <a:noFill/>
                </a:ln>
                <a:solidFill>
                  <a:srgbClr val="FFFF00"/>
                </a:solidFill>
                <a:effectLst/>
                <a:latin typeface="Tahoma" pitchFamily="34" charset="0"/>
              </a:rPr>
              <a:t>comfort one another </a:t>
            </a:r>
            <a:r>
              <a:rPr kumimoji="0" lang="en-US" sz="2800" b="0" i="0" u="none" strike="noStrike" cap="none" normalizeH="0" baseline="0" dirty="0" smtClean="0">
                <a:ln>
                  <a:noFill/>
                </a:ln>
                <a:solidFill>
                  <a:schemeClr val="tx1"/>
                </a:solidFill>
                <a:effectLst/>
                <a:latin typeface="Tahoma" pitchFamily="34" charset="0"/>
              </a:rPr>
              <a:t>with these words.”  (4:18)</a:t>
            </a:r>
          </a:p>
        </p:txBody>
      </p:sp>
      <p:sp>
        <p:nvSpPr>
          <p:cNvPr id="6" name="Footer Placeholder 5"/>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28977750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5334000" cy="1143000"/>
          </a:xfrm>
        </p:spPr>
        <p:txBody>
          <a:bodyPr/>
          <a:lstStyle/>
          <a:p>
            <a:pPr algn="l"/>
            <a:r>
              <a:rPr lang="en-US" dirty="0" smtClean="0"/>
              <a:t>Second Coming</a:t>
            </a:r>
            <a:endParaRPr lang="en-US" sz="3000" b="0" dirty="0"/>
          </a:p>
        </p:txBody>
      </p:sp>
      <p:sp>
        <p:nvSpPr>
          <p:cNvPr id="3" name="Content Placeholder 2"/>
          <p:cNvSpPr>
            <a:spLocks noGrp="1"/>
          </p:cNvSpPr>
          <p:nvPr>
            <p:ph idx="1"/>
          </p:nvPr>
        </p:nvSpPr>
        <p:spPr/>
        <p:txBody>
          <a:bodyPr/>
          <a:lstStyle/>
          <a:p>
            <a:pPr marL="457200" indent="-457200">
              <a:spcAft>
                <a:spcPts val="1200"/>
              </a:spcAft>
            </a:pPr>
            <a:r>
              <a:rPr lang="en-US" dirty="0" smtClean="0">
                <a:solidFill>
                  <a:srgbClr val="FFFF00"/>
                </a:solidFill>
                <a:effectLst/>
                <a:latin typeface="+mj-lt"/>
              </a:rPr>
              <a:t>Salvation</a:t>
            </a:r>
            <a:r>
              <a:rPr lang="en-US" dirty="0" smtClean="0">
                <a:effectLst/>
              </a:rPr>
              <a:t>  (1:10)</a:t>
            </a:r>
          </a:p>
          <a:p>
            <a:pPr marL="457200" indent="-457200">
              <a:spcAft>
                <a:spcPts val="1200"/>
              </a:spcAft>
            </a:pPr>
            <a:r>
              <a:rPr lang="en-US" dirty="0" smtClean="0">
                <a:solidFill>
                  <a:srgbClr val="FFFF00"/>
                </a:solidFill>
                <a:effectLst/>
                <a:latin typeface="+mj-lt"/>
              </a:rPr>
              <a:t>Celebration</a:t>
            </a:r>
            <a:r>
              <a:rPr lang="en-US" dirty="0" smtClean="0">
                <a:effectLst/>
              </a:rPr>
              <a:t>  (2:19-20)</a:t>
            </a:r>
          </a:p>
          <a:p>
            <a:pPr marL="457200" indent="-457200">
              <a:spcAft>
                <a:spcPts val="1200"/>
              </a:spcAft>
            </a:pPr>
            <a:r>
              <a:rPr lang="en-US" dirty="0">
                <a:solidFill>
                  <a:srgbClr val="FFFF00"/>
                </a:solidFill>
                <a:effectLst/>
                <a:latin typeface="+mj-lt"/>
              </a:rPr>
              <a:t>Sanctification</a:t>
            </a:r>
            <a:r>
              <a:rPr lang="en-US" dirty="0" smtClean="0">
                <a:effectLst/>
              </a:rPr>
              <a:t>  (3:13)</a:t>
            </a:r>
          </a:p>
          <a:p>
            <a:pPr marL="457200" indent="-457200">
              <a:spcAft>
                <a:spcPts val="1200"/>
              </a:spcAft>
            </a:pPr>
            <a:r>
              <a:rPr lang="en-US" dirty="0">
                <a:solidFill>
                  <a:srgbClr val="FFFF00"/>
                </a:solidFill>
                <a:effectLst/>
                <a:latin typeface="+mj-lt"/>
              </a:rPr>
              <a:t>Solace</a:t>
            </a:r>
            <a:r>
              <a:rPr lang="en-US" dirty="0" smtClean="0">
                <a:effectLst/>
              </a:rPr>
              <a:t>  (4:13-18)</a:t>
            </a:r>
          </a:p>
        </p:txBody>
      </p:sp>
      <p:sp>
        <p:nvSpPr>
          <p:cNvPr id="5" name="Footer Placeholder 4"/>
          <p:cNvSpPr>
            <a:spLocks noGrp="1"/>
          </p:cNvSpPr>
          <p:nvPr>
            <p:ph type="ftr" sz="quarter" idx="11"/>
          </p:nvPr>
        </p:nvSpPr>
        <p:spPr>
          <a:xfrm>
            <a:off x="2971800" y="6248400"/>
            <a:ext cx="3352800" cy="457200"/>
          </a:xfrm>
        </p:spPr>
        <p:txBody>
          <a:bodyPr/>
          <a:lstStyle/>
          <a:p>
            <a:r>
              <a:rPr lang="en-US" dirty="0" smtClean="0">
                <a:solidFill>
                  <a:srgbClr val="FFFFFF"/>
                </a:solidFill>
              </a:rPr>
              <a:t>Mark Copeland</a:t>
            </a:r>
            <a:endParaRPr lang="en-US" dirty="0">
              <a:solidFill>
                <a:srgbClr val="FFFFFF"/>
              </a:solidFill>
            </a:endParaRPr>
          </a:p>
        </p:txBody>
      </p:sp>
      <p:sp>
        <p:nvSpPr>
          <p:cNvPr id="4" name="Slide Number Placeholder 3"/>
          <p:cNvSpPr>
            <a:spLocks noGrp="1"/>
          </p:cNvSpPr>
          <p:nvPr>
            <p:ph type="sldNum" sz="quarter" idx="12"/>
          </p:nvPr>
        </p:nvSpPr>
        <p:spPr/>
        <p:txBody>
          <a:bodyPr/>
          <a:lstStyle/>
          <a:p>
            <a:fld id="{8BE7D48B-A35F-447E-B9EC-A81BCD68C5CA}" type="slidenum">
              <a:rPr lang="en-US" smtClean="0">
                <a:solidFill>
                  <a:srgbClr val="FFFFFF"/>
                </a:solidFill>
              </a:rPr>
              <a:pPr/>
              <a:t>53</a:t>
            </a:fld>
            <a:endParaRPr lang="en-US" dirty="0">
              <a:solidFill>
                <a:srgbClr val="FFFFFF"/>
              </a:solidFill>
            </a:endParaRPr>
          </a:p>
        </p:txBody>
      </p:sp>
      <p:pic>
        <p:nvPicPr>
          <p:cNvPr id="6" name="Picture 4" descr="BSNRE0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4190" y="0"/>
            <a:ext cx="2278380" cy="2876809"/>
          </a:xfrm>
          <a:prstGeom prst="rect">
            <a:avLst/>
          </a:prstGeom>
          <a:noFill/>
          <a:ln w="9525">
            <a:noFill/>
            <a:miter lim="800000"/>
            <a:headEnd/>
            <a:tailEnd/>
          </a:ln>
          <a:effectLst/>
        </p:spPr>
      </p:pic>
    </p:spTree>
    <p:extLst>
      <p:ext uri="{BB962C8B-B14F-4D97-AF65-F5344CB8AC3E}">
        <p14:creationId xmlns:p14="http://schemas.microsoft.com/office/powerpoint/2010/main" val="20387125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1 Th. 5:1-11</a:t>
            </a:r>
            <a:endParaRPr lang="en-US" dirty="0"/>
          </a:p>
        </p:txBody>
      </p:sp>
      <p:sp>
        <p:nvSpPr>
          <p:cNvPr id="3" name="Content Placeholder 2"/>
          <p:cNvSpPr>
            <a:spLocks noGrp="1"/>
          </p:cNvSpPr>
          <p:nvPr>
            <p:ph idx="1"/>
          </p:nvPr>
        </p:nvSpPr>
        <p:spPr/>
        <p:txBody>
          <a:bodyPr/>
          <a:lstStyle/>
          <a:p>
            <a:pPr marL="0" indent="457200">
              <a:buNone/>
            </a:pPr>
            <a:r>
              <a:rPr lang="en-US" sz="2800" baseline="30000" dirty="0" smtClean="0">
                <a:effectLst>
                  <a:outerShdw blurRad="38100" dist="38100" dir="2700000" algn="tl">
                    <a:srgbClr val="000000">
                      <a:alpha val="43137"/>
                    </a:srgbClr>
                  </a:outerShdw>
                </a:effectLst>
              </a:rPr>
              <a:t>1</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But concerning the times and </a:t>
            </a:r>
            <a:r>
              <a:rPr lang="en-US" sz="2800" dirty="0" smtClean="0">
                <a:effectLst>
                  <a:outerShdw blurRad="38100" dist="38100" dir="2700000" algn="tl">
                    <a:srgbClr val="000000">
                      <a:alpha val="43137"/>
                    </a:srgbClr>
                  </a:outerShdw>
                </a:effectLst>
              </a:rPr>
              <a:t>the</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seasons</a:t>
            </a:r>
            <a:r>
              <a:rPr lang="en-US" sz="2800" dirty="0">
                <a:effectLst>
                  <a:outerShdw blurRad="38100" dist="38100" dir="2700000" algn="tl">
                    <a:srgbClr val="000000">
                      <a:alpha val="43137"/>
                    </a:srgbClr>
                  </a:outerShdw>
                </a:effectLst>
              </a:rPr>
              <a:t>, brethren, you have no </a:t>
            </a:r>
            <a:r>
              <a:rPr lang="en-US" sz="2800" dirty="0" smtClean="0">
                <a:effectLst>
                  <a:outerShdw blurRad="38100" dist="38100" dir="2700000" algn="tl">
                    <a:srgbClr val="000000">
                      <a:alpha val="43137"/>
                    </a:srgbClr>
                  </a:outerShdw>
                </a:effectLst>
              </a:rPr>
              <a:t>need</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that </a:t>
            </a:r>
            <a:r>
              <a:rPr lang="en-US" sz="2800" dirty="0">
                <a:effectLst>
                  <a:outerShdw blurRad="38100" dist="38100" dir="2700000" algn="tl">
                    <a:srgbClr val="000000">
                      <a:alpha val="43137"/>
                    </a:srgbClr>
                  </a:outerShdw>
                </a:effectLst>
              </a:rPr>
              <a:t>I should write to you. </a:t>
            </a:r>
            <a:r>
              <a:rPr lang="en-US" sz="2800" baseline="30000" dirty="0">
                <a:effectLst>
                  <a:outerShdw blurRad="38100" dist="38100" dir="2700000" algn="tl">
                    <a:srgbClr val="000000">
                      <a:alpha val="43137"/>
                    </a:srgbClr>
                  </a:outerShdw>
                </a:effectLst>
              </a:rPr>
              <a:t>2</a:t>
            </a:r>
            <a:r>
              <a:rPr lang="en-US" sz="2800" dirty="0">
                <a:effectLst>
                  <a:outerShdw blurRad="38100" dist="38100" dir="2700000" algn="tl">
                    <a:srgbClr val="000000">
                      <a:alpha val="43137"/>
                    </a:srgbClr>
                  </a:outerShdw>
                </a:effectLst>
              </a:rPr>
              <a:t> For </a:t>
            </a:r>
            <a:r>
              <a:rPr lang="en-US" sz="2800" dirty="0" smtClean="0">
                <a:effectLst>
                  <a:outerShdw blurRad="38100" dist="38100" dir="2700000" algn="tl">
                    <a:srgbClr val="000000">
                      <a:alpha val="43137"/>
                    </a:srgbClr>
                  </a:outerShdw>
                </a:effectLst>
              </a:rPr>
              <a:t>you</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yourselves </a:t>
            </a:r>
            <a:r>
              <a:rPr lang="en-US" sz="2800" dirty="0">
                <a:effectLst>
                  <a:outerShdw blurRad="38100" dist="38100" dir="2700000" algn="tl">
                    <a:srgbClr val="000000">
                      <a:alpha val="43137"/>
                    </a:srgbClr>
                  </a:outerShdw>
                </a:effectLst>
              </a:rPr>
              <a:t>know perfectly that </a:t>
            </a:r>
            <a:r>
              <a:rPr lang="en-US" sz="2800" b="1" dirty="0">
                <a:solidFill>
                  <a:srgbClr val="FFFF00"/>
                </a:solidFill>
                <a:effectLst>
                  <a:outerShdw blurRad="38100" dist="38100" dir="2700000" algn="tl">
                    <a:srgbClr val="000000">
                      <a:alpha val="43137"/>
                    </a:srgbClr>
                  </a:outerShdw>
                </a:effectLst>
              </a:rPr>
              <a:t>the day of the Lord </a:t>
            </a:r>
            <a:r>
              <a:rPr lang="en-US" sz="2800" dirty="0">
                <a:effectLst>
                  <a:outerShdw blurRad="38100" dist="38100" dir="2700000" algn="tl">
                    <a:srgbClr val="000000">
                      <a:alpha val="43137"/>
                    </a:srgbClr>
                  </a:outerShdw>
                </a:effectLst>
              </a:rPr>
              <a:t>so comes as a thief in the night. </a:t>
            </a:r>
            <a:r>
              <a:rPr lang="en-US" sz="2800" baseline="30000" dirty="0">
                <a:effectLst>
                  <a:outerShdw blurRad="38100" dist="38100" dir="2700000" algn="tl">
                    <a:srgbClr val="000000">
                      <a:alpha val="43137"/>
                    </a:srgbClr>
                  </a:outerShdw>
                </a:effectLst>
              </a:rPr>
              <a:t>3</a:t>
            </a:r>
            <a:r>
              <a:rPr lang="en-US" sz="2800" dirty="0">
                <a:effectLst>
                  <a:outerShdw blurRad="38100" dist="38100" dir="2700000" algn="tl">
                    <a:srgbClr val="000000">
                      <a:alpha val="43137"/>
                    </a:srgbClr>
                  </a:outerShdw>
                </a:effectLst>
              </a:rPr>
              <a:t> For when they say, “Peace and safety!” then sudden destruction comes upon them, as labor pains upon a pregnant woman. And they shall not escape. </a:t>
            </a:r>
            <a:r>
              <a:rPr lang="en-US" sz="2800" baseline="30000" dirty="0">
                <a:effectLst>
                  <a:outerShdw blurRad="38100" dist="38100" dir="2700000" algn="tl">
                    <a:srgbClr val="000000">
                      <a:alpha val="43137"/>
                    </a:srgbClr>
                  </a:outerShdw>
                </a:effectLst>
              </a:rPr>
              <a:t>4</a:t>
            </a:r>
            <a:r>
              <a:rPr lang="en-US" sz="2800" dirty="0">
                <a:effectLst>
                  <a:outerShdw blurRad="38100" dist="38100" dir="2700000" algn="tl">
                    <a:srgbClr val="000000">
                      <a:alpha val="43137"/>
                    </a:srgbClr>
                  </a:outerShdw>
                </a:effectLst>
              </a:rPr>
              <a:t> But you, brethren, are not in darkness, so that </a:t>
            </a:r>
            <a:r>
              <a:rPr lang="en-US" sz="2800" b="1" dirty="0">
                <a:solidFill>
                  <a:srgbClr val="FFFF00"/>
                </a:solidFill>
                <a:effectLst>
                  <a:outerShdw blurRad="38100" dist="38100" dir="2700000" algn="tl">
                    <a:srgbClr val="000000">
                      <a:alpha val="43137"/>
                    </a:srgbClr>
                  </a:outerShdw>
                </a:effectLst>
              </a:rPr>
              <a:t>this Day</a:t>
            </a:r>
            <a:r>
              <a:rPr lang="en-US" sz="2800" dirty="0">
                <a:effectLst>
                  <a:outerShdw blurRad="38100" dist="38100" dir="2700000" algn="tl">
                    <a:srgbClr val="000000">
                      <a:alpha val="43137"/>
                    </a:srgbClr>
                  </a:outerShdw>
                </a:effectLst>
              </a:rPr>
              <a:t> should overtake you as a thief. </a:t>
            </a:r>
            <a:r>
              <a:rPr lang="en-US" sz="2800" baseline="30000" dirty="0">
                <a:effectLst>
                  <a:outerShdw blurRad="38100" dist="38100" dir="2700000" algn="tl">
                    <a:srgbClr val="000000">
                      <a:alpha val="43137"/>
                    </a:srgbClr>
                  </a:outerShdw>
                </a:effectLst>
              </a:rPr>
              <a:t>5</a:t>
            </a:r>
            <a:r>
              <a:rPr lang="en-US" sz="2800" dirty="0">
                <a:effectLst>
                  <a:outerShdw blurRad="38100" dist="38100" dir="2700000" algn="tl">
                    <a:srgbClr val="000000">
                      <a:alpha val="43137"/>
                    </a:srgbClr>
                  </a:outerShdw>
                </a:effectLst>
              </a:rPr>
              <a:t> You are </a:t>
            </a:r>
            <a:r>
              <a:rPr lang="en-US" sz="2800" dirty="0" smtClean="0">
                <a:effectLst>
                  <a:outerShdw blurRad="38100" dist="38100" dir="2700000" algn="tl">
                    <a:srgbClr val="000000">
                      <a:alpha val="43137"/>
                    </a:srgbClr>
                  </a:outerShdw>
                </a:effectLst>
              </a:rPr>
              <a:t>all</a:t>
            </a:r>
            <a:endParaRPr lang="en-US" sz="2800"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396A47C1-E966-4418-9AC8-95F5AD5A0C64}" type="slidenum">
              <a:rPr lang="en-US" smtClean="0">
                <a:solidFill>
                  <a:srgbClr val="FFFFFF"/>
                </a:solidFill>
              </a:rPr>
              <a:pPr/>
              <a:t>54</a:t>
            </a:fld>
            <a:endParaRPr lang="en-US">
              <a:solidFill>
                <a:srgbClr val="FFFFFF"/>
              </a:solidFill>
            </a:endParaRPr>
          </a:p>
        </p:txBody>
      </p:sp>
      <p:pic>
        <p:nvPicPr>
          <p:cNvPr id="5" name="Picture 4" descr="BSNRE0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4190" y="0"/>
            <a:ext cx="2278380" cy="2876809"/>
          </a:xfrm>
          <a:prstGeom prst="rect">
            <a:avLst/>
          </a:prstGeom>
          <a:noFill/>
          <a:ln w="9525">
            <a:noFill/>
            <a:miter lim="800000"/>
            <a:headEnd/>
            <a:tailEnd/>
          </a:ln>
          <a:effectLst/>
        </p:spPr>
      </p:pic>
      <p:sp>
        <p:nvSpPr>
          <p:cNvPr id="6" name="Footer Placeholder 5"/>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35318753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1 Th. 5:1-11</a:t>
            </a:r>
            <a:endParaRPr lang="en-US" dirty="0"/>
          </a:p>
        </p:txBody>
      </p:sp>
      <p:sp>
        <p:nvSpPr>
          <p:cNvPr id="3" name="Content Placeholder 2"/>
          <p:cNvSpPr>
            <a:spLocks noGrp="1"/>
          </p:cNvSpPr>
          <p:nvPr>
            <p:ph idx="1"/>
          </p:nvPr>
        </p:nvSpPr>
        <p:spPr/>
        <p:txBody>
          <a:bodyPr/>
          <a:lstStyle/>
          <a:p>
            <a:pPr marL="0" indent="0">
              <a:buNone/>
            </a:pPr>
            <a:r>
              <a:rPr lang="en-US" sz="2800" dirty="0">
                <a:effectLst>
                  <a:outerShdw blurRad="38100" dist="38100" dir="2700000" algn="tl">
                    <a:srgbClr val="000000">
                      <a:alpha val="43137"/>
                    </a:srgbClr>
                  </a:outerShdw>
                </a:effectLst>
              </a:rPr>
              <a:t>sons of light and sons of the day. </a:t>
            </a:r>
            <a:r>
              <a:rPr lang="en-US" sz="2800" dirty="0" smtClean="0">
                <a:effectLst>
                  <a:outerShdw blurRad="38100" dist="38100" dir="2700000" algn="tl">
                    <a:srgbClr val="000000">
                      <a:alpha val="43137"/>
                    </a:srgbClr>
                  </a:outerShdw>
                </a:effectLst>
              </a:rPr>
              <a:t>We</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are not </a:t>
            </a:r>
            <a:r>
              <a:rPr lang="en-US" sz="2800" dirty="0">
                <a:effectLst>
                  <a:outerShdw blurRad="38100" dist="38100" dir="2700000" algn="tl">
                    <a:srgbClr val="000000">
                      <a:alpha val="43137"/>
                    </a:srgbClr>
                  </a:outerShdw>
                </a:effectLst>
              </a:rPr>
              <a:t>of the night nor of darkness</a:t>
            </a:r>
            <a:r>
              <a:rPr lang="en-US" sz="2800" dirty="0" smtClean="0">
                <a:effectLst>
                  <a:outerShdw blurRad="38100" dist="38100" dir="2700000" algn="tl">
                    <a:srgbClr val="000000">
                      <a:alpha val="43137"/>
                    </a:srgbClr>
                  </a:outerShdw>
                </a:effectLst>
              </a:rPr>
              <a:t>.</a:t>
            </a:r>
            <a:br>
              <a:rPr lang="en-US" sz="2800" dirty="0" smtClean="0">
                <a:effectLst>
                  <a:outerShdw blurRad="38100" dist="38100" dir="2700000" algn="tl">
                    <a:srgbClr val="000000">
                      <a:alpha val="43137"/>
                    </a:srgbClr>
                  </a:outerShdw>
                </a:effectLst>
              </a:rPr>
            </a:br>
            <a:r>
              <a:rPr lang="en-US" sz="2800" baseline="30000" dirty="0" smtClean="0">
                <a:effectLst>
                  <a:outerShdw blurRad="38100" dist="38100" dir="2700000" algn="tl">
                    <a:srgbClr val="000000">
                      <a:alpha val="43137"/>
                    </a:srgbClr>
                  </a:outerShdw>
                </a:effectLst>
              </a:rPr>
              <a:t>6</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Therefore let us not sleep, as </a:t>
            </a:r>
            <a:r>
              <a:rPr lang="en-US" sz="2800" dirty="0" smtClean="0">
                <a:effectLst>
                  <a:outerShdw blurRad="38100" dist="38100" dir="2700000" algn="tl">
                    <a:srgbClr val="000000">
                      <a:alpha val="43137"/>
                    </a:srgbClr>
                  </a:outerShdw>
                </a:effectLst>
              </a:rPr>
              <a:t>others</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do</a:t>
            </a:r>
            <a:r>
              <a:rPr lang="en-US" sz="2800" dirty="0">
                <a:effectLst>
                  <a:outerShdw blurRad="38100" dist="38100" dir="2700000" algn="tl">
                    <a:srgbClr val="000000">
                      <a:alpha val="43137"/>
                    </a:srgbClr>
                  </a:outerShdw>
                </a:effectLst>
              </a:rPr>
              <a:t>, but let us watch and be sober. </a:t>
            </a:r>
            <a:r>
              <a:rPr lang="en-US" sz="2800" baseline="30000" dirty="0">
                <a:effectLst>
                  <a:outerShdw blurRad="38100" dist="38100" dir="2700000" algn="tl">
                    <a:srgbClr val="000000">
                      <a:alpha val="43137"/>
                    </a:srgbClr>
                  </a:outerShdw>
                </a:effectLst>
              </a:rPr>
              <a:t>7</a:t>
            </a:r>
            <a:r>
              <a:rPr lang="en-US" sz="2800" dirty="0">
                <a:effectLst>
                  <a:outerShdw blurRad="38100" dist="38100" dir="2700000" algn="tl">
                    <a:srgbClr val="000000">
                      <a:alpha val="43137"/>
                    </a:srgbClr>
                  </a:outerShdw>
                </a:effectLst>
              </a:rPr>
              <a:t> For those who sleep, sleep at night, and those who get drunk are drunk at night. </a:t>
            </a:r>
            <a:r>
              <a:rPr lang="en-US" sz="2800" baseline="30000" dirty="0">
                <a:effectLst>
                  <a:outerShdw blurRad="38100" dist="38100" dir="2700000" algn="tl">
                    <a:srgbClr val="000000">
                      <a:alpha val="43137"/>
                    </a:srgbClr>
                  </a:outerShdw>
                </a:effectLst>
              </a:rPr>
              <a:t>8</a:t>
            </a:r>
            <a:r>
              <a:rPr lang="en-US" sz="2800" dirty="0">
                <a:effectLst>
                  <a:outerShdw blurRad="38100" dist="38100" dir="2700000" algn="tl">
                    <a:srgbClr val="000000">
                      <a:alpha val="43137"/>
                    </a:srgbClr>
                  </a:outerShdw>
                </a:effectLst>
              </a:rPr>
              <a:t> But let us who are of the day be sober, putting on the breastplate of faith and love, and as a helmet the hope of salvation. </a:t>
            </a:r>
            <a:r>
              <a:rPr lang="en-US" sz="2800" baseline="30000" dirty="0">
                <a:effectLst>
                  <a:outerShdw blurRad="38100" dist="38100" dir="2700000" algn="tl">
                    <a:srgbClr val="000000">
                      <a:alpha val="43137"/>
                    </a:srgbClr>
                  </a:outerShdw>
                </a:effectLst>
              </a:rPr>
              <a:t>9</a:t>
            </a:r>
            <a:r>
              <a:rPr lang="en-US" sz="2800" dirty="0">
                <a:effectLst>
                  <a:outerShdw blurRad="38100" dist="38100" dir="2700000" algn="tl">
                    <a:srgbClr val="000000">
                      <a:alpha val="43137"/>
                    </a:srgbClr>
                  </a:outerShdw>
                </a:effectLst>
              </a:rPr>
              <a:t> For God did not appoint us to wrath, but to obtain </a:t>
            </a:r>
            <a:r>
              <a:rPr lang="en-US" sz="2800" dirty="0" smtClean="0">
                <a:effectLst>
                  <a:outerShdw blurRad="38100" dist="38100" dir="2700000" algn="tl">
                    <a:srgbClr val="000000">
                      <a:alpha val="43137"/>
                    </a:srgbClr>
                  </a:outerShdw>
                </a:effectLst>
              </a:rPr>
              <a:t>salvation</a:t>
            </a:r>
            <a:endParaRPr lang="en-US" sz="2800"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396A47C1-E966-4418-9AC8-95F5AD5A0C64}" type="slidenum">
              <a:rPr lang="en-US" smtClean="0">
                <a:solidFill>
                  <a:srgbClr val="FFFFFF"/>
                </a:solidFill>
              </a:rPr>
              <a:pPr/>
              <a:t>55</a:t>
            </a:fld>
            <a:endParaRPr lang="en-US">
              <a:solidFill>
                <a:srgbClr val="FFFFFF"/>
              </a:solidFill>
            </a:endParaRPr>
          </a:p>
        </p:txBody>
      </p:sp>
      <p:pic>
        <p:nvPicPr>
          <p:cNvPr id="5" name="Picture 4" descr="BSNRE0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4190" y="0"/>
            <a:ext cx="2278380" cy="2876809"/>
          </a:xfrm>
          <a:prstGeom prst="rect">
            <a:avLst/>
          </a:prstGeom>
          <a:noFill/>
          <a:ln w="9525">
            <a:noFill/>
            <a:miter lim="800000"/>
            <a:headEnd/>
            <a:tailEnd/>
          </a:ln>
          <a:effectLst/>
        </p:spPr>
      </p:pic>
      <p:sp>
        <p:nvSpPr>
          <p:cNvPr id="6" name="Footer Placeholder 5"/>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7670322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1 Th. 5:1-11</a:t>
            </a:r>
            <a:endParaRPr lang="en-US" dirty="0"/>
          </a:p>
        </p:txBody>
      </p:sp>
      <p:sp>
        <p:nvSpPr>
          <p:cNvPr id="3" name="Content Placeholder 2"/>
          <p:cNvSpPr>
            <a:spLocks noGrp="1"/>
          </p:cNvSpPr>
          <p:nvPr>
            <p:ph idx="1"/>
          </p:nvPr>
        </p:nvSpPr>
        <p:spPr/>
        <p:txBody>
          <a:bodyPr/>
          <a:lstStyle/>
          <a:p>
            <a:pPr marL="0" indent="0">
              <a:buNone/>
            </a:pPr>
            <a:r>
              <a:rPr lang="en-US" sz="2800" dirty="0" smtClean="0">
                <a:effectLst>
                  <a:outerShdw blurRad="38100" dist="38100" dir="2700000" algn="tl">
                    <a:srgbClr val="000000">
                      <a:alpha val="43137"/>
                    </a:srgbClr>
                  </a:outerShdw>
                </a:effectLst>
              </a:rPr>
              <a:t>through </a:t>
            </a:r>
            <a:r>
              <a:rPr lang="en-US" sz="2800" dirty="0">
                <a:effectLst>
                  <a:outerShdw blurRad="38100" dist="38100" dir="2700000" algn="tl">
                    <a:srgbClr val="000000">
                      <a:alpha val="43137"/>
                    </a:srgbClr>
                  </a:outerShdw>
                </a:effectLst>
              </a:rPr>
              <a:t>our Lord Jesus Christ, </a:t>
            </a:r>
            <a:r>
              <a:rPr lang="en-US" sz="2800" baseline="30000" dirty="0">
                <a:effectLst>
                  <a:outerShdw blurRad="38100" dist="38100" dir="2700000" algn="tl">
                    <a:srgbClr val="000000">
                      <a:alpha val="43137"/>
                    </a:srgbClr>
                  </a:outerShdw>
                </a:effectLst>
              </a:rPr>
              <a:t>10</a:t>
            </a:r>
            <a:r>
              <a:rPr lang="en-US" sz="28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who</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died </a:t>
            </a:r>
            <a:r>
              <a:rPr lang="en-US" sz="2800" dirty="0">
                <a:effectLst>
                  <a:outerShdw blurRad="38100" dist="38100" dir="2700000" algn="tl">
                    <a:srgbClr val="000000">
                      <a:alpha val="43137"/>
                    </a:srgbClr>
                  </a:outerShdw>
                </a:effectLst>
              </a:rPr>
              <a:t>for us, that whether we wake </a:t>
            </a:r>
            <a:r>
              <a:rPr lang="en-US" sz="2800" dirty="0" smtClean="0">
                <a:effectLst>
                  <a:outerShdw blurRad="38100" dist="38100" dir="2700000" algn="tl">
                    <a:srgbClr val="000000">
                      <a:alpha val="43137"/>
                    </a:srgbClr>
                  </a:outerShdw>
                </a:effectLst>
              </a:rPr>
              <a:t>or</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sleep</a:t>
            </a:r>
            <a:r>
              <a:rPr lang="en-US" sz="2800" dirty="0">
                <a:effectLst>
                  <a:outerShdw blurRad="38100" dist="38100" dir="2700000" algn="tl">
                    <a:srgbClr val="000000">
                      <a:alpha val="43137"/>
                    </a:srgbClr>
                  </a:outerShdw>
                </a:effectLst>
              </a:rPr>
              <a:t>, we should live together </a:t>
            </a:r>
            <a:r>
              <a:rPr lang="en-US" sz="2800" dirty="0" smtClean="0">
                <a:effectLst>
                  <a:outerShdw blurRad="38100" dist="38100" dir="2700000" algn="tl">
                    <a:srgbClr val="000000">
                      <a:alpha val="43137"/>
                    </a:srgbClr>
                  </a:outerShdw>
                </a:effectLst>
              </a:rPr>
              <a:t>with</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Him</a:t>
            </a:r>
            <a:r>
              <a:rPr lang="en-US" sz="2800" dirty="0">
                <a:effectLst>
                  <a:outerShdw blurRad="38100" dist="38100" dir="2700000" algn="tl">
                    <a:srgbClr val="000000">
                      <a:alpha val="43137"/>
                    </a:srgbClr>
                  </a:outerShdw>
                </a:effectLst>
              </a:rPr>
              <a:t>. </a:t>
            </a:r>
            <a:r>
              <a:rPr lang="en-US" sz="2800" baseline="30000" dirty="0">
                <a:effectLst>
                  <a:outerShdw blurRad="38100" dist="38100" dir="2700000" algn="tl">
                    <a:srgbClr val="000000">
                      <a:alpha val="43137"/>
                    </a:srgbClr>
                  </a:outerShdw>
                </a:effectLst>
              </a:rPr>
              <a:t>11</a:t>
            </a:r>
            <a:r>
              <a:rPr lang="en-US" sz="2800" dirty="0">
                <a:effectLst>
                  <a:outerShdw blurRad="38100" dist="38100" dir="2700000" algn="tl">
                    <a:srgbClr val="000000">
                      <a:alpha val="43137"/>
                    </a:srgbClr>
                  </a:outerShdw>
                </a:effectLst>
              </a:rPr>
              <a:t> Therefore comfort each other and edify one another, just as you also are doing. </a:t>
            </a:r>
          </a:p>
          <a:p>
            <a:pPr marL="0" indent="0">
              <a:buNone/>
            </a:pPr>
            <a:r>
              <a:rPr lang="en-US" sz="2800" dirty="0" smtClean="0">
                <a:effectLst>
                  <a:outerShdw blurRad="38100" dist="38100" dir="2700000" algn="tl">
                    <a:srgbClr val="000000">
                      <a:alpha val="43137"/>
                    </a:srgbClr>
                  </a:outerShdw>
                </a:effectLst>
              </a:rPr>
              <a:t> </a:t>
            </a:r>
            <a:endParaRPr lang="en-US" sz="2800"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396A47C1-E966-4418-9AC8-95F5AD5A0C64}" type="slidenum">
              <a:rPr lang="en-US" smtClean="0">
                <a:solidFill>
                  <a:srgbClr val="FFFFFF"/>
                </a:solidFill>
              </a:rPr>
              <a:pPr/>
              <a:t>56</a:t>
            </a:fld>
            <a:endParaRPr lang="en-US">
              <a:solidFill>
                <a:srgbClr val="FFFFFF"/>
              </a:solidFill>
            </a:endParaRPr>
          </a:p>
        </p:txBody>
      </p:sp>
      <p:pic>
        <p:nvPicPr>
          <p:cNvPr id="5" name="Picture 4" descr="BSNRE0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4190" y="0"/>
            <a:ext cx="2278380" cy="2876809"/>
          </a:xfrm>
          <a:prstGeom prst="rect">
            <a:avLst/>
          </a:prstGeom>
          <a:noFill/>
          <a:ln w="9525">
            <a:noFill/>
            <a:miter lim="800000"/>
            <a:headEnd/>
            <a:tailEnd/>
          </a:ln>
          <a:effectLst/>
        </p:spPr>
      </p:pic>
      <p:sp>
        <p:nvSpPr>
          <p:cNvPr id="6" name="Footer Placeholder 5"/>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31361260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Day Of The Lord</a:t>
            </a:r>
            <a:endParaRPr lang="en-US" dirty="0"/>
          </a:p>
        </p:txBody>
      </p:sp>
      <p:sp>
        <p:nvSpPr>
          <p:cNvPr id="7" name="Content Placeholder 6"/>
          <p:cNvSpPr>
            <a:spLocks noGrp="1"/>
          </p:cNvSpPr>
          <p:nvPr>
            <p:ph idx="1"/>
          </p:nvPr>
        </p:nvSpPr>
        <p:spPr/>
        <p:txBody>
          <a:bodyPr/>
          <a:lstStyle/>
          <a:p>
            <a:pPr marL="457200" indent="-457200">
              <a:spcBef>
                <a:spcPts val="0"/>
              </a:spcBef>
              <a:spcAft>
                <a:spcPts val="2400"/>
              </a:spcAft>
            </a:pPr>
            <a:r>
              <a:rPr lang="en-US" sz="2800" b="1" dirty="0">
                <a:solidFill>
                  <a:srgbClr val="FFFF00"/>
                </a:solidFill>
              </a:rPr>
              <a:t>As a thief </a:t>
            </a:r>
            <a:r>
              <a:rPr lang="en-US" sz="2800" dirty="0" smtClean="0"/>
              <a:t>in the night  (1 Th. 5:2):  Unannounced &amp; Unexpected</a:t>
            </a:r>
          </a:p>
          <a:p>
            <a:pPr marL="914400" lvl="1" indent="-457200">
              <a:spcBef>
                <a:spcPts val="0"/>
              </a:spcBef>
              <a:spcAft>
                <a:spcPts val="2400"/>
              </a:spcAft>
            </a:pPr>
            <a:r>
              <a:rPr lang="en-US" sz="2400" dirty="0" smtClean="0"/>
              <a:t>“</a:t>
            </a:r>
            <a:r>
              <a:rPr lang="en-US" sz="2400" dirty="0" smtClean="0">
                <a:solidFill>
                  <a:srgbClr val="FFFF00"/>
                </a:solidFill>
              </a:rPr>
              <a:t>Peace</a:t>
            </a:r>
            <a:r>
              <a:rPr lang="en-US" sz="2400" dirty="0" smtClean="0"/>
              <a:t> and </a:t>
            </a:r>
            <a:r>
              <a:rPr lang="en-US" sz="2400" dirty="0" smtClean="0">
                <a:solidFill>
                  <a:srgbClr val="FFFF00"/>
                </a:solidFill>
              </a:rPr>
              <a:t>safety</a:t>
            </a:r>
            <a:r>
              <a:rPr lang="en-US" sz="2400" dirty="0" smtClean="0"/>
              <a:t>”  (cf. Jer. 6:14; 8:11; Ezek. 13:10)</a:t>
            </a:r>
          </a:p>
          <a:p>
            <a:pPr marL="914400" lvl="1" indent="-457200">
              <a:spcBef>
                <a:spcPts val="0"/>
              </a:spcBef>
              <a:spcAft>
                <a:spcPts val="2400"/>
              </a:spcAft>
            </a:pPr>
            <a:r>
              <a:rPr lang="en-US" sz="2400" dirty="0" smtClean="0"/>
              <a:t>Sudden </a:t>
            </a:r>
            <a:r>
              <a:rPr lang="en-US" sz="2400" dirty="0" smtClean="0">
                <a:solidFill>
                  <a:srgbClr val="FFFF00"/>
                </a:solidFill>
              </a:rPr>
              <a:t>destruction</a:t>
            </a:r>
            <a:r>
              <a:rPr lang="en-US" sz="2400" dirty="0" smtClean="0"/>
              <a:t>  (2 Th. 1:7-10)</a:t>
            </a:r>
          </a:p>
          <a:p>
            <a:pPr marL="914400" lvl="1" indent="-457200">
              <a:spcBef>
                <a:spcPts val="0"/>
              </a:spcBef>
              <a:spcAft>
                <a:spcPts val="2400"/>
              </a:spcAft>
            </a:pPr>
            <a:r>
              <a:rPr lang="en-US" sz="2400" dirty="0" smtClean="0"/>
              <a:t>As </a:t>
            </a:r>
            <a:r>
              <a:rPr lang="en-US" sz="2400" dirty="0" smtClean="0">
                <a:solidFill>
                  <a:srgbClr val="FFFF00"/>
                </a:solidFill>
              </a:rPr>
              <a:t>labor pains </a:t>
            </a:r>
            <a:r>
              <a:rPr lang="en-US" sz="2400" dirty="0" smtClean="0"/>
              <a:t>upon a pregnant woman</a:t>
            </a:r>
          </a:p>
          <a:p>
            <a:pPr marL="914400" lvl="1" indent="-457200">
              <a:spcBef>
                <a:spcPts val="0"/>
              </a:spcBef>
              <a:spcAft>
                <a:spcPts val="2400"/>
              </a:spcAft>
            </a:pPr>
            <a:r>
              <a:rPr lang="en-US" sz="2400" dirty="0" smtClean="0"/>
              <a:t>They shall </a:t>
            </a:r>
            <a:r>
              <a:rPr lang="en-US" sz="2400" dirty="0" smtClean="0">
                <a:solidFill>
                  <a:srgbClr val="FFFF00"/>
                </a:solidFill>
              </a:rPr>
              <a:t>not escape</a:t>
            </a:r>
            <a:endParaRPr lang="en-US" sz="2400" dirty="0">
              <a:solidFill>
                <a:srgbClr val="FFFF00"/>
              </a:solidFill>
            </a:endParaRPr>
          </a:p>
        </p:txBody>
      </p:sp>
      <p:sp>
        <p:nvSpPr>
          <p:cNvPr id="5" name="Slide Number Placeholder 4"/>
          <p:cNvSpPr>
            <a:spLocks noGrp="1"/>
          </p:cNvSpPr>
          <p:nvPr>
            <p:ph type="sldNum" sz="quarter" idx="12"/>
          </p:nvPr>
        </p:nvSpPr>
        <p:spPr/>
        <p:txBody>
          <a:bodyPr/>
          <a:lstStyle/>
          <a:p>
            <a:pPr>
              <a:defRPr/>
            </a:pPr>
            <a:fld id="{1B76EC67-C239-48AD-A959-ED9BFC1E2029}" type="slidenum">
              <a:rPr lang="en-US" smtClean="0">
                <a:solidFill>
                  <a:srgbClr val="FFFFFF"/>
                </a:solidFill>
              </a:rPr>
              <a:pPr>
                <a:defRPr/>
              </a:pPr>
              <a:t>57</a:t>
            </a:fld>
            <a:endParaRPr lang="en-US">
              <a:solidFill>
                <a:srgbClr val="FFFFFF"/>
              </a:solidFill>
            </a:endParaRPr>
          </a:p>
        </p:txBody>
      </p:sp>
      <p:sp>
        <p:nvSpPr>
          <p:cNvPr id="2" name="Footer Placeholder 1"/>
          <p:cNvSpPr>
            <a:spLocks noGrp="1"/>
          </p:cNvSpPr>
          <p:nvPr>
            <p:ph type="ftr" sz="quarter" idx="11"/>
          </p:nvPr>
        </p:nvSpPr>
        <p:spPr/>
        <p:txBody>
          <a:bodyPr/>
          <a:lstStyle/>
          <a:p>
            <a:pPr>
              <a:defRPr/>
            </a:pPr>
            <a:r>
              <a:rPr lang="en-US" dirty="0" smtClean="0">
                <a:solidFill>
                  <a:prstClr val="white"/>
                </a:solidFill>
              </a:rPr>
              <a:t>Kevin Kay</a:t>
            </a:r>
            <a:endParaRPr lang="en-US" dirty="0">
              <a:solidFill>
                <a:prstClr val="white"/>
              </a:solidFill>
            </a:endParaRPr>
          </a:p>
        </p:txBody>
      </p:sp>
    </p:spTree>
    <p:extLst>
      <p:ext uri="{BB962C8B-B14F-4D97-AF65-F5344CB8AC3E}">
        <p14:creationId xmlns:p14="http://schemas.microsoft.com/office/powerpoint/2010/main" val="26480617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p:cTn id="21"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 calcmode="lin" valueType="num">
                                      <p:cBhvr>
                                        <p:cTn id="28"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 calcmode="lin" valueType="num">
                                      <p:cBhvr>
                                        <p:cTn id="35"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smtClean="0"/>
              <a:t>No One Knows When</a:t>
            </a:r>
            <a:endParaRPr lang="en-US" dirty="0"/>
          </a:p>
        </p:txBody>
      </p:sp>
      <p:sp>
        <p:nvSpPr>
          <p:cNvPr id="3" name="Content Placeholder 2"/>
          <p:cNvSpPr>
            <a:spLocks noGrp="1"/>
          </p:cNvSpPr>
          <p:nvPr>
            <p:ph idx="1"/>
          </p:nvPr>
        </p:nvSpPr>
        <p:spPr/>
        <p:txBody>
          <a:bodyPr/>
          <a:lstStyle/>
          <a:p>
            <a:pPr marL="446088" lvl="2" indent="-446088">
              <a:spcBef>
                <a:spcPts val="0"/>
              </a:spcBef>
              <a:spcAft>
                <a:spcPts val="3600"/>
              </a:spcAft>
              <a:buSzPct val="100000"/>
            </a:pPr>
            <a:r>
              <a:rPr lang="en-US" sz="2800" b="1" dirty="0" smtClean="0"/>
              <a:t>Mt. 24:36:  </a:t>
            </a:r>
            <a:r>
              <a:rPr lang="en-US" sz="2800" baseline="30000" dirty="0" smtClean="0"/>
              <a:t>36</a:t>
            </a:r>
            <a:r>
              <a:rPr lang="en-US" sz="2800" dirty="0" smtClean="0"/>
              <a:t>“But of that </a:t>
            </a:r>
            <a:r>
              <a:rPr lang="en-US" sz="2800" b="1" dirty="0" smtClean="0">
                <a:solidFill>
                  <a:srgbClr val="00B0F0"/>
                </a:solidFill>
              </a:rPr>
              <a:t>day </a:t>
            </a:r>
            <a:r>
              <a:rPr lang="en-US" sz="2800" dirty="0"/>
              <a:t>and</a:t>
            </a:r>
            <a:r>
              <a:rPr lang="en-US" sz="2800" b="1" dirty="0" smtClean="0">
                <a:solidFill>
                  <a:srgbClr val="00B0F0"/>
                </a:solidFill>
              </a:rPr>
              <a:t> hour </a:t>
            </a:r>
            <a:r>
              <a:rPr lang="en-US" sz="2800" b="1" dirty="0" smtClean="0">
                <a:solidFill>
                  <a:srgbClr val="FFFF00"/>
                </a:solidFill>
              </a:rPr>
              <a:t>no one knows</a:t>
            </a:r>
            <a:r>
              <a:rPr lang="en-US" sz="2800" dirty="0" smtClean="0"/>
              <a:t>, not even the angels of heaven, but My Father only.  </a:t>
            </a:r>
            <a:r>
              <a:rPr lang="en-US" sz="2000" dirty="0" smtClean="0"/>
              <a:t>(Mk. 13:32)</a:t>
            </a:r>
          </a:p>
          <a:p>
            <a:pPr marL="446088" lvl="2" indent="-446088">
              <a:spcBef>
                <a:spcPts val="0"/>
              </a:spcBef>
              <a:spcAft>
                <a:spcPts val="3600"/>
              </a:spcAft>
              <a:buSzPct val="100000"/>
            </a:pPr>
            <a:r>
              <a:rPr lang="en-US" sz="2800" b="1" dirty="0" smtClean="0"/>
              <a:t>1 Th. 5:1-2:  </a:t>
            </a:r>
            <a:r>
              <a:rPr lang="en-US" sz="2800" baseline="30000" dirty="0" smtClean="0"/>
              <a:t>1</a:t>
            </a:r>
            <a:r>
              <a:rPr lang="en-US" sz="2800" dirty="0" smtClean="0"/>
              <a:t>But concerning </a:t>
            </a:r>
            <a:r>
              <a:rPr lang="en-US" sz="2800" dirty="0"/>
              <a:t>the</a:t>
            </a:r>
            <a:r>
              <a:rPr lang="en-US" sz="2800" b="1" dirty="0" smtClean="0">
                <a:solidFill>
                  <a:srgbClr val="00B0F0"/>
                </a:solidFill>
              </a:rPr>
              <a:t> times </a:t>
            </a:r>
            <a:r>
              <a:rPr lang="en-US" sz="2800" dirty="0"/>
              <a:t>and</a:t>
            </a:r>
            <a:r>
              <a:rPr lang="en-US" sz="2800" b="1" dirty="0" smtClean="0">
                <a:solidFill>
                  <a:srgbClr val="00B0F0"/>
                </a:solidFill>
              </a:rPr>
              <a:t> </a:t>
            </a:r>
            <a:r>
              <a:rPr lang="en-US" sz="2800" dirty="0"/>
              <a:t>the</a:t>
            </a:r>
            <a:r>
              <a:rPr lang="en-US" sz="2800" b="1" dirty="0" smtClean="0">
                <a:solidFill>
                  <a:srgbClr val="00B0F0"/>
                </a:solidFill>
              </a:rPr>
              <a:t> seasons</a:t>
            </a:r>
            <a:r>
              <a:rPr lang="en-US" sz="2800" dirty="0" smtClean="0"/>
              <a:t>, brethren, you have no need that I should write to you. </a:t>
            </a:r>
            <a:r>
              <a:rPr lang="en-US" sz="2800" baseline="30000" dirty="0" smtClean="0"/>
              <a:t>2</a:t>
            </a:r>
            <a:r>
              <a:rPr lang="en-US" sz="2800" dirty="0" smtClean="0"/>
              <a:t>For you yourselves know perfectly that the day of the Lord so comes </a:t>
            </a:r>
            <a:r>
              <a:rPr lang="en-US" sz="2800" b="1" dirty="0" smtClean="0">
                <a:solidFill>
                  <a:srgbClr val="FFFF00"/>
                </a:solidFill>
              </a:rPr>
              <a:t>as a thief in the night</a:t>
            </a:r>
            <a:r>
              <a:rPr lang="en-US" sz="2800" dirty="0" smtClean="0"/>
              <a:t>.  </a:t>
            </a:r>
            <a:r>
              <a:rPr lang="en-US" sz="2000" dirty="0" smtClean="0"/>
              <a:t>(Mt. 24:43-44; Lk. 12:39-40; 2 Pet. 3:10; cf. Rev. 3:3; 16:15)</a:t>
            </a:r>
          </a:p>
          <a:p>
            <a:pPr>
              <a:buNone/>
            </a:pPr>
            <a:endParaRPr lang="en-US" dirty="0"/>
          </a:p>
        </p:txBody>
      </p:sp>
      <p:sp>
        <p:nvSpPr>
          <p:cNvPr id="5" name="Slide Number Placeholder 4"/>
          <p:cNvSpPr>
            <a:spLocks noGrp="1"/>
          </p:cNvSpPr>
          <p:nvPr>
            <p:ph type="sldNum" sz="quarter" idx="12"/>
          </p:nvPr>
        </p:nvSpPr>
        <p:spPr/>
        <p:txBody>
          <a:bodyPr/>
          <a:lstStyle/>
          <a:p>
            <a:fld id="{710B94C4-01FE-49EA-909A-CFC6E042D186}" type="slidenum">
              <a:rPr lang="en-US" smtClean="0">
                <a:solidFill>
                  <a:srgbClr val="FFFFFF"/>
                </a:solidFill>
              </a:rPr>
              <a:pPr/>
              <a:t>58</a:t>
            </a:fld>
            <a:endParaRPr lang="en-US" dirty="0">
              <a:solidFill>
                <a:srgbClr val="FFFFFF"/>
              </a:solidFill>
            </a:endParaRPr>
          </a:p>
        </p:txBody>
      </p:sp>
      <p:sp>
        <p:nvSpPr>
          <p:cNvPr id="4" name="Footer Placeholder 3"/>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17283568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p:txBody>
          <a:bodyPr/>
          <a:lstStyle/>
          <a:p>
            <a:r>
              <a:rPr lang="en-US" dirty="0"/>
              <a:t>The Day Of Jehovah</a:t>
            </a:r>
          </a:p>
        </p:txBody>
      </p:sp>
      <p:sp>
        <p:nvSpPr>
          <p:cNvPr id="628739" name="Rectangle 3"/>
          <p:cNvSpPr>
            <a:spLocks noGrp="1" noChangeArrowheads="1"/>
          </p:cNvSpPr>
          <p:nvPr>
            <p:ph type="body" sz="half" idx="2"/>
          </p:nvPr>
        </p:nvSpPr>
        <p:spPr>
          <a:xfrm>
            <a:off x="4114800" y="1981200"/>
            <a:ext cx="4572001" cy="4149725"/>
          </a:xfrm>
        </p:spPr>
        <p:txBody>
          <a:bodyPr/>
          <a:lstStyle/>
          <a:p>
            <a:pPr marL="449263" indent="-449263">
              <a:spcBef>
                <a:spcPct val="0"/>
              </a:spcBef>
              <a:spcAft>
                <a:spcPts val="3600"/>
              </a:spcAft>
            </a:pPr>
            <a:r>
              <a:rPr lang="en-US" sz="2800" dirty="0"/>
              <a:t>Punishment of the </a:t>
            </a:r>
            <a:r>
              <a:rPr lang="en-US" sz="2800" b="1" dirty="0" smtClean="0">
                <a:solidFill>
                  <a:srgbClr val="FFFF00"/>
                </a:solidFill>
              </a:rPr>
              <a:t>unfaithful in Israel</a:t>
            </a:r>
            <a:endParaRPr lang="en-US" sz="2800" b="1" dirty="0">
              <a:solidFill>
                <a:srgbClr val="FFFF00"/>
              </a:solidFill>
            </a:endParaRPr>
          </a:p>
          <a:p>
            <a:pPr marL="449263" indent="-449263">
              <a:spcBef>
                <a:spcPct val="0"/>
              </a:spcBef>
              <a:spcAft>
                <a:spcPts val="3600"/>
              </a:spcAft>
            </a:pPr>
            <a:r>
              <a:rPr lang="en-US" sz="2800" dirty="0"/>
              <a:t>Destruction of the </a:t>
            </a:r>
            <a:r>
              <a:rPr lang="en-US" sz="2800" b="1" dirty="0">
                <a:solidFill>
                  <a:srgbClr val="FFFF00"/>
                </a:solidFill>
              </a:rPr>
              <a:t>enemy nations</a:t>
            </a:r>
          </a:p>
          <a:p>
            <a:pPr marL="449263" indent="-449263">
              <a:spcBef>
                <a:spcPct val="0"/>
              </a:spcBef>
              <a:spcAft>
                <a:spcPts val="3600"/>
              </a:spcAft>
            </a:pPr>
            <a:r>
              <a:rPr lang="en-US" sz="2800" dirty="0"/>
              <a:t>Deliverance of the </a:t>
            </a:r>
            <a:r>
              <a:rPr lang="en-US" sz="2800" b="1" dirty="0" smtClean="0">
                <a:solidFill>
                  <a:srgbClr val="FFFF00"/>
                </a:solidFill>
              </a:rPr>
              <a:t>righteous</a:t>
            </a:r>
            <a:endParaRPr lang="en-US" sz="2800" b="1" dirty="0">
              <a:solidFill>
                <a:srgbClr val="FFFF00"/>
              </a:solidFill>
            </a:endParaRPr>
          </a:p>
        </p:txBody>
      </p:sp>
      <p:sp>
        <p:nvSpPr>
          <p:cNvPr id="7" name="Slide Number Placeholder 6"/>
          <p:cNvSpPr>
            <a:spLocks noGrp="1"/>
          </p:cNvSpPr>
          <p:nvPr>
            <p:ph type="sldNum" sz="quarter" idx="12"/>
          </p:nvPr>
        </p:nvSpPr>
        <p:spPr/>
        <p:txBody>
          <a:bodyPr/>
          <a:lstStyle/>
          <a:p>
            <a:fld id="{0781FA40-9334-40F1-A552-734BD5F8315D}" type="slidenum">
              <a:rPr lang="en-US">
                <a:solidFill>
                  <a:srgbClr val="FFFFFF"/>
                </a:solidFill>
              </a:rPr>
              <a:pPr/>
              <a:t>59</a:t>
            </a:fld>
            <a:endParaRPr lang="en-US">
              <a:solidFill>
                <a:srgbClr val="FFFFFF"/>
              </a:solidFill>
            </a:endParaRPr>
          </a:p>
        </p:txBody>
      </p:sp>
      <p:pic>
        <p:nvPicPr>
          <p:cNvPr id="1026" name="Picture 2" descr="C:\Users\Kevin\AppData\Local\Microsoft\Windows\Temporary Internet Files\Content.IE5\2YI0ABEY\MC90043523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828799"/>
            <a:ext cx="4176327" cy="458992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37597830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28739">
                                            <p:txEl>
                                              <p:pRg st="0" end="0"/>
                                            </p:txEl>
                                          </p:spTgt>
                                        </p:tgtEl>
                                        <p:attrNameLst>
                                          <p:attrName>style.visibility</p:attrName>
                                        </p:attrNameLst>
                                      </p:cBhvr>
                                      <p:to>
                                        <p:strVal val="visible"/>
                                      </p:to>
                                    </p:set>
                                    <p:anim calcmode="lin" valueType="num">
                                      <p:cBhvr>
                                        <p:cTn id="7" dur="500" fill="hold"/>
                                        <p:tgtEl>
                                          <p:spTgt spid="6287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2873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2873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28739">
                                            <p:txEl>
                                              <p:pRg st="1" end="1"/>
                                            </p:txEl>
                                          </p:spTgt>
                                        </p:tgtEl>
                                        <p:attrNameLst>
                                          <p:attrName>style.visibility</p:attrName>
                                        </p:attrNameLst>
                                      </p:cBhvr>
                                      <p:to>
                                        <p:strVal val="visible"/>
                                      </p:to>
                                    </p:set>
                                    <p:anim calcmode="lin" valueType="num">
                                      <p:cBhvr>
                                        <p:cTn id="14" dur="500" fill="hold"/>
                                        <p:tgtEl>
                                          <p:spTgt spid="62873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2873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2873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28739">
                                            <p:txEl>
                                              <p:pRg st="2" end="2"/>
                                            </p:txEl>
                                          </p:spTgt>
                                        </p:tgtEl>
                                        <p:attrNameLst>
                                          <p:attrName>style.visibility</p:attrName>
                                        </p:attrNameLst>
                                      </p:cBhvr>
                                      <p:to>
                                        <p:strVal val="visible"/>
                                      </p:to>
                                    </p:set>
                                    <p:anim calcmode="lin" valueType="num">
                                      <p:cBhvr>
                                        <p:cTn id="21" dur="500" fill="hold"/>
                                        <p:tgtEl>
                                          <p:spTgt spid="62873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628739">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6287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39" grpId="0" build="p"/>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7813"/>
            <a:ext cx="6629400" cy="1143000"/>
          </a:xfrm>
        </p:spPr>
        <p:txBody>
          <a:bodyPr/>
          <a:lstStyle/>
          <a:p>
            <a:pPr algn="ctr">
              <a:defRPr/>
            </a:pPr>
            <a:r>
              <a:rPr lang="en-US" dirty="0"/>
              <a:t>Coming or Presence</a:t>
            </a:r>
            <a:br>
              <a:rPr lang="en-US" dirty="0"/>
            </a:br>
            <a:r>
              <a:rPr lang="en-US" sz="3000" b="0" dirty="0">
                <a:latin typeface="+mn-lt"/>
              </a:rPr>
              <a:t>(</a:t>
            </a:r>
            <a:r>
              <a:rPr lang="en-US" sz="3000" b="0" i="1" dirty="0" err="1">
                <a:latin typeface="+mn-lt"/>
              </a:rPr>
              <a:t>parousia</a:t>
            </a:r>
            <a:r>
              <a:rPr lang="en-US" sz="3000" b="0" dirty="0">
                <a:latin typeface="+mn-lt"/>
              </a:rPr>
              <a:t>)</a:t>
            </a:r>
          </a:p>
        </p:txBody>
      </p:sp>
      <p:sp>
        <p:nvSpPr>
          <p:cNvPr id="6147" name="Rectangle 3"/>
          <p:cNvSpPr>
            <a:spLocks noGrp="1" noChangeArrowheads="1"/>
          </p:cNvSpPr>
          <p:nvPr>
            <p:ph idx="1"/>
          </p:nvPr>
        </p:nvSpPr>
        <p:spPr>
          <a:xfrm>
            <a:off x="457200" y="1600200"/>
            <a:ext cx="8229600" cy="4648200"/>
          </a:xfrm>
        </p:spPr>
        <p:txBody>
          <a:bodyPr/>
          <a:lstStyle/>
          <a:p>
            <a:pPr marL="463550" indent="-463550">
              <a:spcBef>
                <a:spcPct val="0"/>
              </a:spcBef>
              <a:spcAft>
                <a:spcPts val="1800"/>
              </a:spcAft>
              <a:defRPr/>
            </a:pPr>
            <a:r>
              <a:rPr lang="en-US" sz="2800" b="1" dirty="0">
                <a:solidFill>
                  <a:srgbClr val="FFFF00"/>
                </a:solidFill>
              </a:rPr>
              <a:t>Physical coming of </a:t>
            </a:r>
            <a:r>
              <a:rPr lang="en-US" sz="2800" b="1" dirty="0" smtClean="0">
                <a:solidFill>
                  <a:srgbClr val="FFFF00"/>
                </a:solidFill>
              </a:rPr>
              <a:t>men  </a:t>
            </a:r>
            <a:r>
              <a:rPr lang="en-US" sz="2000" dirty="0" smtClean="0"/>
              <a:t>(</a:t>
            </a:r>
            <a:r>
              <a:rPr lang="en-US" sz="2000" dirty="0"/>
              <a:t>1 Cor. 16:17</a:t>
            </a:r>
            <a:r>
              <a:rPr lang="en-US" sz="2000" dirty="0" smtClean="0"/>
              <a:t>;</a:t>
            </a:r>
            <a:br>
              <a:rPr lang="en-US" sz="2000" dirty="0" smtClean="0"/>
            </a:br>
            <a:r>
              <a:rPr lang="en-US" sz="2000" dirty="0" smtClean="0"/>
              <a:t>2 </a:t>
            </a:r>
            <a:r>
              <a:rPr lang="en-US" sz="2000" dirty="0"/>
              <a:t>Cor. 7:6-7; Phil. 1:26)</a:t>
            </a:r>
          </a:p>
          <a:p>
            <a:pPr marL="463550" indent="-463550">
              <a:spcBef>
                <a:spcPct val="0"/>
              </a:spcBef>
              <a:spcAft>
                <a:spcPts val="1800"/>
              </a:spcAft>
              <a:defRPr/>
            </a:pPr>
            <a:r>
              <a:rPr lang="en-US" sz="2800" b="1" dirty="0">
                <a:solidFill>
                  <a:srgbClr val="FFFF00"/>
                </a:solidFill>
              </a:rPr>
              <a:t>Physical presence</a:t>
            </a:r>
            <a:r>
              <a:rPr lang="en-US" sz="2800" dirty="0"/>
              <a:t>  </a:t>
            </a:r>
            <a:r>
              <a:rPr lang="en-US" sz="2000" dirty="0"/>
              <a:t>(2 Cor. 10:10; Phil. 2:12)</a:t>
            </a:r>
          </a:p>
          <a:p>
            <a:pPr marL="463550" indent="-463550">
              <a:spcBef>
                <a:spcPct val="0"/>
              </a:spcBef>
              <a:spcAft>
                <a:spcPts val="1800"/>
              </a:spcAft>
              <a:defRPr/>
            </a:pPr>
            <a:r>
              <a:rPr lang="en-US" sz="2800" b="1" dirty="0">
                <a:solidFill>
                  <a:srgbClr val="FFFF00"/>
                </a:solidFill>
              </a:rPr>
              <a:t>Incarnation</a:t>
            </a:r>
            <a:r>
              <a:rPr lang="en-US" sz="2800" dirty="0"/>
              <a:t>  </a:t>
            </a:r>
            <a:r>
              <a:rPr lang="en-US" sz="2000" dirty="0"/>
              <a:t>(2 Pet. 1:16)</a:t>
            </a:r>
          </a:p>
          <a:p>
            <a:pPr marL="463550" indent="-463550">
              <a:spcBef>
                <a:spcPct val="0"/>
              </a:spcBef>
              <a:spcAft>
                <a:spcPts val="1800"/>
              </a:spcAft>
              <a:defRPr/>
            </a:pPr>
            <a:r>
              <a:rPr lang="en-US" sz="2800" b="1" dirty="0">
                <a:solidFill>
                  <a:srgbClr val="FFFF00"/>
                </a:solidFill>
              </a:rPr>
              <a:t>Coming of </a:t>
            </a:r>
            <a:r>
              <a:rPr lang="en-US" sz="2800" b="1" dirty="0" smtClean="0">
                <a:solidFill>
                  <a:srgbClr val="FFFF00"/>
                </a:solidFill>
              </a:rPr>
              <a:t>Christ in AD 70</a:t>
            </a:r>
            <a:r>
              <a:rPr lang="en-US" sz="2800" dirty="0" smtClean="0">
                <a:solidFill>
                  <a:srgbClr val="FFFF00"/>
                </a:solidFill>
              </a:rPr>
              <a:t>  </a:t>
            </a:r>
            <a:r>
              <a:rPr lang="en-US" sz="2000" dirty="0"/>
              <a:t>(Mt. 24:3, </a:t>
            </a:r>
            <a:r>
              <a:rPr lang="en-US" sz="2000" dirty="0" smtClean="0"/>
              <a:t>27)</a:t>
            </a:r>
          </a:p>
          <a:p>
            <a:pPr marL="514350" lvl="1" indent="-450850">
              <a:spcBef>
                <a:spcPct val="0"/>
              </a:spcBef>
              <a:spcAft>
                <a:spcPts val="1800"/>
              </a:spcAft>
              <a:buClr>
                <a:schemeClr val="hlink"/>
              </a:buClr>
              <a:buSzPct val="90000"/>
              <a:buFontTx/>
              <a:buBlip>
                <a:blip r:embed="rId3"/>
              </a:buBlip>
              <a:defRPr/>
            </a:pPr>
            <a:r>
              <a:rPr lang="en-US" b="1" dirty="0">
                <a:solidFill>
                  <a:srgbClr val="FFFF00"/>
                </a:solidFill>
              </a:rPr>
              <a:t>Second Coming</a:t>
            </a:r>
            <a:r>
              <a:rPr lang="en-US" dirty="0">
                <a:solidFill>
                  <a:srgbClr val="FFFF00"/>
                </a:solidFill>
              </a:rPr>
              <a:t>  </a:t>
            </a:r>
            <a:r>
              <a:rPr lang="en-US" sz="2000" dirty="0"/>
              <a:t>(Mt. 24:37, 39; 1 Cor. 15:23; 1 Th. 2:19; 3:13; 4:15; 5:23; 2 Th. 2:1, 8; Jas. 5:7-8; 2 Pet. 3:4, 12; 1 Jn. 2:28)</a:t>
            </a:r>
          </a:p>
          <a:p>
            <a:pPr marL="514350" indent="-450850">
              <a:spcBef>
                <a:spcPct val="0"/>
              </a:spcBef>
              <a:spcAft>
                <a:spcPts val="1800"/>
              </a:spcAft>
              <a:defRPr/>
            </a:pPr>
            <a:r>
              <a:rPr lang="en-US" sz="2800" b="1" dirty="0">
                <a:solidFill>
                  <a:srgbClr val="FFFF00"/>
                </a:solidFill>
              </a:rPr>
              <a:t>Coming of lawless one</a:t>
            </a:r>
            <a:r>
              <a:rPr lang="en-US" sz="2800" dirty="0">
                <a:solidFill>
                  <a:srgbClr val="FFFF00"/>
                </a:solidFill>
              </a:rPr>
              <a:t>  </a:t>
            </a:r>
            <a:r>
              <a:rPr lang="en-US" sz="2000" dirty="0"/>
              <a:t>(2 Th. 2:9)</a:t>
            </a:r>
          </a:p>
          <a:p>
            <a:pPr marL="463550" indent="-463550">
              <a:spcBef>
                <a:spcPct val="0"/>
              </a:spcBef>
              <a:spcAft>
                <a:spcPts val="1200"/>
              </a:spcAft>
              <a:defRPr/>
            </a:pPr>
            <a:endParaRPr lang="en-US" sz="2800" dirty="0"/>
          </a:p>
        </p:txBody>
      </p:sp>
      <p:sp>
        <p:nvSpPr>
          <p:cNvPr id="4" name="Slide Number Placeholder 3"/>
          <p:cNvSpPr>
            <a:spLocks noGrp="1"/>
          </p:cNvSpPr>
          <p:nvPr>
            <p:ph type="sldNum" sz="quarter" idx="12"/>
          </p:nvPr>
        </p:nvSpPr>
        <p:spPr/>
        <p:txBody>
          <a:bodyPr/>
          <a:lstStyle/>
          <a:p>
            <a:pPr>
              <a:defRPr/>
            </a:pPr>
            <a:fld id="{CAB2A4D5-5D11-4DB6-B023-D8F61DC5712C}" type="slidenum">
              <a:rPr lang="en-US">
                <a:solidFill>
                  <a:srgbClr val="FFFFFF"/>
                </a:solidFill>
              </a:rPr>
              <a:pPr>
                <a:defRPr/>
              </a:pPr>
              <a:t>6</a:t>
            </a:fld>
            <a:endParaRPr lang="en-US">
              <a:solidFill>
                <a:srgbClr val="FFFFFF"/>
              </a:solidFill>
            </a:endParaRPr>
          </a:p>
        </p:txBody>
      </p:sp>
      <p:pic>
        <p:nvPicPr>
          <p:cNvPr id="370693" name="Picture 4" descr="BSNRE0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8412" y="0"/>
            <a:ext cx="1525588"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25322908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2290" name="Rectangle 2"/>
          <p:cNvSpPr>
            <a:spLocks noGrp="1" noChangeArrowheads="1"/>
          </p:cNvSpPr>
          <p:nvPr>
            <p:ph type="title"/>
          </p:nvPr>
        </p:nvSpPr>
        <p:spPr/>
        <p:txBody>
          <a:bodyPr/>
          <a:lstStyle/>
          <a:p>
            <a:r>
              <a:rPr lang="en-US" dirty="0">
                <a:latin typeface="Arial Black" pitchFamily="34" charset="0"/>
              </a:rPr>
              <a:t>The Day Of Jehovah</a:t>
            </a:r>
          </a:p>
        </p:txBody>
      </p:sp>
      <p:sp>
        <p:nvSpPr>
          <p:cNvPr id="1292291" name="Rectangle 3"/>
          <p:cNvSpPr>
            <a:spLocks noGrp="1" noChangeArrowheads="1"/>
          </p:cNvSpPr>
          <p:nvPr>
            <p:ph idx="1"/>
          </p:nvPr>
        </p:nvSpPr>
        <p:spPr/>
        <p:txBody>
          <a:bodyPr/>
          <a:lstStyle/>
          <a:p>
            <a:pPr marL="449263" indent="-449263">
              <a:spcBef>
                <a:spcPct val="0"/>
              </a:spcBef>
              <a:spcAft>
                <a:spcPts val="2400"/>
              </a:spcAft>
            </a:pPr>
            <a:r>
              <a:rPr lang="en-US" sz="2800" b="1" dirty="0">
                <a:solidFill>
                  <a:srgbClr val="FFFF00"/>
                </a:solidFill>
                <a:latin typeface="CG Times (W1)" charset="0"/>
                <a:cs typeface="Times New Roman" pitchFamily="18" charset="0"/>
              </a:rPr>
              <a:t>Darkness</a:t>
            </a:r>
            <a:r>
              <a:rPr lang="en-US" sz="2800" dirty="0">
                <a:latin typeface="CG Times (W1)" charset="0"/>
                <a:cs typeface="Times New Roman" pitchFamily="18" charset="0"/>
              </a:rPr>
              <a:t>  (Joel 2:1-2, 31; 3:14-15; Amos 5:18, 20; 8:9; Zeph. 1:14-15; Jude 6)</a:t>
            </a:r>
            <a:endParaRPr lang="en-US" sz="2800" dirty="0"/>
          </a:p>
          <a:p>
            <a:pPr marL="449263" indent="-449263">
              <a:spcBef>
                <a:spcPct val="0"/>
              </a:spcBef>
              <a:spcAft>
                <a:spcPts val="2400"/>
              </a:spcAft>
            </a:pPr>
            <a:r>
              <a:rPr lang="en-US" sz="2800" b="1" dirty="0">
                <a:solidFill>
                  <a:srgbClr val="FFFF00"/>
                </a:solidFill>
                <a:latin typeface="CG Times (W1)" charset="0"/>
                <a:cs typeface="Times New Roman" pitchFamily="18" charset="0"/>
              </a:rPr>
              <a:t>Distress</a:t>
            </a:r>
            <a:r>
              <a:rPr lang="en-US" sz="2800" dirty="0">
                <a:latin typeface="CG Times (W1)" charset="0"/>
                <a:cs typeface="Times New Roman" pitchFamily="18" charset="0"/>
              </a:rPr>
              <a:t>  (Obad. 12, 14; Zeph. 1:14-15, 17; Lk. 21:23)</a:t>
            </a:r>
            <a:endParaRPr lang="en-US" sz="2800" dirty="0"/>
          </a:p>
          <a:p>
            <a:pPr marL="449263" indent="-449263">
              <a:spcBef>
                <a:spcPct val="0"/>
              </a:spcBef>
              <a:spcAft>
                <a:spcPts val="2400"/>
              </a:spcAft>
            </a:pPr>
            <a:r>
              <a:rPr lang="en-US" sz="2800" b="1" dirty="0">
                <a:solidFill>
                  <a:srgbClr val="FFFF00"/>
                </a:solidFill>
                <a:latin typeface="CG Times (W1)" charset="0"/>
                <a:cs typeface="Times New Roman" pitchFamily="18" charset="0"/>
              </a:rPr>
              <a:t>Dismay</a:t>
            </a:r>
            <a:r>
              <a:rPr lang="en-US" sz="2800" dirty="0">
                <a:latin typeface="CG Times (W1)" charset="0"/>
                <a:cs typeface="Times New Roman" pitchFamily="18" charset="0"/>
              </a:rPr>
              <a:t>  (Isa. 13:6-8)</a:t>
            </a:r>
            <a:endParaRPr lang="en-US" sz="2800" dirty="0"/>
          </a:p>
          <a:p>
            <a:pPr marL="449263" indent="-449263">
              <a:spcBef>
                <a:spcPct val="0"/>
              </a:spcBef>
              <a:spcAft>
                <a:spcPts val="2400"/>
              </a:spcAft>
            </a:pPr>
            <a:r>
              <a:rPr lang="en-US" sz="2800" b="1" dirty="0">
                <a:solidFill>
                  <a:srgbClr val="FFFF00"/>
                </a:solidFill>
                <a:latin typeface="CG Times (W1)" charset="0"/>
                <a:cs typeface="Times New Roman" pitchFamily="18" charset="0"/>
              </a:rPr>
              <a:t>Discomfiture</a:t>
            </a:r>
            <a:r>
              <a:rPr lang="en-US" sz="2800" dirty="0">
                <a:latin typeface="CG Times (W1)" charset="0"/>
                <a:cs typeface="Times New Roman" pitchFamily="18" charset="0"/>
              </a:rPr>
              <a:t>  (Isa. 22:5)</a:t>
            </a:r>
          </a:p>
          <a:p>
            <a:pPr marL="449263" indent="-449263">
              <a:spcBef>
                <a:spcPct val="0"/>
              </a:spcBef>
              <a:spcAft>
                <a:spcPts val="2400"/>
              </a:spcAft>
            </a:pPr>
            <a:r>
              <a:rPr lang="en-US" sz="2800" b="1" dirty="0">
                <a:solidFill>
                  <a:srgbClr val="FFFF00"/>
                </a:solidFill>
                <a:latin typeface="CG Times (W1)" charset="0"/>
                <a:cs typeface="Times New Roman" pitchFamily="18" charset="0"/>
              </a:rPr>
              <a:t>Disaster</a:t>
            </a:r>
            <a:r>
              <a:rPr lang="en-US" sz="2800" dirty="0">
                <a:latin typeface="CG Times (W1)" charset="0"/>
                <a:cs typeface="Times New Roman" pitchFamily="18" charset="0"/>
              </a:rPr>
              <a:t>  (Obad. 12)</a:t>
            </a:r>
            <a:r>
              <a:rPr lang="en-US" sz="2800" dirty="0"/>
              <a:t> </a:t>
            </a:r>
          </a:p>
        </p:txBody>
      </p:sp>
      <p:sp>
        <p:nvSpPr>
          <p:cNvPr id="6" name="Slide Number Placeholder 5"/>
          <p:cNvSpPr>
            <a:spLocks noGrp="1"/>
          </p:cNvSpPr>
          <p:nvPr>
            <p:ph type="sldNum" sz="quarter" idx="12"/>
          </p:nvPr>
        </p:nvSpPr>
        <p:spPr/>
        <p:txBody>
          <a:bodyPr/>
          <a:lstStyle/>
          <a:p>
            <a:fld id="{10FA521C-C6BC-4EB1-A029-58FF297F387F}" type="slidenum">
              <a:rPr lang="en-US">
                <a:solidFill>
                  <a:srgbClr val="FFFFFF"/>
                </a:solidFill>
              </a:rPr>
              <a:pPr/>
              <a:t>60</a:t>
            </a:fld>
            <a:endParaRPr lang="en-US">
              <a:solidFill>
                <a:srgbClr val="FFFFFF"/>
              </a:solidFill>
            </a:endParaRPr>
          </a:p>
        </p:txBody>
      </p:sp>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5332764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4338" name="Rectangle 2"/>
          <p:cNvSpPr>
            <a:spLocks noGrp="1" noChangeArrowheads="1"/>
          </p:cNvSpPr>
          <p:nvPr>
            <p:ph type="title"/>
          </p:nvPr>
        </p:nvSpPr>
        <p:spPr/>
        <p:txBody>
          <a:bodyPr/>
          <a:lstStyle/>
          <a:p>
            <a:r>
              <a:rPr lang="en-US">
                <a:latin typeface="Arial Black" pitchFamily="34" charset="0"/>
              </a:rPr>
              <a:t>The Day Of Jehovah</a:t>
            </a:r>
          </a:p>
        </p:txBody>
      </p:sp>
      <p:sp>
        <p:nvSpPr>
          <p:cNvPr id="1294339" name="Rectangle 3"/>
          <p:cNvSpPr>
            <a:spLocks noGrp="1" noChangeArrowheads="1"/>
          </p:cNvSpPr>
          <p:nvPr>
            <p:ph idx="1"/>
          </p:nvPr>
        </p:nvSpPr>
        <p:spPr>
          <a:xfrm>
            <a:off x="762000" y="1600200"/>
            <a:ext cx="7772400" cy="4648200"/>
          </a:xfrm>
        </p:spPr>
        <p:txBody>
          <a:bodyPr/>
          <a:lstStyle/>
          <a:p>
            <a:pPr marL="449263" indent="-449263">
              <a:spcBef>
                <a:spcPct val="0"/>
              </a:spcBef>
              <a:spcAft>
                <a:spcPts val="2400"/>
              </a:spcAft>
            </a:pPr>
            <a:r>
              <a:rPr lang="en-US" sz="2700" b="1" dirty="0">
                <a:solidFill>
                  <a:srgbClr val="FFFF00"/>
                </a:solidFill>
                <a:latin typeface="CG Times (W1)" charset="0"/>
                <a:cs typeface="Times New Roman" pitchFamily="18" charset="0"/>
              </a:rPr>
              <a:t>Destruction</a:t>
            </a:r>
            <a:r>
              <a:rPr lang="en-US" sz="2700" dirty="0">
                <a:latin typeface="CG Times (W1)" charset="0"/>
                <a:cs typeface="Times New Roman" pitchFamily="18" charset="0"/>
              </a:rPr>
              <a:t>  (Isa. 13:6, 9; Jer. 47:4; Joel 1:15; Obad. 12)</a:t>
            </a:r>
            <a:endParaRPr lang="en-US" sz="2700" dirty="0"/>
          </a:p>
          <a:p>
            <a:pPr marL="449263" indent="-449263">
              <a:spcBef>
                <a:spcPct val="0"/>
              </a:spcBef>
              <a:spcAft>
                <a:spcPts val="2400"/>
              </a:spcAft>
            </a:pPr>
            <a:r>
              <a:rPr lang="en-US" sz="2700" b="1" dirty="0">
                <a:solidFill>
                  <a:srgbClr val="FFFF00"/>
                </a:solidFill>
                <a:latin typeface="CG Times (W1)" charset="0"/>
                <a:cs typeface="Times New Roman" pitchFamily="18" charset="0"/>
              </a:rPr>
              <a:t>Desolation</a:t>
            </a:r>
            <a:r>
              <a:rPr lang="en-US" sz="2700" dirty="0">
                <a:latin typeface="CG Times (W1)" charset="0"/>
                <a:cs typeface="Times New Roman" pitchFamily="18" charset="0"/>
              </a:rPr>
              <a:t>  (Isa. 10:3; 13:9; Ezek. 25:12-14; 35:3-4, 7, 9, 14-15; Hos. 5:9; Zeph. 1:14-15)</a:t>
            </a:r>
            <a:endParaRPr lang="en-US" sz="2700" dirty="0"/>
          </a:p>
          <a:p>
            <a:pPr marL="449263" indent="-449263">
              <a:spcBef>
                <a:spcPct val="0"/>
              </a:spcBef>
              <a:spcAft>
                <a:spcPts val="2400"/>
              </a:spcAft>
            </a:pPr>
            <a:r>
              <a:rPr lang="en-US" sz="2700" b="1" dirty="0">
                <a:solidFill>
                  <a:srgbClr val="FFFF00"/>
                </a:solidFill>
                <a:latin typeface="CG Times (W1)" charset="0"/>
                <a:cs typeface="Times New Roman" pitchFamily="18" charset="0"/>
              </a:rPr>
              <a:t>Doom</a:t>
            </a:r>
            <a:r>
              <a:rPr lang="en-US" sz="2700" dirty="0">
                <a:latin typeface="CG Times (W1)" charset="0"/>
                <a:cs typeface="Times New Roman" pitchFamily="18" charset="0"/>
              </a:rPr>
              <a:t>  (Ezek. 7:7, 10)</a:t>
            </a:r>
            <a:endParaRPr lang="en-US" sz="2700" dirty="0"/>
          </a:p>
          <a:p>
            <a:pPr marL="449263" indent="-449263">
              <a:spcBef>
                <a:spcPct val="0"/>
              </a:spcBef>
              <a:spcAft>
                <a:spcPts val="2400"/>
              </a:spcAft>
            </a:pPr>
            <a:r>
              <a:rPr lang="en-US" sz="2700" b="1" dirty="0">
                <a:solidFill>
                  <a:srgbClr val="FFFF00"/>
                </a:solidFill>
                <a:latin typeface="CG Times (W1)" charset="0"/>
                <a:cs typeface="Times New Roman" pitchFamily="18" charset="0"/>
              </a:rPr>
              <a:t>Deliverance</a:t>
            </a:r>
            <a:r>
              <a:rPr lang="en-US" sz="2700" dirty="0">
                <a:latin typeface="CG Times (W1)" charset="0"/>
                <a:cs typeface="Times New Roman" pitchFamily="18" charset="0"/>
              </a:rPr>
              <a:t>  (Isa. 30:25-26; 35:1-10; 61:1-3; Jer. 30:7-9; Ezek. 34:11-16; Joel 3:14-21; Obad. 15-21; Nah. 1:12-13; Lk. 21:28; Rom. 2:5-11)</a:t>
            </a:r>
            <a:r>
              <a:rPr lang="en-US" sz="2700" dirty="0"/>
              <a:t> </a:t>
            </a:r>
          </a:p>
        </p:txBody>
      </p:sp>
      <p:sp>
        <p:nvSpPr>
          <p:cNvPr id="6" name="Slide Number Placeholder 5"/>
          <p:cNvSpPr>
            <a:spLocks noGrp="1"/>
          </p:cNvSpPr>
          <p:nvPr>
            <p:ph type="sldNum" sz="quarter" idx="12"/>
          </p:nvPr>
        </p:nvSpPr>
        <p:spPr/>
        <p:txBody>
          <a:bodyPr/>
          <a:lstStyle/>
          <a:p>
            <a:fld id="{9BA9987C-038F-433D-AAA7-4C4E7D95BF9F}" type="slidenum">
              <a:rPr lang="en-US">
                <a:solidFill>
                  <a:srgbClr val="FFFFFF"/>
                </a:solidFill>
              </a:rPr>
              <a:pPr/>
              <a:t>61</a:t>
            </a:fld>
            <a:endParaRPr lang="en-US">
              <a:solidFill>
                <a:srgbClr val="FFFFFF"/>
              </a:solidFill>
            </a:endParaRPr>
          </a:p>
        </p:txBody>
      </p:sp>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2596874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96386" name="Rectangle 2"/>
          <p:cNvSpPr>
            <a:spLocks noGrp="1" noChangeArrowheads="1"/>
          </p:cNvSpPr>
          <p:nvPr>
            <p:ph type="title"/>
          </p:nvPr>
        </p:nvSpPr>
        <p:spPr/>
        <p:txBody>
          <a:bodyPr/>
          <a:lstStyle/>
          <a:p>
            <a:r>
              <a:rPr lang="en-US">
                <a:latin typeface="Arial Black" pitchFamily="34" charset="0"/>
              </a:rPr>
              <a:t>The Day Of Jehovah</a:t>
            </a:r>
          </a:p>
        </p:txBody>
      </p:sp>
      <p:sp>
        <p:nvSpPr>
          <p:cNvPr id="1296387" name="Rectangle 3"/>
          <p:cNvSpPr>
            <a:spLocks noGrp="1" noChangeArrowheads="1"/>
          </p:cNvSpPr>
          <p:nvPr>
            <p:ph idx="1"/>
          </p:nvPr>
        </p:nvSpPr>
        <p:spPr/>
        <p:txBody>
          <a:bodyPr/>
          <a:lstStyle/>
          <a:p>
            <a:pPr marL="449263" indent="-449263">
              <a:spcBef>
                <a:spcPct val="0"/>
              </a:spcBef>
              <a:spcAft>
                <a:spcPts val="2400"/>
              </a:spcAft>
            </a:pPr>
            <a:r>
              <a:rPr lang="en-US" sz="2800" dirty="0">
                <a:latin typeface="CG Times (W1)" charset="0"/>
                <a:cs typeface="Times New Roman" pitchFamily="18" charset="0"/>
              </a:rPr>
              <a:t>For</a:t>
            </a:r>
            <a:r>
              <a:rPr lang="en-US" sz="2800" b="1" dirty="0">
                <a:latin typeface="CG Times (W1)" charset="0"/>
                <a:cs typeface="Times New Roman" pitchFamily="18" charset="0"/>
              </a:rPr>
              <a:t> </a:t>
            </a:r>
            <a:r>
              <a:rPr lang="en-US" sz="2800" b="1" dirty="0">
                <a:solidFill>
                  <a:srgbClr val="FFFF00"/>
                </a:solidFill>
                <a:latin typeface="CG Times (W1)" charset="0"/>
                <a:cs typeface="Times New Roman" pitchFamily="18" charset="0"/>
              </a:rPr>
              <a:t>Israel</a:t>
            </a:r>
            <a:r>
              <a:rPr lang="en-US" sz="2800" dirty="0">
                <a:latin typeface="CG Times (W1)" charset="0"/>
                <a:cs typeface="Times New Roman" pitchFamily="18" charset="0"/>
              </a:rPr>
              <a:t>  </a:t>
            </a:r>
            <a:r>
              <a:rPr lang="en-US" sz="2000" dirty="0">
                <a:latin typeface="CG Times (W1)" charset="0"/>
                <a:cs typeface="Times New Roman" pitchFamily="18" charset="0"/>
              </a:rPr>
              <a:t>(Hos. 9:7; Amos 5:18, 20; Mic. 7:4)</a:t>
            </a:r>
            <a:endParaRPr lang="en-US" sz="2000" dirty="0"/>
          </a:p>
          <a:p>
            <a:pPr marL="449263" indent="-449263">
              <a:spcBef>
                <a:spcPct val="0"/>
              </a:spcBef>
              <a:spcAft>
                <a:spcPts val="2400"/>
              </a:spcAft>
            </a:pPr>
            <a:r>
              <a:rPr lang="en-US" sz="2800" dirty="0">
                <a:latin typeface="CG Times (W1)" charset="0"/>
                <a:cs typeface="Times New Roman" pitchFamily="18" charset="0"/>
              </a:rPr>
              <a:t>For </a:t>
            </a:r>
            <a:r>
              <a:rPr lang="en-US" sz="2800" b="1" dirty="0">
                <a:solidFill>
                  <a:srgbClr val="FFFF00"/>
                </a:solidFill>
                <a:latin typeface="CG Times (W1)" charset="0"/>
                <a:cs typeface="Times New Roman" pitchFamily="18" charset="0"/>
              </a:rPr>
              <a:t>Philistia</a:t>
            </a:r>
            <a:r>
              <a:rPr lang="en-US" sz="2800" dirty="0">
                <a:latin typeface="CG Times (W1)" charset="0"/>
                <a:cs typeface="Times New Roman" pitchFamily="18" charset="0"/>
              </a:rPr>
              <a:t>  </a:t>
            </a:r>
            <a:r>
              <a:rPr lang="en-US" sz="2000" dirty="0">
                <a:latin typeface="CG Times (W1)" charset="0"/>
                <a:cs typeface="Times New Roman" pitchFamily="18" charset="0"/>
              </a:rPr>
              <a:t>(Jer. 47:4)</a:t>
            </a:r>
            <a:endParaRPr lang="en-US" sz="2000" dirty="0"/>
          </a:p>
          <a:p>
            <a:pPr marL="449263" indent="-449263">
              <a:spcBef>
                <a:spcPct val="0"/>
              </a:spcBef>
              <a:spcAft>
                <a:spcPts val="2400"/>
              </a:spcAft>
            </a:pPr>
            <a:r>
              <a:rPr lang="en-US" sz="2800" dirty="0">
                <a:latin typeface="CG Times (W1)" charset="0"/>
                <a:cs typeface="Times New Roman" pitchFamily="18" charset="0"/>
              </a:rPr>
              <a:t>For </a:t>
            </a:r>
            <a:r>
              <a:rPr lang="en-US" sz="2800" b="1" dirty="0">
                <a:solidFill>
                  <a:srgbClr val="FFFF00"/>
                </a:solidFill>
                <a:latin typeface="CG Times (W1)" charset="0"/>
                <a:cs typeface="Times New Roman" pitchFamily="18" charset="0"/>
              </a:rPr>
              <a:t>Ephraim</a:t>
            </a:r>
            <a:r>
              <a:rPr lang="en-US" sz="2800" dirty="0">
                <a:latin typeface="CG Times (W1)" charset="0"/>
                <a:cs typeface="Times New Roman" pitchFamily="18" charset="0"/>
              </a:rPr>
              <a:t>  </a:t>
            </a:r>
            <a:r>
              <a:rPr lang="en-US" sz="2000" dirty="0">
                <a:latin typeface="CG Times (W1)" charset="0"/>
                <a:cs typeface="Times New Roman" pitchFamily="18" charset="0"/>
              </a:rPr>
              <a:t>(Hos. 5:9)</a:t>
            </a:r>
            <a:endParaRPr lang="en-US" sz="2000" dirty="0"/>
          </a:p>
          <a:p>
            <a:pPr marL="449263" indent="-449263">
              <a:spcBef>
                <a:spcPct val="0"/>
              </a:spcBef>
              <a:spcAft>
                <a:spcPts val="2400"/>
              </a:spcAft>
            </a:pPr>
            <a:r>
              <a:rPr lang="en-US" sz="2800" dirty="0">
                <a:latin typeface="CG Times (W1)" charset="0"/>
                <a:cs typeface="Times New Roman" pitchFamily="18" charset="0"/>
              </a:rPr>
              <a:t>For </a:t>
            </a:r>
            <a:r>
              <a:rPr lang="en-US" sz="2800" b="1" dirty="0">
                <a:solidFill>
                  <a:srgbClr val="FFFF00"/>
                </a:solidFill>
                <a:latin typeface="CG Times (W1)" charset="0"/>
                <a:cs typeface="Times New Roman" pitchFamily="18" charset="0"/>
              </a:rPr>
              <a:t>Judah</a:t>
            </a:r>
            <a:r>
              <a:rPr lang="en-US" sz="2800" dirty="0">
                <a:latin typeface="CG Times (W1)" charset="0"/>
                <a:cs typeface="Times New Roman" pitchFamily="18" charset="0"/>
              </a:rPr>
              <a:t>  </a:t>
            </a:r>
            <a:r>
              <a:rPr lang="en-US" sz="2000" dirty="0">
                <a:latin typeface="CG Times (W1)" charset="0"/>
                <a:cs typeface="Times New Roman" pitchFamily="18" charset="0"/>
              </a:rPr>
              <a:t>(Isa. 2:12; Jer. 18:17; 30:7; Ezek. 7:19; 21:25, 29; Joel 1:15; 2:1-2, 11, 31; Hab. 3:16; Zeph. 1:7-8, 14, 18</a:t>
            </a:r>
            <a:r>
              <a:rPr lang="en-US" sz="2000" dirty="0" smtClean="0">
                <a:latin typeface="CG Times (W1)" charset="0"/>
                <a:cs typeface="Times New Roman" pitchFamily="18" charset="0"/>
              </a:rPr>
              <a:t>)</a:t>
            </a:r>
          </a:p>
          <a:p>
            <a:pPr marL="449263" indent="-449263">
              <a:spcBef>
                <a:spcPct val="0"/>
              </a:spcBef>
              <a:spcAft>
                <a:spcPts val="2400"/>
              </a:spcAft>
            </a:pPr>
            <a:r>
              <a:rPr lang="en-US" sz="2800" dirty="0">
                <a:latin typeface="CG Times (W1)" charset="0"/>
                <a:cs typeface="Times New Roman" pitchFamily="18" charset="0"/>
              </a:rPr>
              <a:t>For </a:t>
            </a:r>
            <a:r>
              <a:rPr lang="en-US" sz="2800" b="1" dirty="0">
                <a:solidFill>
                  <a:srgbClr val="FFFF00"/>
                </a:solidFill>
                <a:latin typeface="CG Times (W1)" charset="0"/>
                <a:cs typeface="Times New Roman" pitchFamily="18" charset="0"/>
              </a:rPr>
              <a:t>Jerusalem</a:t>
            </a:r>
            <a:r>
              <a:rPr lang="en-US" sz="2800" dirty="0">
                <a:latin typeface="CG Times (W1)" charset="0"/>
                <a:cs typeface="Times New Roman" pitchFamily="18" charset="0"/>
              </a:rPr>
              <a:t> in 586 BC  </a:t>
            </a:r>
            <a:r>
              <a:rPr lang="en-US" sz="2000" dirty="0">
                <a:latin typeface="CG Times (W1)" charset="0"/>
                <a:cs typeface="Times New Roman" pitchFamily="18" charset="0"/>
              </a:rPr>
              <a:t>(Isa. 10:3; Lam. 1:12; 2:1, 21; Ezek. 22:24</a:t>
            </a:r>
            <a:r>
              <a:rPr lang="en-US" sz="2000" dirty="0" smtClean="0">
                <a:latin typeface="CG Times (W1)" charset="0"/>
                <a:cs typeface="Times New Roman" pitchFamily="18" charset="0"/>
              </a:rPr>
              <a:t>)</a:t>
            </a:r>
          </a:p>
        </p:txBody>
      </p:sp>
      <p:sp>
        <p:nvSpPr>
          <p:cNvPr id="6" name="Slide Number Placeholder 5"/>
          <p:cNvSpPr>
            <a:spLocks noGrp="1"/>
          </p:cNvSpPr>
          <p:nvPr>
            <p:ph type="sldNum" sz="quarter" idx="12"/>
          </p:nvPr>
        </p:nvSpPr>
        <p:spPr/>
        <p:txBody>
          <a:bodyPr/>
          <a:lstStyle/>
          <a:p>
            <a:fld id="{97E14262-3C73-494A-BE0F-2BD746368AF2}" type="slidenum">
              <a:rPr lang="en-US">
                <a:solidFill>
                  <a:srgbClr val="FFFFFF"/>
                </a:solidFill>
              </a:rPr>
              <a:pPr/>
              <a:t>62</a:t>
            </a:fld>
            <a:endParaRPr lang="en-US">
              <a:solidFill>
                <a:srgbClr val="FFFFFF"/>
              </a:solidFill>
            </a:endParaRPr>
          </a:p>
        </p:txBody>
      </p:sp>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6454883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96386" name="Rectangle 2"/>
          <p:cNvSpPr>
            <a:spLocks noGrp="1" noChangeArrowheads="1"/>
          </p:cNvSpPr>
          <p:nvPr>
            <p:ph type="title"/>
          </p:nvPr>
        </p:nvSpPr>
        <p:spPr/>
        <p:txBody>
          <a:bodyPr/>
          <a:lstStyle/>
          <a:p>
            <a:r>
              <a:rPr lang="en-US">
                <a:latin typeface="Arial Black" pitchFamily="34" charset="0"/>
              </a:rPr>
              <a:t>The Day Of Jehovah</a:t>
            </a:r>
          </a:p>
        </p:txBody>
      </p:sp>
      <p:sp>
        <p:nvSpPr>
          <p:cNvPr id="1296387" name="Rectangle 3"/>
          <p:cNvSpPr>
            <a:spLocks noGrp="1" noChangeArrowheads="1"/>
          </p:cNvSpPr>
          <p:nvPr>
            <p:ph idx="1"/>
          </p:nvPr>
        </p:nvSpPr>
        <p:spPr/>
        <p:txBody>
          <a:bodyPr/>
          <a:lstStyle/>
          <a:p>
            <a:pPr marL="449263" indent="-449263">
              <a:spcBef>
                <a:spcPct val="0"/>
              </a:spcBef>
              <a:spcAft>
                <a:spcPts val="2400"/>
              </a:spcAft>
            </a:pPr>
            <a:r>
              <a:rPr lang="en-US" sz="2800" dirty="0" smtClean="0">
                <a:latin typeface="CG Times (W1)" charset="0"/>
                <a:cs typeface="Times New Roman" pitchFamily="18" charset="0"/>
              </a:rPr>
              <a:t>For </a:t>
            </a:r>
            <a:r>
              <a:rPr lang="en-US" sz="2800" b="1" dirty="0">
                <a:solidFill>
                  <a:srgbClr val="FFFF00"/>
                </a:solidFill>
                <a:latin typeface="CG Times (W1)" charset="0"/>
                <a:cs typeface="Times New Roman" pitchFamily="18" charset="0"/>
              </a:rPr>
              <a:t>Damascus</a:t>
            </a:r>
            <a:r>
              <a:rPr lang="en-US" sz="2800" dirty="0">
                <a:latin typeface="CG Times (W1)" charset="0"/>
                <a:cs typeface="Times New Roman" pitchFamily="18" charset="0"/>
              </a:rPr>
              <a:t>  </a:t>
            </a:r>
            <a:r>
              <a:rPr lang="en-US" sz="2000" dirty="0">
                <a:latin typeface="CG Times (W1)" charset="0"/>
                <a:cs typeface="Times New Roman" pitchFamily="18" charset="0"/>
              </a:rPr>
              <a:t>(Isa. 17:11</a:t>
            </a:r>
            <a:r>
              <a:rPr lang="en-US" sz="2000" dirty="0" smtClean="0">
                <a:latin typeface="CG Times (W1)" charset="0"/>
                <a:cs typeface="Times New Roman" pitchFamily="18" charset="0"/>
              </a:rPr>
              <a:t>)</a:t>
            </a:r>
          </a:p>
          <a:p>
            <a:pPr marL="449263" indent="-449263">
              <a:spcBef>
                <a:spcPct val="0"/>
              </a:spcBef>
              <a:spcAft>
                <a:spcPts val="2400"/>
              </a:spcAft>
            </a:pPr>
            <a:r>
              <a:rPr lang="en-US" sz="2800" dirty="0">
                <a:latin typeface="CG Times (W1)" charset="0"/>
                <a:cs typeface="Times New Roman" pitchFamily="18" charset="0"/>
              </a:rPr>
              <a:t>For </a:t>
            </a:r>
            <a:r>
              <a:rPr lang="en-US" sz="2800" b="1" dirty="0">
                <a:solidFill>
                  <a:srgbClr val="FFFF00"/>
                </a:solidFill>
                <a:latin typeface="CG Times (W1)" charset="0"/>
                <a:cs typeface="Times New Roman" pitchFamily="18" charset="0"/>
              </a:rPr>
              <a:t>Egypt</a:t>
            </a:r>
            <a:r>
              <a:rPr lang="en-US" sz="2800" dirty="0">
                <a:latin typeface="CG Times (W1)" charset="0"/>
                <a:cs typeface="Times New Roman" pitchFamily="18" charset="0"/>
              </a:rPr>
              <a:t>  </a:t>
            </a:r>
            <a:r>
              <a:rPr lang="en-US" sz="2000" dirty="0">
                <a:latin typeface="CG Times (W1)" charset="0"/>
                <a:cs typeface="Times New Roman" pitchFamily="18" charset="0"/>
              </a:rPr>
              <a:t>(Jer. 46:10; Ezek. 30:3, 9; 32:10) </a:t>
            </a:r>
          </a:p>
          <a:p>
            <a:pPr marL="449263" indent="-449263">
              <a:spcBef>
                <a:spcPct val="0"/>
              </a:spcBef>
              <a:spcAft>
                <a:spcPts val="2400"/>
              </a:spcAft>
            </a:pPr>
            <a:r>
              <a:rPr lang="en-US" sz="2800" dirty="0">
                <a:latin typeface="CG Times (W1)" charset="0"/>
                <a:cs typeface="Times New Roman" pitchFamily="18" charset="0"/>
              </a:rPr>
              <a:t>For </a:t>
            </a:r>
            <a:r>
              <a:rPr lang="en-US" sz="2800" b="1" dirty="0">
                <a:solidFill>
                  <a:srgbClr val="FFFF00"/>
                </a:solidFill>
                <a:latin typeface="CG Times (W1)" charset="0"/>
                <a:cs typeface="Times New Roman" pitchFamily="18" charset="0"/>
              </a:rPr>
              <a:t>the nations</a:t>
            </a:r>
            <a:r>
              <a:rPr lang="en-US" sz="2800" dirty="0">
                <a:latin typeface="CG Times (W1)" charset="0"/>
                <a:cs typeface="Times New Roman" pitchFamily="18" charset="0"/>
              </a:rPr>
              <a:t>  </a:t>
            </a:r>
            <a:r>
              <a:rPr lang="en-US" sz="2000" dirty="0">
                <a:latin typeface="CG Times (W1)" charset="0"/>
                <a:cs typeface="Times New Roman" pitchFamily="18" charset="0"/>
              </a:rPr>
              <a:t>(Isa. 63:4; Joel 3:14; Zeph. 2:2-3; 3:8; Zech. 14:1) </a:t>
            </a:r>
          </a:p>
          <a:p>
            <a:pPr marL="449263" indent="-449263">
              <a:spcBef>
                <a:spcPct val="0"/>
              </a:spcBef>
              <a:spcAft>
                <a:spcPts val="2400"/>
              </a:spcAft>
            </a:pPr>
            <a:r>
              <a:rPr lang="en-US" sz="2800" dirty="0">
                <a:latin typeface="CG Times (W1)" charset="0"/>
                <a:cs typeface="Times New Roman" pitchFamily="18" charset="0"/>
              </a:rPr>
              <a:t>For </a:t>
            </a:r>
            <a:r>
              <a:rPr lang="en-US" sz="2800" b="1" dirty="0">
                <a:solidFill>
                  <a:srgbClr val="FFFF00"/>
                </a:solidFill>
                <a:latin typeface="CG Times (W1)" charset="0"/>
                <a:cs typeface="Times New Roman" pitchFamily="18" charset="0"/>
              </a:rPr>
              <a:t>Edom</a:t>
            </a:r>
            <a:r>
              <a:rPr lang="en-US" sz="2800" dirty="0">
                <a:latin typeface="CG Times (W1)" charset="0"/>
                <a:cs typeface="Times New Roman" pitchFamily="18" charset="0"/>
              </a:rPr>
              <a:t>  </a:t>
            </a:r>
            <a:r>
              <a:rPr lang="en-US" sz="2000" dirty="0">
                <a:latin typeface="CG Times (W1)" charset="0"/>
                <a:cs typeface="Times New Roman" pitchFamily="18" charset="0"/>
              </a:rPr>
              <a:t>(Isa. 34:8; Obad. 15)</a:t>
            </a:r>
          </a:p>
          <a:p>
            <a:pPr marL="449263" indent="-449263">
              <a:spcBef>
                <a:spcPct val="0"/>
              </a:spcBef>
              <a:spcAft>
                <a:spcPts val="2400"/>
              </a:spcAft>
            </a:pPr>
            <a:r>
              <a:rPr lang="en-US" sz="2800" dirty="0">
                <a:latin typeface="CG Times (W1)" charset="0"/>
                <a:cs typeface="Times New Roman" pitchFamily="18" charset="0"/>
              </a:rPr>
              <a:t>For </a:t>
            </a:r>
            <a:r>
              <a:rPr lang="en-US" sz="2800" b="1" dirty="0" err="1">
                <a:solidFill>
                  <a:srgbClr val="FFFF00"/>
                </a:solidFill>
                <a:latin typeface="CG Times (W1)" charset="0"/>
                <a:cs typeface="Times New Roman" pitchFamily="18" charset="0"/>
              </a:rPr>
              <a:t>Amon</a:t>
            </a:r>
            <a:r>
              <a:rPr lang="en-US" sz="2800" dirty="0">
                <a:latin typeface="CG Times (W1)" charset="0"/>
                <a:cs typeface="Times New Roman" pitchFamily="18" charset="0"/>
              </a:rPr>
              <a:t>  </a:t>
            </a:r>
            <a:r>
              <a:rPr lang="en-US" sz="2000" dirty="0">
                <a:latin typeface="CG Times (W1)" charset="0"/>
                <a:cs typeface="Times New Roman" pitchFamily="18" charset="0"/>
              </a:rPr>
              <a:t>(Ezek. 21:29; Amos 1:14)</a:t>
            </a:r>
            <a:r>
              <a:rPr lang="en-US" sz="2000" dirty="0"/>
              <a:t> </a:t>
            </a:r>
          </a:p>
          <a:p>
            <a:pPr marL="449263" indent="-449263">
              <a:spcBef>
                <a:spcPct val="0"/>
              </a:spcBef>
              <a:spcAft>
                <a:spcPts val="2400"/>
              </a:spcAft>
            </a:pPr>
            <a:endParaRPr lang="en-US" sz="2000" dirty="0">
              <a:latin typeface="CG Times (W1)" charset="0"/>
              <a:cs typeface="Times New Roman" pitchFamily="18" charset="0"/>
            </a:endParaRPr>
          </a:p>
          <a:p>
            <a:pPr marL="449263" indent="-449263">
              <a:spcBef>
                <a:spcPct val="0"/>
              </a:spcBef>
              <a:spcAft>
                <a:spcPts val="2400"/>
              </a:spcAft>
            </a:pPr>
            <a:endParaRPr lang="en-US" sz="2800" dirty="0">
              <a:latin typeface="CG Times (W1)" charset="0"/>
              <a:cs typeface="Times New Roman" pitchFamily="18" charset="0"/>
            </a:endParaRPr>
          </a:p>
        </p:txBody>
      </p:sp>
      <p:sp>
        <p:nvSpPr>
          <p:cNvPr id="6" name="Slide Number Placeholder 5"/>
          <p:cNvSpPr>
            <a:spLocks noGrp="1"/>
          </p:cNvSpPr>
          <p:nvPr>
            <p:ph type="sldNum" sz="quarter" idx="12"/>
          </p:nvPr>
        </p:nvSpPr>
        <p:spPr/>
        <p:txBody>
          <a:bodyPr/>
          <a:lstStyle/>
          <a:p>
            <a:fld id="{97E14262-3C73-494A-BE0F-2BD746368AF2}" type="slidenum">
              <a:rPr lang="en-US">
                <a:solidFill>
                  <a:srgbClr val="FFFFFF"/>
                </a:solidFill>
              </a:rPr>
              <a:pPr/>
              <a:t>63</a:t>
            </a:fld>
            <a:endParaRPr lang="en-US">
              <a:solidFill>
                <a:srgbClr val="FFFFFF"/>
              </a:solidFill>
            </a:endParaRPr>
          </a:p>
        </p:txBody>
      </p:sp>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16695998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98434" name="Rectangle 2"/>
          <p:cNvSpPr>
            <a:spLocks noGrp="1" noChangeArrowheads="1"/>
          </p:cNvSpPr>
          <p:nvPr>
            <p:ph type="title"/>
          </p:nvPr>
        </p:nvSpPr>
        <p:spPr/>
        <p:txBody>
          <a:bodyPr/>
          <a:lstStyle/>
          <a:p>
            <a:r>
              <a:rPr lang="en-US">
                <a:latin typeface="Arial Black" pitchFamily="34" charset="0"/>
              </a:rPr>
              <a:t>The Day Of Jehovah</a:t>
            </a:r>
          </a:p>
        </p:txBody>
      </p:sp>
      <p:sp>
        <p:nvSpPr>
          <p:cNvPr id="1298435" name="Rectangle 3"/>
          <p:cNvSpPr>
            <a:spLocks noGrp="1" noChangeArrowheads="1"/>
          </p:cNvSpPr>
          <p:nvPr>
            <p:ph idx="1"/>
          </p:nvPr>
        </p:nvSpPr>
        <p:spPr>
          <a:xfrm>
            <a:off x="762000" y="1828800"/>
            <a:ext cx="7848600" cy="4267200"/>
          </a:xfrm>
        </p:spPr>
        <p:txBody>
          <a:bodyPr/>
          <a:lstStyle/>
          <a:p>
            <a:pPr marL="449263" indent="-449263">
              <a:spcBef>
                <a:spcPct val="0"/>
              </a:spcBef>
              <a:spcAft>
                <a:spcPts val="1800"/>
              </a:spcAft>
            </a:pPr>
            <a:r>
              <a:rPr lang="en-US" sz="2800" dirty="0" smtClean="0">
                <a:latin typeface="CG Times (W1)" charset="0"/>
                <a:cs typeface="Times New Roman" pitchFamily="18" charset="0"/>
              </a:rPr>
              <a:t>For </a:t>
            </a:r>
            <a:r>
              <a:rPr lang="en-US" sz="2800" b="1" dirty="0">
                <a:solidFill>
                  <a:srgbClr val="FFFF00"/>
                </a:solidFill>
                <a:latin typeface="CG Times (W1)" charset="0"/>
                <a:cs typeface="Times New Roman" pitchFamily="18" charset="0"/>
              </a:rPr>
              <a:t>Tyre</a:t>
            </a:r>
            <a:r>
              <a:rPr lang="en-US" sz="2800" dirty="0">
                <a:latin typeface="CG Times (W1)" charset="0"/>
                <a:cs typeface="Times New Roman" pitchFamily="18" charset="0"/>
              </a:rPr>
              <a:t>  </a:t>
            </a:r>
            <a:r>
              <a:rPr lang="en-US" sz="2000" dirty="0">
                <a:latin typeface="CG Times (W1)" charset="0"/>
                <a:cs typeface="Times New Roman" pitchFamily="18" charset="0"/>
              </a:rPr>
              <a:t>(Ezek. 26:18; 27:27)</a:t>
            </a:r>
            <a:r>
              <a:rPr lang="en-US" sz="2000" dirty="0"/>
              <a:t> </a:t>
            </a:r>
          </a:p>
          <a:p>
            <a:pPr marL="449263" indent="-449263">
              <a:spcBef>
                <a:spcPct val="0"/>
              </a:spcBef>
              <a:spcAft>
                <a:spcPts val="1800"/>
              </a:spcAft>
            </a:pPr>
            <a:r>
              <a:rPr lang="en-US" sz="2800" dirty="0">
                <a:latin typeface="CG Times (W1)" charset="0"/>
                <a:cs typeface="Times New Roman" pitchFamily="18" charset="0"/>
              </a:rPr>
              <a:t>For </a:t>
            </a:r>
            <a:r>
              <a:rPr lang="en-US" sz="2800" b="1" dirty="0">
                <a:solidFill>
                  <a:srgbClr val="FFFF00"/>
                </a:solidFill>
                <a:latin typeface="CG Times (W1)" charset="0"/>
                <a:cs typeface="Times New Roman" pitchFamily="18" charset="0"/>
              </a:rPr>
              <a:t>Babylon</a:t>
            </a:r>
            <a:r>
              <a:rPr lang="en-US" sz="2800" dirty="0">
                <a:latin typeface="CG Times (W1)" charset="0"/>
                <a:cs typeface="Times New Roman" pitchFamily="18" charset="0"/>
              </a:rPr>
              <a:t>  </a:t>
            </a:r>
            <a:r>
              <a:rPr lang="en-US" sz="2000" dirty="0">
                <a:latin typeface="CG Times (W1)" charset="0"/>
                <a:cs typeface="Times New Roman" pitchFamily="18" charset="0"/>
              </a:rPr>
              <a:t>(Isa. 13:6, 9; Jer. 50:27, 31; 51:2</a:t>
            </a:r>
            <a:r>
              <a:rPr lang="en-US" sz="2000" dirty="0" smtClean="0">
                <a:latin typeface="CG Times (W1)" charset="0"/>
                <a:cs typeface="Times New Roman" pitchFamily="18" charset="0"/>
              </a:rPr>
              <a:t>)</a:t>
            </a:r>
          </a:p>
          <a:p>
            <a:pPr marL="449263" indent="-449263">
              <a:spcBef>
                <a:spcPct val="0"/>
              </a:spcBef>
              <a:spcAft>
                <a:spcPts val="2400"/>
              </a:spcAft>
            </a:pPr>
            <a:r>
              <a:rPr lang="en-US" sz="2800" dirty="0">
                <a:latin typeface="CG Times (W1)" charset="0"/>
                <a:cs typeface="Times New Roman" pitchFamily="18" charset="0"/>
              </a:rPr>
              <a:t>For </a:t>
            </a:r>
            <a:r>
              <a:rPr lang="en-US" sz="2800" b="1" dirty="0">
                <a:solidFill>
                  <a:srgbClr val="FFFF00"/>
                </a:solidFill>
                <a:latin typeface="CG Times (W1)" charset="0"/>
                <a:cs typeface="Times New Roman" pitchFamily="18" charset="0"/>
              </a:rPr>
              <a:t>Gog</a:t>
            </a:r>
            <a:r>
              <a:rPr lang="en-US" sz="2800" dirty="0">
                <a:latin typeface="CG Times (W1)" charset="0"/>
                <a:cs typeface="Times New Roman" pitchFamily="18" charset="0"/>
              </a:rPr>
              <a:t>  </a:t>
            </a:r>
            <a:r>
              <a:rPr lang="en-US" sz="2000" dirty="0">
                <a:latin typeface="CG Times (W1)" charset="0"/>
                <a:cs typeface="Times New Roman" pitchFamily="18" charset="0"/>
              </a:rPr>
              <a:t>(Ezek. 39:13)</a:t>
            </a:r>
            <a:r>
              <a:rPr lang="en-US" sz="2000" dirty="0"/>
              <a:t> </a:t>
            </a:r>
          </a:p>
          <a:p>
            <a:pPr marL="449263" indent="-449263">
              <a:spcBef>
                <a:spcPct val="0"/>
              </a:spcBef>
              <a:spcAft>
                <a:spcPts val="2400"/>
              </a:spcAft>
            </a:pPr>
            <a:r>
              <a:rPr lang="en-US" sz="2800" dirty="0">
                <a:latin typeface="CG Times (W1)" charset="0"/>
                <a:cs typeface="Times New Roman" pitchFamily="18" charset="0"/>
              </a:rPr>
              <a:t>For </a:t>
            </a:r>
            <a:r>
              <a:rPr lang="en-US" sz="2800" b="1" dirty="0">
                <a:solidFill>
                  <a:srgbClr val="FFFF00"/>
                </a:solidFill>
                <a:latin typeface="CG Times (W1)" charset="0"/>
                <a:cs typeface="Times New Roman" pitchFamily="18" charset="0"/>
              </a:rPr>
              <a:t>Jerusalem</a:t>
            </a:r>
            <a:r>
              <a:rPr lang="en-US" sz="2800" dirty="0">
                <a:latin typeface="CG Times (W1)" charset="0"/>
                <a:cs typeface="Times New Roman" pitchFamily="18" charset="0"/>
              </a:rPr>
              <a:t> in AD 70  </a:t>
            </a:r>
            <a:r>
              <a:rPr lang="en-US" sz="2000" dirty="0">
                <a:latin typeface="CG Times (W1)" charset="0"/>
                <a:cs typeface="Times New Roman" pitchFamily="18" charset="0"/>
              </a:rPr>
              <a:t>(Lk. 17:24, 30; 21:20-24; Acts 2:19-20)</a:t>
            </a:r>
            <a:r>
              <a:rPr lang="en-US" sz="2000" dirty="0"/>
              <a:t> </a:t>
            </a:r>
          </a:p>
          <a:p>
            <a:pPr marL="449263" indent="-449263">
              <a:lnSpc>
                <a:spcPct val="90000"/>
              </a:lnSpc>
              <a:spcBef>
                <a:spcPct val="0"/>
              </a:spcBef>
              <a:spcAft>
                <a:spcPts val="2400"/>
              </a:spcAft>
            </a:pPr>
            <a:r>
              <a:rPr lang="en-US" sz="2800" dirty="0">
                <a:latin typeface="CG Times (W1)" charset="0"/>
                <a:cs typeface="Times New Roman" pitchFamily="18" charset="0"/>
              </a:rPr>
              <a:t>For </a:t>
            </a:r>
            <a:r>
              <a:rPr lang="en-US" sz="2800" b="1" dirty="0">
                <a:solidFill>
                  <a:srgbClr val="FFFF00"/>
                </a:solidFill>
                <a:latin typeface="CG Times (W1)" charset="0"/>
                <a:cs typeface="Times New Roman" pitchFamily="18" charset="0"/>
              </a:rPr>
              <a:t>the </a:t>
            </a:r>
            <a:r>
              <a:rPr lang="en-US" sz="2800" b="1" dirty="0" smtClean="0">
                <a:solidFill>
                  <a:srgbClr val="FFFF00"/>
                </a:solidFill>
                <a:latin typeface="CG Times (W1)" charset="0"/>
                <a:cs typeface="Times New Roman" pitchFamily="18" charset="0"/>
              </a:rPr>
              <a:t>Earth-dwellers</a:t>
            </a:r>
            <a:r>
              <a:rPr lang="en-US" sz="2800" dirty="0" smtClean="0">
                <a:latin typeface="CG Times (W1)" charset="0"/>
                <a:cs typeface="Times New Roman" pitchFamily="18" charset="0"/>
              </a:rPr>
              <a:t>  </a:t>
            </a:r>
            <a:r>
              <a:rPr lang="en-US" sz="2000" dirty="0">
                <a:latin typeface="CG Times (W1)" charset="0"/>
                <a:cs typeface="Times New Roman" pitchFamily="18" charset="0"/>
              </a:rPr>
              <a:t>(Rev. 6:17)</a:t>
            </a:r>
            <a:r>
              <a:rPr lang="en-US" sz="2000" dirty="0"/>
              <a:t> </a:t>
            </a:r>
          </a:p>
        </p:txBody>
      </p:sp>
      <p:sp>
        <p:nvSpPr>
          <p:cNvPr id="6" name="Slide Number Placeholder 5"/>
          <p:cNvSpPr>
            <a:spLocks noGrp="1"/>
          </p:cNvSpPr>
          <p:nvPr>
            <p:ph type="sldNum" sz="quarter" idx="12"/>
          </p:nvPr>
        </p:nvSpPr>
        <p:spPr/>
        <p:txBody>
          <a:bodyPr/>
          <a:lstStyle/>
          <a:p>
            <a:fld id="{F5209746-FF7D-4CDE-8AF5-320E3EB3D702}" type="slidenum">
              <a:rPr lang="en-US">
                <a:solidFill>
                  <a:srgbClr val="FFFFFF"/>
                </a:solidFill>
              </a:rPr>
              <a:pPr/>
              <a:t>64</a:t>
            </a:fld>
            <a:endParaRPr lang="en-US">
              <a:solidFill>
                <a:srgbClr val="FFFFFF"/>
              </a:solidFill>
            </a:endParaRPr>
          </a:p>
        </p:txBody>
      </p:sp>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4351850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00482" name="Rectangle 2"/>
          <p:cNvSpPr>
            <a:spLocks noGrp="1" noChangeArrowheads="1"/>
          </p:cNvSpPr>
          <p:nvPr>
            <p:ph type="title"/>
          </p:nvPr>
        </p:nvSpPr>
        <p:spPr/>
        <p:txBody>
          <a:bodyPr/>
          <a:lstStyle/>
          <a:p>
            <a:r>
              <a:rPr lang="en-US">
                <a:latin typeface="Arial Black" pitchFamily="34" charset="0"/>
              </a:rPr>
              <a:t>The Day Of Jehovah</a:t>
            </a:r>
          </a:p>
        </p:txBody>
      </p:sp>
      <p:sp>
        <p:nvSpPr>
          <p:cNvPr id="1300483" name="Rectangle 3"/>
          <p:cNvSpPr>
            <a:spLocks noGrp="1" noChangeArrowheads="1"/>
          </p:cNvSpPr>
          <p:nvPr>
            <p:ph idx="1"/>
          </p:nvPr>
        </p:nvSpPr>
        <p:spPr/>
        <p:txBody>
          <a:bodyPr/>
          <a:lstStyle/>
          <a:p>
            <a:pPr marL="449263" indent="-449263">
              <a:lnSpc>
                <a:spcPct val="90000"/>
              </a:lnSpc>
              <a:spcBef>
                <a:spcPct val="0"/>
              </a:spcBef>
              <a:spcAft>
                <a:spcPts val="2400"/>
              </a:spcAft>
            </a:pPr>
            <a:r>
              <a:rPr lang="en-US" sz="2800" dirty="0" smtClean="0">
                <a:latin typeface="CG Times (W1)" charset="0"/>
                <a:cs typeface="Times New Roman" pitchFamily="18" charset="0"/>
              </a:rPr>
              <a:t>For </a:t>
            </a:r>
            <a:r>
              <a:rPr lang="en-US" sz="2800" dirty="0">
                <a:latin typeface="CG Times (W1)" charset="0"/>
                <a:cs typeface="Times New Roman" pitchFamily="18" charset="0"/>
              </a:rPr>
              <a:t>the</a:t>
            </a:r>
            <a:r>
              <a:rPr lang="en-US" sz="2800" b="1" dirty="0">
                <a:latin typeface="CG Times (W1)" charset="0"/>
                <a:cs typeface="Times New Roman" pitchFamily="18" charset="0"/>
              </a:rPr>
              <a:t> </a:t>
            </a:r>
            <a:r>
              <a:rPr lang="en-US" sz="2800" b="1" dirty="0">
                <a:solidFill>
                  <a:srgbClr val="FFFF00"/>
                </a:solidFill>
                <a:latin typeface="CG Times (W1)" charset="0"/>
                <a:cs typeface="Times New Roman" pitchFamily="18" charset="0"/>
              </a:rPr>
              <a:t>Beast</a:t>
            </a:r>
            <a:r>
              <a:rPr lang="en-US" sz="2800" dirty="0">
                <a:latin typeface="CG Times (W1)" charset="0"/>
                <a:cs typeface="Times New Roman" pitchFamily="18" charset="0"/>
              </a:rPr>
              <a:t>, the</a:t>
            </a:r>
            <a:r>
              <a:rPr lang="en-US" sz="2800" b="1" dirty="0">
                <a:latin typeface="CG Times (W1)" charset="0"/>
                <a:cs typeface="Times New Roman" pitchFamily="18" charset="0"/>
              </a:rPr>
              <a:t> </a:t>
            </a:r>
            <a:r>
              <a:rPr lang="en-US" sz="2800" b="1" dirty="0">
                <a:solidFill>
                  <a:srgbClr val="FFFF00"/>
                </a:solidFill>
                <a:latin typeface="CG Times (W1)" charset="0"/>
                <a:cs typeface="Times New Roman" pitchFamily="18" charset="0"/>
              </a:rPr>
              <a:t>False Prophet</a:t>
            </a:r>
            <a:r>
              <a:rPr lang="en-US" sz="2800" dirty="0">
                <a:latin typeface="CG Times (W1)" charset="0"/>
                <a:cs typeface="Times New Roman" pitchFamily="18" charset="0"/>
              </a:rPr>
              <a:t>, and the</a:t>
            </a:r>
            <a:r>
              <a:rPr lang="en-US" sz="2800" b="1" dirty="0">
                <a:latin typeface="CG Times (W1)" charset="0"/>
                <a:cs typeface="Times New Roman" pitchFamily="18" charset="0"/>
              </a:rPr>
              <a:t> </a:t>
            </a:r>
            <a:r>
              <a:rPr lang="en-US" sz="2800" b="1" dirty="0">
                <a:solidFill>
                  <a:srgbClr val="FFFF00"/>
                </a:solidFill>
                <a:latin typeface="CG Times (W1)" charset="0"/>
                <a:cs typeface="Times New Roman" pitchFamily="18" charset="0"/>
              </a:rPr>
              <a:t>Kings of the Earth</a:t>
            </a:r>
            <a:r>
              <a:rPr lang="en-US" sz="2800" dirty="0">
                <a:latin typeface="CG Times (W1)" charset="0"/>
                <a:cs typeface="Times New Roman" pitchFamily="18" charset="0"/>
              </a:rPr>
              <a:t>  </a:t>
            </a:r>
            <a:r>
              <a:rPr lang="en-US" sz="2000" dirty="0">
                <a:latin typeface="CG Times (W1)" charset="0"/>
                <a:cs typeface="Times New Roman" pitchFamily="18" charset="0"/>
              </a:rPr>
              <a:t>(Rev. 16:14)</a:t>
            </a:r>
            <a:r>
              <a:rPr lang="en-US" sz="2000" dirty="0"/>
              <a:t> </a:t>
            </a:r>
          </a:p>
          <a:p>
            <a:pPr marL="449263" indent="-449263">
              <a:lnSpc>
                <a:spcPct val="90000"/>
              </a:lnSpc>
              <a:spcBef>
                <a:spcPct val="0"/>
              </a:spcBef>
              <a:spcAft>
                <a:spcPts val="2400"/>
              </a:spcAft>
            </a:pPr>
            <a:r>
              <a:rPr lang="en-US" sz="2800" dirty="0">
                <a:latin typeface="CG Times (W1)" charset="0"/>
                <a:cs typeface="Times New Roman" pitchFamily="18" charset="0"/>
              </a:rPr>
              <a:t>For </a:t>
            </a:r>
            <a:r>
              <a:rPr lang="en-US" sz="2800" b="1" dirty="0">
                <a:solidFill>
                  <a:srgbClr val="FFFF00"/>
                </a:solidFill>
                <a:latin typeface="CG Times (W1)" charset="0"/>
                <a:cs typeface="Times New Roman" pitchFamily="18" charset="0"/>
              </a:rPr>
              <a:t>Angels That Kept Not Their Own Principality</a:t>
            </a:r>
            <a:r>
              <a:rPr lang="en-US" sz="2800" dirty="0">
                <a:latin typeface="CG Times (W1)" charset="0"/>
                <a:cs typeface="Times New Roman" pitchFamily="18" charset="0"/>
              </a:rPr>
              <a:t>  </a:t>
            </a:r>
            <a:r>
              <a:rPr lang="en-US" sz="2000" dirty="0">
                <a:latin typeface="CG Times (W1)" charset="0"/>
                <a:cs typeface="Times New Roman" pitchFamily="18" charset="0"/>
              </a:rPr>
              <a:t>(Jude 6)</a:t>
            </a:r>
          </a:p>
          <a:p>
            <a:pPr marL="449263" indent="-449263">
              <a:lnSpc>
                <a:spcPct val="90000"/>
              </a:lnSpc>
              <a:spcBef>
                <a:spcPct val="0"/>
              </a:spcBef>
              <a:spcAft>
                <a:spcPts val="2400"/>
              </a:spcAft>
            </a:pPr>
            <a:r>
              <a:rPr lang="en-US" sz="2800" dirty="0">
                <a:latin typeface="CG Times (W1)" charset="0"/>
                <a:cs typeface="Times New Roman" pitchFamily="18" charset="0"/>
              </a:rPr>
              <a:t>For </a:t>
            </a:r>
            <a:r>
              <a:rPr lang="en-US" sz="2800" b="1" dirty="0">
                <a:solidFill>
                  <a:srgbClr val="FFFF00"/>
                </a:solidFill>
                <a:latin typeface="CG Times (W1)" charset="0"/>
                <a:cs typeface="Times New Roman" pitchFamily="18" charset="0"/>
              </a:rPr>
              <a:t>All Men</a:t>
            </a:r>
            <a:r>
              <a:rPr lang="en-US" sz="2800" dirty="0">
                <a:latin typeface="CG Times (W1)" charset="0"/>
                <a:cs typeface="Times New Roman" pitchFamily="18" charset="0"/>
              </a:rPr>
              <a:t>  </a:t>
            </a:r>
            <a:r>
              <a:rPr lang="en-US" sz="2000" dirty="0">
                <a:latin typeface="CG Times (W1)" charset="0"/>
                <a:cs typeface="Times New Roman" pitchFamily="18" charset="0"/>
              </a:rPr>
              <a:t>(Mt. 11:22, 24; 12:36; Lk. 10:12, 14; Rom. 2:5; 1 Cor. 1:8; 5:5; 2 Cor. 1:14; Eph. 4:30; Phil. 1:6, 10; 2:16; 1 Th. 5:2, 4; 2 Th. 1:10; 2:1-2; 2 Tim. 1:12; 4:8; 2 Pet. 2:9; 3:7, 10, 12)</a:t>
            </a:r>
            <a:r>
              <a:rPr lang="en-US" sz="2000" dirty="0"/>
              <a:t> </a:t>
            </a:r>
          </a:p>
          <a:p>
            <a:pPr marL="449263" indent="-449263">
              <a:spcBef>
                <a:spcPct val="0"/>
              </a:spcBef>
              <a:spcAft>
                <a:spcPts val="2400"/>
              </a:spcAft>
            </a:pPr>
            <a:endParaRPr lang="en-US" sz="2000" dirty="0"/>
          </a:p>
        </p:txBody>
      </p:sp>
      <p:sp>
        <p:nvSpPr>
          <p:cNvPr id="6" name="Slide Number Placeholder 5"/>
          <p:cNvSpPr>
            <a:spLocks noGrp="1"/>
          </p:cNvSpPr>
          <p:nvPr>
            <p:ph type="sldNum" sz="quarter" idx="12"/>
          </p:nvPr>
        </p:nvSpPr>
        <p:spPr/>
        <p:txBody>
          <a:bodyPr/>
          <a:lstStyle/>
          <a:p>
            <a:fld id="{FC823638-FFC5-41BF-BF20-8A2A2F4451F0}" type="slidenum">
              <a:rPr lang="en-US">
                <a:solidFill>
                  <a:srgbClr val="FFFFFF"/>
                </a:solidFill>
              </a:rPr>
              <a:pPr/>
              <a:t>65</a:t>
            </a:fld>
            <a:endParaRPr lang="en-US">
              <a:solidFill>
                <a:srgbClr val="FFFFFF"/>
              </a:solidFill>
            </a:endParaRPr>
          </a:p>
        </p:txBody>
      </p:sp>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12507594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Day Of The Lord</a:t>
            </a:r>
            <a:endParaRPr lang="en-US" sz="3000" b="0" dirty="0"/>
          </a:p>
        </p:txBody>
      </p:sp>
      <p:sp>
        <p:nvSpPr>
          <p:cNvPr id="3" name="Content Placeholder 2"/>
          <p:cNvSpPr>
            <a:spLocks noGrp="1"/>
          </p:cNvSpPr>
          <p:nvPr>
            <p:ph idx="1"/>
          </p:nvPr>
        </p:nvSpPr>
        <p:spPr>
          <a:xfrm>
            <a:off x="685800" y="1600200"/>
            <a:ext cx="8001000" cy="4495800"/>
          </a:xfrm>
        </p:spPr>
        <p:txBody>
          <a:bodyPr/>
          <a:lstStyle/>
          <a:p>
            <a:pPr marL="457200" indent="-457200">
              <a:spcBef>
                <a:spcPts val="0"/>
              </a:spcBef>
              <a:spcAft>
                <a:spcPts val="2400"/>
              </a:spcAft>
            </a:pPr>
            <a:r>
              <a:rPr lang="en-US" sz="2800" dirty="0" smtClean="0">
                <a:effectLst>
                  <a:outerShdw blurRad="38100" dist="38100" dir="2700000" algn="tl">
                    <a:srgbClr val="000000">
                      <a:alpha val="43137"/>
                    </a:srgbClr>
                  </a:outerShdw>
                </a:effectLst>
              </a:rPr>
              <a:t>Day of </a:t>
            </a:r>
            <a:r>
              <a:rPr lang="en-US" sz="2800" dirty="0">
                <a:effectLst>
                  <a:outerShdw blurRad="38100" dist="38100" dir="2700000" algn="tl">
                    <a:srgbClr val="000000">
                      <a:alpha val="43137"/>
                    </a:srgbClr>
                  </a:outerShdw>
                </a:effectLst>
              </a:rPr>
              <a:t>our </a:t>
            </a:r>
            <a:r>
              <a:rPr lang="en-US" sz="2800" b="1" dirty="0">
                <a:solidFill>
                  <a:srgbClr val="FFFF00"/>
                </a:solidFill>
              </a:rPr>
              <a:t>Lord Jesus Christ </a:t>
            </a:r>
            <a:r>
              <a:rPr lang="en-US" sz="2800" dirty="0">
                <a:effectLst>
                  <a:outerShdw blurRad="38100" dist="38100" dir="2700000" algn="tl">
                    <a:srgbClr val="000000">
                      <a:alpha val="43137"/>
                    </a:srgbClr>
                  </a:outerShdw>
                </a:effectLst>
              </a:rPr>
              <a:t>(cf. </a:t>
            </a:r>
            <a:r>
              <a:rPr lang="en-US" sz="2800" dirty="0" smtClean="0">
                <a:effectLst>
                  <a:outerShdw blurRad="38100" dist="38100" dir="2700000" algn="tl">
                    <a:srgbClr val="000000">
                      <a:alpha val="43137"/>
                    </a:srgbClr>
                  </a:outerShdw>
                </a:effectLst>
              </a:rPr>
              <a:t>1 </a:t>
            </a:r>
            <a:r>
              <a:rPr lang="en-US" sz="2800" dirty="0">
                <a:effectLst>
                  <a:outerShdw blurRad="38100" dist="38100" dir="2700000" algn="tl">
                    <a:srgbClr val="000000">
                      <a:alpha val="43137"/>
                    </a:srgbClr>
                  </a:outerShdw>
                </a:effectLst>
              </a:rPr>
              <a:t>Cor. 1:8</a:t>
            </a:r>
            <a:r>
              <a:rPr lang="en-US" sz="2800" dirty="0" smtClean="0">
                <a:effectLst>
                  <a:outerShdw blurRad="38100" dist="38100" dir="2700000" algn="tl">
                    <a:srgbClr val="000000">
                      <a:alpha val="43137"/>
                    </a:srgbClr>
                  </a:outerShdw>
                </a:effectLst>
              </a:rPr>
              <a:t>)</a:t>
            </a:r>
          </a:p>
          <a:p>
            <a:pPr marL="457200" indent="-457200">
              <a:spcBef>
                <a:spcPts val="0"/>
              </a:spcBef>
              <a:spcAft>
                <a:spcPts val="2400"/>
              </a:spcAft>
            </a:pPr>
            <a:r>
              <a:rPr lang="en-US" sz="2800" dirty="0" smtClean="0">
                <a:effectLst>
                  <a:outerShdw blurRad="38100" dist="38100" dir="2700000" algn="tl">
                    <a:srgbClr val="000000">
                      <a:alpha val="43137"/>
                    </a:srgbClr>
                  </a:outerShdw>
                </a:effectLst>
              </a:rPr>
              <a:t>Day of </a:t>
            </a:r>
            <a:r>
              <a:rPr lang="en-US" sz="2800" dirty="0">
                <a:effectLst>
                  <a:outerShdw blurRad="38100" dist="38100" dir="2700000" algn="tl">
                    <a:srgbClr val="000000">
                      <a:alpha val="43137"/>
                    </a:srgbClr>
                  </a:outerShdw>
                </a:effectLst>
              </a:rPr>
              <a:t>the </a:t>
            </a:r>
            <a:r>
              <a:rPr lang="en-US" sz="2800" b="1" dirty="0">
                <a:solidFill>
                  <a:srgbClr val="FFFF00"/>
                </a:solidFill>
              </a:rPr>
              <a:t>Lord</a:t>
            </a:r>
            <a:r>
              <a:rPr lang="en-US" sz="2800" dirty="0" smtClean="0">
                <a:effectLst>
                  <a:outerShdw blurRad="38100" dist="38100" dir="2700000" algn="tl">
                    <a:srgbClr val="000000">
                      <a:alpha val="43137"/>
                    </a:srgbClr>
                  </a:outerShdw>
                </a:effectLst>
              </a:rPr>
              <a:t> (1 </a:t>
            </a:r>
            <a:r>
              <a:rPr lang="en-US" sz="2800" dirty="0">
                <a:effectLst>
                  <a:outerShdw blurRad="38100" dist="38100" dir="2700000" algn="tl">
                    <a:srgbClr val="000000">
                      <a:alpha val="43137"/>
                    </a:srgbClr>
                  </a:outerShdw>
                </a:effectLst>
              </a:rPr>
              <a:t>Cor. 5:5; </a:t>
            </a:r>
            <a:r>
              <a:rPr lang="en-US" sz="2800" dirty="0" smtClean="0">
                <a:effectLst>
                  <a:outerShdw blurRad="38100" dist="38100" dir="2700000" algn="tl">
                    <a:srgbClr val="000000">
                      <a:alpha val="43137"/>
                    </a:srgbClr>
                  </a:outerShdw>
                </a:effectLst>
              </a:rPr>
              <a:t>1 Th. </a:t>
            </a:r>
            <a:r>
              <a:rPr lang="en-US" sz="2800" dirty="0">
                <a:effectLst>
                  <a:outerShdw blurRad="38100" dist="38100" dir="2700000" algn="tl">
                    <a:srgbClr val="000000">
                      <a:alpha val="43137"/>
                    </a:srgbClr>
                  </a:outerShdw>
                </a:effectLst>
              </a:rPr>
              <a:t>5:2; </a:t>
            </a:r>
            <a:r>
              <a:rPr lang="en-US" sz="2800" dirty="0" smtClean="0">
                <a:effectLst>
                  <a:outerShdw blurRad="38100" dist="38100" dir="2700000" algn="tl">
                    <a:srgbClr val="000000">
                      <a:alpha val="43137"/>
                    </a:srgbClr>
                  </a:outerShdw>
                </a:effectLst>
              </a:rPr>
              <a:t>2 Th. </a:t>
            </a:r>
            <a:r>
              <a:rPr lang="en-US" sz="2800" dirty="0">
                <a:effectLst>
                  <a:outerShdw blurRad="38100" dist="38100" dir="2700000" algn="tl">
                    <a:srgbClr val="000000">
                      <a:alpha val="43137"/>
                    </a:srgbClr>
                  </a:outerShdw>
                </a:effectLst>
              </a:rPr>
              <a:t>2:2</a:t>
            </a:r>
            <a:r>
              <a:rPr lang="en-US" sz="2800" dirty="0" smtClean="0">
                <a:effectLst>
                  <a:outerShdw blurRad="38100" dist="38100" dir="2700000" algn="tl">
                    <a:srgbClr val="000000">
                      <a:alpha val="43137"/>
                    </a:srgbClr>
                  </a:outerShdw>
                </a:effectLst>
              </a:rPr>
              <a:t>)</a:t>
            </a:r>
          </a:p>
          <a:p>
            <a:pPr marL="457200" indent="-457200">
              <a:spcBef>
                <a:spcPts val="0"/>
              </a:spcBef>
              <a:spcAft>
                <a:spcPts val="2400"/>
              </a:spcAft>
            </a:pPr>
            <a:r>
              <a:rPr lang="en-US" sz="2800" dirty="0" smtClean="0">
                <a:effectLst>
                  <a:outerShdw blurRad="38100" dist="38100" dir="2700000" algn="tl">
                    <a:srgbClr val="000000">
                      <a:alpha val="43137"/>
                    </a:srgbClr>
                  </a:outerShdw>
                </a:effectLst>
              </a:rPr>
              <a:t>Day of </a:t>
            </a:r>
            <a:r>
              <a:rPr lang="en-US" sz="2800" dirty="0">
                <a:effectLst>
                  <a:outerShdw blurRad="38100" dist="38100" dir="2700000" algn="tl">
                    <a:srgbClr val="000000">
                      <a:alpha val="43137"/>
                    </a:srgbClr>
                  </a:outerShdw>
                </a:effectLst>
              </a:rPr>
              <a:t>the </a:t>
            </a:r>
            <a:r>
              <a:rPr lang="en-US" sz="2800" b="1" dirty="0">
                <a:solidFill>
                  <a:srgbClr val="FFFF00"/>
                </a:solidFill>
              </a:rPr>
              <a:t>Lord Jesus  </a:t>
            </a:r>
            <a:r>
              <a:rPr lang="en-US" sz="2800" dirty="0" smtClean="0">
                <a:effectLst>
                  <a:outerShdw blurRad="38100" dist="38100" dir="2700000" algn="tl">
                    <a:srgbClr val="000000">
                      <a:alpha val="43137"/>
                    </a:srgbClr>
                  </a:outerShdw>
                </a:effectLst>
              </a:rPr>
              <a:t>(1 Cor</a:t>
            </a:r>
            <a:r>
              <a:rPr lang="en-US" sz="2800" dirty="0">
                <a:effectLst>
                  <a:outerShdw blurRad="38100" dist="38100" dir="2700000" algn="tl">
                    <a:srgbClr val="000000">
                      <a:alpha val="43137"/>
                    </a:srgbClr>
                  </a:outerShdw>
                </a:effectLst>
              </a:rPr>
              <a:t>. 5:5; </a:t>
            </a:r>
            <a:r>
              <a:rPr lang="en-US" sz="2800" dirty="0" smtClean="0">
                <a:effectLst>
                  <a:outerShdw blurRad="38100" dist="38100" dir="2700000" algn="tl">
                    <a:srgbClr val="000000">
                      <a:alpha val="43137"/>
                    </a:srgbClr>
                  </a:outerShdw>
                </a:effectLst>
              </a:rPr>
              <a:t>2 </a:t>
            </a:r>
            <a:r>
              <a:rPr lang="en-US" sz="2800" dirty="0">
                <a:effectLst>
                  <a:outerShdw blurRad="38100" dist="38100" dir="2700000" algn="tl">
                    <a:srgbClr val="000000">
                      <a:alpha val="43137"/>
                    </a:srgbClr>
                  </a:outerShdw>
                </a:effectLst>
              </a:rPr>
              <a:t>Cor. 1:14</a:t>
            </a:r>
            <a:r>
              <a:rPr lang="en-US" sz="2800" dirty="0" smtClean="0">
                <a:effectLst>
                  <a:outerShdw blurRad="38100" dist="38100" dir="2700000" algn="tl">
                    <a:srgbClr val="000000">
                      <a:alpha val="43137"/>
                    </a:srgbClr>
                  </a:outerShdw>
                </a:effectLst>
              </a:rPr>
              <a:t>)</a:t>
            </a:r>
          </a:p>
          <a:p>
            <a:pPr marL="457200" indent="-457200">
              <a:spcBef>
                <a:spcPts val="0"/>
              </a:spcBef>
              <a:spcAft>
                <a:spcPts val="2400"/>
              </a:spcAft>
            </a:pPr>
            <a:r>
              <a:rPr lang="en-US" sz="2800" dirty="0" smtClean="0">
                <a:effectLst>
                  <a:outerShdw blurRad="38100" dist="38100" dir="2700000" algn="tl">
                    <a:srgbClr val="000000">
                      <a:alpha val="43137"/>
                    </a:srgbClr>
                  </a:outerShdw>
                </a:effectLst>
              </a:rPr>
              <a:t>Day of </a:t>
            </a:r>
            <a:r>
              <a:rPr lang="en-US" sz="2800" b="1" dirty="0">
                <a:solidFill>
                  <a:srgbClr val="FFFF00"/>
                </a:solidFill>
              </a:rPr>
              <a:t>Jesus Christ  </a:t>
            </a:r>
            <a:r>
              <a:rPr lang="en-US" sz="2800" dirty="0" smtClean="0">
                <a:effectLst>
                  <a:outerShdw blurRad="38100" dist="38100" dir="2700000" algn="tl">
                    <a:srgbClr val="000000">
                      <a:alpha val="43137"/>
                    </a:srgbClr>
                  </a:outerShdw>
                </a:effectLst>
              </a:rPr>
              <a:t>(Phil</a:t>
            </a:r>
            <a:r>
              <a:rPr lang="en-US" sz="2800" dirty="0">
                <a:effectLst>
                  <a:outerShdw blurRad="38100" dist="38100" dir="2700000" algn="tl">
                    <a:srgbClr val="000000">
                      <a:alpha val="43137"/>
                    </a:srgbClr>
                  </a:outerShdw>
                </a:effectLst>
              </a:rPr>
              <a:t>. 1:6</a:t>
            </a:r>
            <a:r>
              <a:rPr lang="en-US" sz="2800" dirty="0" smtClean="0">
                <a:effectLst>
                  <a:outerShdw blurRad="38100" dist="38100" dir="2700000" algn="tl">
                    <a:srgbClr val="000000">
                      <a:alpha val="43137"/>
                    </a:srgbClr>
                  </a:outerShdw>
                </a:effectLst>
              </a:rPr>
              <a:t>)</a:t>
            </a:r>
          </a:p>
          <a:p>
            <a:pPr marL="457200" indent="-457200">
              <a:spcBef>
                <a:spcPts val="0"/>
              </a:spcBef>
              <a:spcAft>
                <a:spcPts val="2400"/>
              </a:spcAft>
            </a:pPr>
            <a:r>
              <a:rPr lang="en-US" sz="2800" dirty="0" smtClean="0">
                <a:effectLst>
                  <a:outerShdw blurRad="38100" dist="38100" dir="2700000" algn="tl">
                    <a:srgbClr val="000000">
                      <a:alpha val="43137"/>
                    </a:srgbClr>
                  </a:outerShdw>
                </a:effectLst>
              </a:rPr>
              <a:t>Day of </a:t>
            </a:r>
            <a:r>
              <a:rPr lang="en-US" sz="2800" b="1" dirty="0">
                <a:solidFill>
                  <a:srgbClr val="FFFF00"/>
                </a:solidFill>
              </a:rPr>
              <a:t>Christ</a:t>
            </a:r>
            <a:r>
              <a:rPr lang="en-US" sz="2800" dirty="0" smtClean="0">
                <a:effectLst>
                  <a:outerShdw blurRad="38100" dist="38100" dir="2700000" algn="tl">
                    <a:srgbClr val="000000">
                      <a:alpha val="43137"/>
                    </a:srgbClr>
                  </a:outerShdw>
                </a:effectLst>
              </a:rPr>
              <a:t>  (Phil</a:t>
            </a:r>
            <a:r>
              <a:rPr lang="en-US" sz="2800" dirty="0">
                <a:effectLst>
                  <a:outerShdw blurRad="38100" dist="38100" dir="2700000" algn="tl">
                    <a:srgbClr val="000000">
                      <a:alpha val="43137"/>
                    </a:srgbClr>
                  </a:outerShdw>
                </a:effectLst>
              </a:rPr>
              <a:t>. 1:10; 2:16</a:t>
            </a:r>
            <a:r>
              <a:rPr lang="en-US" sz="2800" dirty="0" smtClean="0">
                <a:effectLst>
                  <a:outerShdw blurRad="38100" dist="38100" dir="2700000" algn="tl">
                    <a:srgbClr val="000000">
                      <a:alpha val="43137"/>
                    </a:srgbClr>
                  </a:outerShdw>
                </a:effectLst>
              </a:rPr>
              <a:t>)</a:t>
            </a:r>
          </a:p>
        </p:txBody>
      </p:sp>
      <p:sp>
        <p:nvSpPr>
          <p:cNvPr id="4" name="Slide Number Placeholder 3"/>
          <p:cNvSpPr>
            <a:spLocks noGrp="1"/>
          </p:cNvSpPr>
          <p:nvPr>
            <p:ph type="sldNum" sz="quarter" idx="12"/>
          </p:nvPr>
        </p:nvSpPr>
        <p:spPr/>
        <p:txBody>
          <a:bodyPr/>
          <a:lstStyle/>
          <a:p>
            <a:fld id="{8BE7D48B-A35F-447E-B9EC-A81BCD68C5CA}" type="slidenum">
              <a:rPr lang="en-US" smtClean="0">
                <a:solidFill>
                  <a:srgbClr val="FFFFFF"/>
                </a:solidFill>
              </a:rPr>
              <a:pPr/>
              <a:t>66</a:t>
            </a:fld>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3375555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Day Of The Lord</a:t>
            </a:r>
            <a:endParaRPr lang="en-US" sz="3000" b="0" dirty="0"/>
          </a:p>
        </p:txBody>
      </p:sp>
      <p:sp>
        <p:nvSpPr>
          <p:cNvPr id="3" name="Content Placeholder 2"/>
          <p:cNvSpPr>
            <a:spLocks noGrp="1"/>
          </p:cNvSpPr>
          <p:nvPr>
            <p:ph idx="1"/>
          </p:nvPr>
        </p:nvSpPr>
        <p:spPr>
          <a:xfrm>
            <a:off x="838200" y="1676400"/>
            <a:ext cx="7810119" cy="4419600"/>
          </a:xfrm>
        </p:spPr>
        <p:txBody>
          <a:bodyPr/>
          <a:lstStyle/>
          <a:p>
            <a:pPr marL="457200" indent="-457200">
              <a:spcBef>
                <a:spcPts val="0"/>
              </a:spcBef>
              <a:spcAft>
                <a:spcPts val="2400"/>
              </a:spcAft>
            </a:pPr>
            <a:r>
              <a:rPr lang="en-US" sz="2800" b="1" dirty="0">
                <a:solidFill>
                  <a:srgbClr val="FFFF00"/>
                </a:solidFill>
              </a:rPr>
              <a:t>His day </a:t>
            </a:r>
            <a:r>
              <a:rPr lang="en-US" sz="2800" dirty="0" smtClean="0">
                <a:effectLst>
                  <a:outerShdw blurRad="38100" dist="38100" dir="2700000" algn="tl">
                    <a:srgbClr val="000000">
                      <a:alpha val="43137"/>
                    </a:srgbClr>
                  </a:outerShdw>
                </a:effectLst>
              </a:rPr>
              <a:t>[Son </a:t>
            </a:r>
            <a:r>
              <a:rPr lang="en-US" sz="2800" dirty="0">
                <a:effectLst>
                  <a:outerShdw blurRad="38100" dist="38100" dir="2700000" algn="tl">
                    <a:srgbClr val="000000">
                      <a:alpha val="43137"/>
                    </a:srgbClr>
                  </a:outerShdw>
                </a:effectLst>
              </a:rPr>
              <a:t>of </a:t>
            </a:r>
            <a:r>
              <a:rPr lang="en-US" sz="2800" dirty="0" smtClean="0">
                <a:effectLst>
                  <a:outerShdw blurRad="38100" dist="38100" dir="2700000" algn="tl">
                    <a:srgbClr val="000000">
                      <a:alpha val="43137"/>
                    </a:srgbClr>
                  </a:outerShdw>
                </a:effectLst>
              </a:rPr>
              <a:t>Man]  (Lk. </a:t>
            </a:r>
            <a:r>
              <a:rPr lang="en-US" sz="2800" dirty="0">
                <a:effectLst>
                  <a:outerShdw blurRad="38100" dist="38100" dir="2700000" algn="tl">
                    <a:srgbClr val="000000">
                      <a:alpha val="43137"/>
                    </a:srgbClr>
                  </a:outerShdw>
                </a:effectLst>
              </a:rPr>
              <a:t>17:24</a:t>
            </a:r>
            <a:r>
              <a:rPr lang="en-US" sz="2800" dirty="0" smtClean="0">
                <a:effectLst>
                  <a:outerShdw blurRad="38100" dist="38100" dir="2700000" algn="tl">
                    <a:srgbClr val="000000">
                      <a:alpha val="43137"/>
                    </a:srgbClr>
                  </a:outerShdw>
                </a:effectLst>
              </a:rPr>
              <a:t>)</a:t>
            </a:r>
          </a:p>
          <a:p>
            <a:pPr marL="457200" indent="-457200">
              <a:spcBef>
                <a:spcPts val="0"/>
              </a:spcBef>
              <a:spcAft>
                <a:spcPts val="2400"/>
              </a:spcAft>
            </a:pPr>
            <a:r>
              <a:rPr lang="en-US" sz="2800" dirty="0" smtClean="0">
                <a:effectLst>
                  <a:outerShdw blurRad="38100" dist="38100" dir="2700000" algn="tl">
                    <a:srgbClr val="000000">
                      <a:alpha val="43137"/>
                    </a:srgbClr>
                  </a:outerShdw>
                </a:effectLst>
              </a:rPr>
              <a:t>Day that </a:t>
            </a:r>
            <a:r>
              <a:rPr lang="en-US" sz="2800" dirty="0">
                <a:effectLst>
                  <a:outerShdw blurRad="38100" dist="38100" dir="2700000" algn="tl">
                    <a:srgbClr val="000000">
                      <a:alpha val="43137"/>
                    </a:srgbClr>
                  </a:outerShdw>
                </a:effectLst>
              </a:rPr>
              <a:t>the </a:t>
            </a:r>
            <a:r>
              <a:rPr lang="en-US" sz="2800" b="1" dirty="0">
                <a:solidFill>
                  <a:srgbClr val="FFFF00"/>
                </a:solidFill>
              </a:rPr>
              <a:t>Son of Man is revealed  </a:t>
            </a:r>
            <a:r>
              <a:rPr lang="en-US" sz="2800" dirty="0" smtClean="0">
                <a:effectLst>
                  <a:outerShdw blurRad="38100" dist="38100" dir="2700000" algn="tl">
                    <a:srgbClr val="000000">
                      <a:alpha val="43137"/>
                    </a:srgbClr>
                  </a:outerShdw>
                </a:effectLst>
              </a:rPr>
              <a:t>(Lk. </a:t>
            </a:r>
            <a:r>
              <a:rPr lang="en-US" sz="2800" dirty="0">
                <a:effectLst>
                  <a:outerShdw blurRad="38100" dist="38100" dir="2700000" algn="tl">
                    <a:srgbClr val="000000">
                      <a:alpha val="43137"/>
                    </a:srgbClr>
                  </a:outerShdw>
                </a:effectLst>
              </a:rPr>
              <a:t>17:30</a:t>
            </a:r>
            <a:r>
              <a:rPr lang="en-US" sz="2800" dirty="0" smtClean="0">
                <a:effectLst>
                  <a:outerShdw blurRad="38100" dist="38100" dir="2700000" algn="tl">
                    <a:srgbClr val="000000">
                      <a:alpha val="43137"/>
                    </a:srgbClr>
                  </a:outerShdw>
                </a:effectLst>
              </a:rPr>
              <a:t>)</a:t>
            </a:r>
          </a:p>
          <a:p>
            <a:pPr marL="457200" indent="-457200">
              <a:spcBef>
                <a:spcPts val="0"/>
              </a:spcBef>
              <a:spcAft>
                <a:spcPts val="2400"/>
              </a:spcAft>
            </a:pPr>
            <a:r>
              <a:rPr lang="en-US" sz="2800" b="1" dirty="0">
                <a:solidFill>
                  <a:srgbClr val="FFFF00"/>
                </a:solidFill>
              </a:rPr>
              <a:t>Revelation</a:t>
            </a:r>
            <a:r>
              <a:rPr lang="en-US" sz="2800" dirty="0" smtClean="0">
                <a:effectLst>
                  <a:outerShdw blurRad="38100" dist="38100" dir="2700000" algn="tl">
                    <a:srgbClr val="000000">
                      <a:alpha val="43137"/>
                    </a:srgbClr>
                  </a:outerShdw>
                </a:effectLst>
              </a:rPr>
              <a:t> of </a:t>
            </a:r>
            <a:r>
              <a:rPr lang="en-US" sz="2800" dirty="0">
                <a:effectLst>
                  <a:outerShdw blurRad="38100" dist="38100" dir="2700000" algn="tl">
                    <a:srgbClr val="000000">
                      <a:alpha val="43137"/>
                    </a:srgbClr>
                  </a:outerShdw>
                </a:effectLst>
              </a:rPr>
              <a:t>our Lord Jesus </a:t>
            </a:r>
            <a:r>
              <a:rPr lang="en-US" sz="2800" dirty="0" smtClean="0">
                <a:effectLst>
                  <a:outerShdw blurRad="38100" dist="38100" dir="2700000" algn="tl">
                    <a:srgbClr val="000000">
                      <a:alpha val="43137"/>
                    </a:srgbClr>
                  </a:outerShdw>
                </a:effectLst>
              </a:rPr>
              <a:t>Christ  (1 Cor</a:t>
            </a:r>
            <a:r>
              <a:rPr lang="en-US" sz="2800" dirty="0">
                <a:effectLst>
                  <a:outerShdw blurRad="38100" dist="38100" dir="2700000" algn="tl">
                    <a:srgbClr val="000000">
                      <a:alpha val="43137"/>
                    </a:srgbClr>
                  </a:outerShdw>
                </a:effectLst>
              </a:rPr>
              <a:t>. 1:7</a:t>
            </a:r>
            <a:r>
              <a:rPr lang="en-US" sz="2800" dirty="0" smtClean="0">
                <a:effectLst>
                  <a:outerShdw blurRad="38100" dist="38100" dir="2700000" algn="tl">
                    <a:srgbClr val="000000">
                      <a:alpha val="43137"/>
                    </a:srgbClr>
                  </a:outerShdw>
                </a:effectLst>
              </a:rPr>
              <a:t>)</a:t>
            </a:r>
          </a:p>
          <a:p>
            <a:pPr marL="457200" indent="-457200">
              <a:spcBef>
                <a:spcPts val="0"/>
              </a:spcBef>
              <a:spcAft>
                <a:spcPts val="2400"/>
              </a:spcAft>
            </a:pPr>
            <a:r>
              <a:rPr lang="en-US" sz="2800" dirty="0" smtClean="0">
                <a:effectLst>
                  <a:outerShdw blurRad="38100" dist="38100" dir="2700000" algn="tl">
                    <a:srgbClr val="000000">
                      <a:alpha val="43137"/>
                    </a:srgbClr>
                  </a:outerShdw>
                </a:effectLst>
              </a:rPr>
              <a:t>When the </a:t>
            </a:r>
            <a:r>
              <a:rPr lang="en-US" sz="2800" dirty="0">
                <a:effectLst>
                  <a:outerShdw blurRad="38100" dist="38100" dir="2700000" algn="tl">
                    <a:srgbClr val="000000">
                      <a:alpha val="43137"/>
                    </a:srgbClr>
                  </a:outerShdw>
                </a:effectLst>
              </a:rPr>
              <a:t>Lord Jesus shall be </a:t>
            </a:r>
            <a:r>
              <a:rPr lang="en-US" sz="2800" b="1" dirty="0">
                <a:solidFill>
                  <a:srgbClr val="FFFF00"/>
                </a:solidFill>
              </a:rPr>
              <a:t>revealed from heaven</a:t>
            </a:r>
            <a:r>
              <a:rPr lang="en-US" sz="2800" dirty="0" smtClean="0">
                <a:effectLst>
                  <a:outerShdw blurRad="38100" dist="38100" dir="2700000" algn="tl">
                    <a:srgbClr val="000000">
                      <a:alpha val="43137"/>
                    </a:srgbClr>
                  </a:outerShdw>
                </a:effectLst>
              </a:rPr>
              <a:t> (2 Th. </a:t>
            </a:r>
            <a:r>
              <a:rPr lang="en-US" sz="2800" dirty="0">
                <a:effectLst>
                  <a:outerShdw blurRad="38100" dist="38100" dir="2700000" algn="tl">
                    <a:srgbClr val="000000">
                      <a:alpha val="43137"/>
                    </a:srgbClr>
                  </a:outerShdw>
                </a:effectLst>
              </a:rPr>
              <a:t>1:7</a:t>
            </a:r>
            <a:r>
              <a:rPr lang="en-US" sz="2800" dirty="0" smtClean="0">
                <a:effectLst>
                  <a:outerShdw blurRad="38100" dist="38100" dir="2700000" algn="tl">
                    <a:srgbClr val="000000">
                      <a:alpha val="43137"/>
                    </a:srgbClr>
                  </a:outerShdw>
                </a:effectLst>
              </a:rPr>
              <a:t>)</a:t>
            </a:r>
          </a:p>
        </p:txBody>
      </p:sp>
      <p:sp>
        <p:nvSpPr>
          <p:cNvPr id="4" name="Slide Number Placeholder 3"/>
          <p:cNvSpPr>
            <a:spLocks noGrp="1"/>
          </p:cNvSpPr>
          <p:nvPr>
            <p:ph type="sldNum" sz="quarter" idx="12"/>
          </p:nvPr>
        </p:nvSpPr>
        <p:spPr/>
        <p:txBody>
          <a:bodyPr/>
          <a:lstStyle/>
          <a:p>
            <a:fld id="{8BE7D48B-A35F-447E-B9EC-A81BCD68C5CA}" type="slidenum">
              <a:rPr lang="en-US" smtClean="0">
                <a:solidFill>
                  <a:srgbClr val="FFFFFF"/>
                </a:solidFill>
              </a:rPr>
              <a:pPr/>
              <a:t>67</a:t>
            </a:fld>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20180392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Day Of The Lord</a:t>
            </a:r>
            <a:endParaRPr lang="en-US" sz="3000" b="0" dirty="0"/>
          </a:p>
        </p:txBody>
      </p:sp>
      <p:sp>
        <p:nvSpPr>
          <p:cNvPr id="3" name="Content Placeholder 2"/>
          <p:cNvSpPr>
            <a:spLocks noGrp="1"/>
          </p:cNvSpPr>
          <p:nvPr>
            <p:ph idx="1"/>
          </p:nvPr>
        </p:nvSpPr>
        <p:spPr>
          <a:xfrm>
            <a:off x="838200" y="1981200"/>
            <a:ext cx="7810119" cy="4114800"/>
          </a:xfrm>
        </p:spPr>
        <p:txBody>
          <a:bodyPr/>
          <a:lstStyle/>
          <a:p>
            <a:pPr marL="457200" indent="-457200">
              <a:spcBef>
                <a:spcPts val="0"/>
              </a:spcBef>
              <a:spcAft>
                <a:spcPts val="2400"/>
              </a:spcAft>
            </a:pPr>
            <a:r>
              <a:rPr lang="en-US" sz="2800" dirty="0" smtClean="0">
                <a:effectLst>
                  <a:outerShdw blurRad="38100" dist="38100" dir="2700000" algn="tl">
                    <a:srgbClr val="000000">
                      <a:alpha val="43137"/>
                    </a:srgbClr>
                  </a:outerShdw>
                </a:effectLst>
              </a:rPr>
              <a:t>In the </a:t>
            </a:r>
            <a:r>
              <a:rPr lang="en-US" sz="2800" b="1" dirty="0">
                <a:solidFill>
                  <a:srgbClr val="FFFF00"/>
                </a:solidFill>
              </a:rPr>
              <a:t>presence of the Lord Jesus </a:t>
            </a:r>
            <a:r>
              <a:rPr lang="en-US" sz="2800" dirty="0">
                <a:effectLst>
                  <a:outerShdw blurRad="38100" dist="38100" dir="2700000" algn="tl">
                    <a:srgbClr val="000000">
                      <a:alpha val="43137"/>
                    </a:srgbClr>
                  </a:outerShdw>
                </a:effectLst>
              </a:rPr>
              <a:t>at His </a:t>
            </a:r>
            <a:r>
              <a:rPr lang="en-US" sz="2800" dirty="0" smtClean="0">
                <a:effectLst>
                  <a:outerShdw blurRad="38100" dist="38100" dir="2700000" algn="tl">
                    <a:srgbClr val="000000">
                      <a:alpha val="43137"/>
                    </a:srgbClr>
                  </a:outerShdw>
                </a:effectLst>
              </a:rPr>
              <a:t>coming </a:t>
            </a:r>
            <a:r>
              <a:rPr lang="en-US" sz="2800" dirty="0">
                <a:effectLst>
                  <a:outerShdw blurRad="38100" dist="38100" dir="2700000" algn="tl">
                    <a:srgbClr val="000000">
                      <a:alpha val="43137"/>
                    </a:srgbClr>
                  </a:outerShdw>
                </a:effectLst>
              </a:rPr>
              <a:t>(cf. I Thess. 2:19</a:t>
            </a:r>
            <a:r>
              <a:rPr lang="en-US" sz="2800" dirty="0" smtClean="0">
                <a:effectLst>
                  <a:outerShdw blurRad="38100" dist="38100" dir="2700000" algn="tl">
                    <a:srgbClr val="000000">
                      <a:alpha val="43137"/>
                    </a:srgbClr>
                  </a:outerShdw>
                </a:effectLst>
              </a:rPr>
              <a:t>)</a:t>
            </a:r>
          </a:p>
          <a:p>
            <a:pPr marL="457200" indent="-457200">
              <a:spcBef>
                <a:spcPts val="0"/>
              </a:spcBef>
              <a:spcAft>
                <a:spcPts val="2400"/>
              </a:spcAft>
            </a:pPr>
            <a:r>
              <a:rPr lang="en-US" sz="2800" dirty="0" smtClean="0">
                <a:effectLst>
                  <a:outerShdw blurRad="38100" dist="38100" dir="2700000" algn="tl">
                    <a:srgbClr val="000000">
                      <a:alpha val="43137"/>
                    </a:srgbClr>
                  </a:outerShdw>
                </a:effectLst>
              </a:rPr>
              <a:t>The day  (</a:t>
            </a:r>
            <a:r>
              <a:rPr lang="en-US" sz="2800" dirty="0"/>
              <a:t>1 Th. 5:4; 1 Cor. 3:13; Rom. </a:t>
            </a:r>
            <a:r>
              <a:rPr lang="en-US" sz="2800" dirty="0" smtClean="0"/>
              <a:t>13:1)</a:t>
            </a:r>
          </a:p>
          <a:p>
            <a:pPr marL="457200" indent="-457200">
              <a:spcBef>
                <a:spcPts val="0"/>
              </a:spcBef>
              <a:spcAft>
                <a:spcPts val="2400"/>
              </a:spcAft>
            </a:pPr>
            <a:r>
              <a:rPr lang="en-US" sz="2800" dirty="0" smtClean="0"/>
              <a:t>That day  (2 </a:t>
            </a:r>
            <a:r>
              <a:rPr lang="en-US" sz="2800" dirty="0"/>
              <a:t>Th. </a:t>
            </a:r>
            <a:r>
              <a:rPr lang="en-US" sz="2800" dirty="0" smtClean="0"/>
              <a:t>1:10)</a:t>
            </a:r>
          </a:p>
          <a:p>
            <a:pPr marL="457200" indent="-457200">
              <a:spcBef>
                <a:spcPts val="0"/>
              </a:spcBef>
              <a:spcAft>
                <a:spcPts val="2400"/>
              </a:spcAft>
            </a:pPr>
            <a:r>
              <a:rPr lang="en-US" sz="2800" dirty="0" smtClean="0">
                <a:effectLst>
                  <a:outerShdw blurRad="38100" dist="38100" dir="2700000" algn="tl">
                    <a:srgbClr val="000000">
                      <a:alpha val="43137"/>
                    </a:srgbClr>
                  </a:outerShdw>
                </a:effectLst>
              </a:rPr>
              <a:t>The day of our Lord Jesus Christ  (1 Cor. 1:8)</a:t>
            </a:r>
          </a:p>
        </p:txBody>
      </p:sp>
      <p:sp>
        <p:nvSpPr>
          <p:cNvPr id="4" name="Slide Number Placeholder 3"/>
          <p:cNvSpPr>
            <a:spLocks noGrp="1"/>
          </p:cNvSpPr>
          <p:nvPr>
            <p:ph type="sldNum" sz="quarter" idx="12"/>
          </p:nvPr>
        </p:nvSpPr>
        <p:spPr/>
        <p:txBody>
          <a:bodyPr/>
          <a:lstStyle/>
          <a:p>
            <a:fld id="{8BE7D48B-A35F-447E-B9EC-A81BCD68C5CA}" type="slidenum">
              <a:rPr lang="en-US" smtClean="0">
                <a:solidFill>
                  <a:srgbClr val="FFFFFF"/>
                </a:solidFill>
              </a:rPr>
              <a:pPr/>
              <a:t>68</a:t>
            </a:fld>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24273449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Day Of The Lord</a:t>
            </a:r>
            <a:endParaRPr lang="en-US" dirty="0"/>
          </a:p>
        </p:txBody>
      </p:sp>
      <p:sp>
        <p:nvSpPr>
          <p:cNvPr id="7" name="Content Placeholder 6"/>
          <p:cNvSpPr>
            <a:spLocks noGrp="1"/>
          </p:cNvSpPr>
          <p:nvPr>
            <p:ph idx="1"/>
          </p:nvPr>
        </p:nvSpPr>
        <p:spPr/>
        <p:txBody>
          <a:bodyPr/>
          <a:lstStyle/>
          <a:p>
            <a:pPr marL="457200" indent="-457200">
              <a:spcBef>
                <a:spcPts val="0"/>
              </a:spcBef>
              <a:spcAft>
                <a:spcPts val="2400"/>
              </a:spcAft>
            </a:pPr>
            <a:r>
              <a:rPr lang="en-US" sz="2800" b="1" dirty="0" smtClean="0">
                <a:solidFill>
                  <a:srgbClr val="FFFF00"/>
                </a:solidFill>
              </a:rPr>
              <a:t>Not overtake Christians </a:t>
            </a:r>
            <a:r>
              <a:rPr lang="en-US" sz="2800" b="1" dirty="0">
                <a:solidFill>
                  <a:srgbClr val="FFFF00"/>
                </a:solidFill>
              </a:rPr>
              <a:t>as a thief </a:t>
            </a:r>
            <a:r>
              <a:rPr lang="en-US" sz="2800" b="1" dirty="0" smtClean="0">
                <a:solidFill>
                  <a:srgbClr val="FFFF00"/>
                </a:solidFill>
              </a:rPr>
              <a:t> </a:t>
            </a:r>
            <a:r>
              <a:rPr lang="en-US" sz="2800" dirty="0" smtClean="0"/>
              <a:t>(1 Th. 5:4):  Unannounced &amp; Unexpected</a:t>
            </a:r>
          </a:p>
          <a:p>
            <a:pPr marL="914400" lvl="1" indent="-457200">
              <a:spcBef>
                <a:spcPts val="0"/>
              </a:spcBef>
              <a:spcAft>
                <a:spcPts val="2400"/>
              </a:spcAft>
            </a:pPr>
            <a:r>
              <a:rPr lang="en-US" sz="2400" dirty="0" smtClean="0"/>
              <a:t>Not because Christians </a:t>
            </a:r>
            <a:r>
              <a:rPr lang="en-US" sz="2400" dirty="0" smtClean="0">
                <a:solidFill>
                  <a:srgbClr val="FFFF00"/>
                </a:solidFill>
              </a:rPr>
              <a:t>know when </a:t>
            </a:r>
            <a:r>
              <a:rPr lang="en-US" sz="2400" dirty="0" smtClean="0"/>
              <a:t>Jesus will return</a:t>
            </a:r>
          </a:p>
          <a:p>
            <a:pPr marL="914400" lvl="1" indent="-457200">
              <a:spcBef>
                <a:spcPts val="0"/>
              </a:spcBef>
              <a:spcAft>
                <a:spcPts val="2400"/>
              </a:spcAft>
            </a:pPr>
            <a:r>
              <a:rPr lang="en-US" sz="2400" dirty="0" smtClean="0"/>
              <a:t>But because Christians are </a:t>
            </a:r>
            <a:r>
              <a:rPr lang="en-US" sz="2400" dirty="0" smtClean="0">
                <a:solidFill>
                  <a:srgbClr val="FFFF00"/>
                </a:solidFill>
              </a:rPr>
              <a:t>“sons of light” </a:t>
            </a:r>
            <a:r>
              <a:rPr lang="en-US" sz="2400" dirty="0" smtClean="0"/>
              <a:t>and </a:t>
            </a:r>
            <a:r>
              <a:rPr lang="en-US" sz="2400" dirty="0" smtClean="0">
                <a:solidFill>
                  <a:srgbClr val="FFFF00"/>
                </a:solidFill>
              </a:rPr>
              <a:t>“sons of the day”</a:t>
            </a:r>
          </a:p>
          <a:p>
            <a:pPr marL="914400" lvl="1" indent="-457200">
              <a:spcBef>
                <a:spcPts val="0"/>
              </a:spcBef>
              <a:spcAft>
                <a:spcPts val="2400"/>
              </a:spcAft>
            </a:pPr>
            <a:r>
              <a:rPr lang="en-US" sz="2400" dirty="0" smtClean="0"/>
              <a:t>And because Christians </a:t>
            </a:r>
            <a:r>
              <a:rPr lang="en-US" sz="2400" dirty="0" smtClean="0">
                <a:solidFill>
                  <a:srgbClr val="FFFF00"/>
                </a:solidFill>
              </a:rPr>
              <a:t>stay ready </a:t>
            </a:r>
            <a:r>
              <a:rPr lang="en-US" sz="2400" dirty="0" smtClean="0"/>
              <a:t>for His return</a:t>
            </a:r>
          </a:p>
        </p:txBody>
      </p:sp>
      <p:sp>
        <p:nvSpPr>
          <p:cNvPr id="5" name="Slide Number Placeholder 4"/>
          <p:cNvSpPr>
            <a:spLocks noGrp="1"/>
          </p:cNvSpPr>
          <p:nvPr>
            <p:ph type="sldNum" sz="quarter" idx="12"/>
          </p:nvPr>
        </p:nvSpPr>
        <p:spPr/>
        <p:txBody>
          <a:bodyPr/>
          <a:lstStyle/>
          <a:p>
            <a:pPr>
              <a:defRPr/>
            </a:pPr>
            <a:fld id="{1B76EC67-C239-48AD-A959-ED9BFC1E2029}" type="slidenum">
              <a:rPr lang="en-US" smtClean="0">
                <a:solidFill>
                  <a:srgbClr val="FFFFFF"/>
                </a:solidFill>
              </a:rPr>
              <a:pPr>
                <a:defRPr/>
              </a:pPr>
              <a:t>69</a:t>
            </a:fld>
            <a:endParaRPr lang="en-US">
              <a:solidFill>
                <a:srgbClr val="FFFFFF"/>
              </a:solidFill>
            </a:endParaRPr>
          </a:p>
        </p:txBody>
      </p:sp>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34485759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7">
                                            <p:txEl>
                                              <p:pRg st="1" end="1"/>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p:cTn id="19"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 calcmode="lin" valueType="num">
                                      <p:cBhvr>
                                        <p:cTn id="26"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0" y="533400"/>
            <a:ext cx="6172200" cy="1143000"/>
          </a:xfrm>
        </p:spPr>
        <p:txBody>
          <a:bodyPr/>
          <a:lstStyle/>
          <a:p>
            <a:pPr algn="ctr">
              <a:defRPr/>
            </a:pPr>
            <a:r>
              <a:rPr lang="en-US" dirty="0"/>
              <a:t>Revelation</a:t>
            </a:r>
            <a:br>
              <a:rPr lang="en-US" dirty="0"/>
            </a:br>
            <a:r>
              <a:rPr lang="en-US" sz="3000" b="0" dirty="0">
                <a:latin typeface="+mn-lt"/>
              </a:rPr>
              <a:t>(</a:t>
            </a:r>
            <a:r>
              <a:rPr lang="en-US" sz="3000" b="0" i="1" dirty="0" err="1">
                <a:latin typeface="+mn-lt"/>
              </a:rPr>
              <a:t>apokalupsis</a:t>
            </a:r>
            <a:r>
              <a:rPr lang="en-US" sz="3000" b="0" dirty="0">
                <a:latin typeface="+mn-lt"/>
              </a:rPr>
              <a:t>)</a:t>
            </a:r>
          </a:p>
        </p:txBody>
      </p:sp>
      <p:sp>
        <p:nvSpPr>
          <p:cNvPr id="9219" name="Rectangle 3"/>
          <p:cNvSpPr>
            <a:spLocks noGrp="1" noChangeArrowheads="1"/>
          </p:cNvSpPr>
          <p:nvPr>
            <p:ph idx="1"/>
          </p:nvPr>
        </p:nvSpPr>
        <p:spPr>
          <a:xfrm>
            <a:off x="685800" y="2057400"/>
            <a:ext cx="7772400" cy="4191000"/>
          </a:xfrm>
        </p:spPr>
        <p:txBody>
          <a:bodyPr/>
          <a:lstStyle/>
          <a:p>
            <a:pPr marL="463550" indent="-463550">
              <a:spcBef>
                <a:spcPct val="0"/>
              </a:spcBef>
              <a:spcAft>
                <a:spcPts val="2400"/>
              </a:spcAft>
              <a:defRPr/>
            </a:pPr>
            <a:r>
              <a:rPr lang="en-US" sz="2800" b="1" dirty="0">
                <a:solidFill>
                  <a:srgbClr val="FFFF00"/>
                </a:solidFill>
              </a:rPr>
              <a:t>Revelation of </a:t>
            </a:r>
            <a:r>
              <a:rPr lang="en-US" sz="2800" b="1" dirty="0" smtClean="0">
                <a:solidFill>
                  <a:srgbClr val="FFFF00"/>
                </a:solidFill>
              </a:rPr>
              <a:t>God’s word</a:t>
            </a:r>
            <a:r>
              <a:rPr lang="en-US" sz="2800" dirty="0" smtClean="0">
                <a:solidFill>
                  <a:srgbClr val="FFFF00"/>
                </a:solidFill>
              </a:rPr>
              <a:t>  </a:t>
            </a:r>
            <a:r>
              <a:rPr lang="en-US" sz="2000" dirty="0"/>
              <a:t>(Lk. 2:32;</a:t>
            </a:r>
            <a:br>
              <a:rPr lang="en-US" sz="2000" dirty="0"/>
            </a:br>
            <a:r>
              <a:rPr lang="en-US" sz="2000" dirty="0"/>
              <a:t>Rom. 16:25; 1 Cor. 14:6, 26; Gal. 1:12; 2:2; Eph. 3:3; Rev. 1:1)</a:t>
            </a:r>
          </a:p>
          <a:p>
            <a:pPr marL="463550" indent="-463550">
              <a:spcBef>
                <a:spcPct val="0"/>
              </a:spcBef>
              <a:spcAft>
                <a:spcPts val="2400"/>
              </a:spcAft>
              <a:defRPr/>
            </a:pPr>
            <a:r>
              <a:rPr lang="en-US" sz="2800" b="1" dirty="0" smtClean="0">
                <a:solidFill>
                  <a:srgbClr val="FFFF00"/>
                </a:solidFill>
              </a:rPr>
              <a:t>Paul’s </a:t>
            </a:r>
            <a:r>
              <a:rPr lang="en-US" sz="2800" b="1" dirty="0">
                <a:solidFill>
                  <a:srgbClr val="FFFF00"/>
                </a:solidFill>
              </a:rPr>
              <a:t>vision</a:t>
            </a:r>
            <a:r>
              <a:rPr lang="en-US" sz="2800" dirty="0">
                <a:solidFill>
                  <a:srgbClr val="FFFF00"/>
                </a:solidFill>
              </a:rPr>
              <a:t>  </a:t>
            </a:r>
            <a:r>
              <a:rPr lang="en-US" sz="2000" dirty="0"/>
              <a:t>(2 Cor. 12:1, 7)</a:t>
            </a:r>
          </a:p>
          <a:p>
            <a:pPr marL="463550" indent="-463550">
              <a:spcBef>
                <a:spcPct val="0"/>
              </a:spcBef>
              <a:spcAft>
                <a:spcPts val="2400"/>
              </a:spcAft>
              <a:defRPr/>
            </a:pPr>
            <a:r>
              <a:rPr lang="en-US" sz="2800" b="1" dirty="0">
                <a:solidFill>
                  <a:srgbClr val="FFFF00"/>
                </a:solidFill>
              </a:rPr>
              <a:t>Second Coming</a:t>
            </a:r>
            <a:r>
              <a:rPr lang="en-US" sz="2800" dirty="0">
                <a:solidFill>
                  <a:srgbClr val="FFFF00"/>
                </a:solidFill>
              </a:rPr>
              <a:t>  </a:t>
            </a:r>
            <a:r>
              <a:rPr lang="en-US" sz="2000" dirty="0"/>
              <a:t>(Rom. 2:5; 8:19; 1 Cor. 1:7; 2 Th. 1:7; 1 Pet. 1:7, 13; 4:13</a:t>
            </a:r>
            <a:r>
              <a:rPr lang="en-US" sz="2000" dirty="0" smtClean="0"/>
              <a:t>)</a:t>
            </a:r>
          </a:p>
        </p:txBody>
      </p:sp>
      <p:sp>
        <p:nvSpPr>
          <p:cNvPr id="4" name="Slide Number Placeholder 3"/>
          <p:cNvSpPr>
            <a:spLocks noGrp="1"/>
          </p:cNvSpPr>
          <p:nvPr>
            <p:ph type="sldNum" sz="quarter" idx="12"/>
          </p:nvPr>
        </p:nvSpPr>
        <p:spPr/>
        <p:txBody>
          <a:bodyPr/>
          <a:lstStyle/>
          <a:p>
            <a:pPr>
              <a:defRPr/>
            </a:pPr>
            <a:fld id="{D72E046E-8D3C-4B11-BFAB-7B0DF2877B70}" type="slidenum">
              <a:rPr lang="en-US">
                <a:solidFill>
                  <a:srgbClr val="FFFFFF"/>
                </a:solidFill>
              </a:rPr>
              <a:pPr>
                <a:defRPr/>
              </a:pPr>
              <a:t>7</a:t>
            </a:fld>
            <a:endParaRPr lang="en-US">
              <a:solidFill>
                <a:srgbClr val="FFFFFF"/>
              </a:solidFill>
            </a:endParaRPr>
          </a:p>
        </p:txBody>
      </p:sp>
      <p:pic>
        <p:nvPicPr>
          <p:cNvPr id="373765" name="Picture 4" descr="BSNRE0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33178"/>
            <a:ext cx="1752600" cy="221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1196280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pPr eaLnBrk="1" hangingPunct="1">
              <a:defRPr/>
            </a:pPr>
            <a:r>
              <a:rPr lang="en-US" smtClean="0">
                <a:latin typeface="Arial Black" pitchFamily="34" charset="0"/>
              </a:rPr>
              <a:t>“Son Of…”</a:t>
            </a:r>
          </a:p>
        </p:txBody>
      </p:sp>
      <p:graphicFrame>
        <p:nvGraphicFramePr>
          <p:cNvPr id="244803" name="Group 67"/>
          <p:cNvGraphicFramePr>
            <a:graphicFrameLocks noGrp="1"/>
          </p:cNvGraphicFramePr>
          <p:nvPr>
            <p:ph type="tbl" idx="1"/>
            <p:extLst>
              <p:ext uri="{D42A27DB-BD31-4B8C-83A1-F6EECF244321}">
                <p14:modId xmlns:p14="http://schemas.microsoft.com/office/powerpoint/2010/main" val="4157919237"/>
              </p:ext>
            </p:extLst>
          </p:nvPr>
        </p:nvGraphicFramePr>
        <p:xfrm>
          <a:off x="685800" y="1676400"/>
          <a:ext cx="8001000" cy="4429127"/>
        </p:xfrm>
        <a:graphic>
          <a:graphicData uri="http://schemas.openxmlformats.org/drawingml/2006/table">
            <a:tbl>
              <a:tblPr firstRow="1" bandCol="1">
                <a:tableStyleId>{08FB837D-C827-4EFA-A057-4D05807E0F7C}</a:tableStyleId>
              </a:tblPr>
              <a:tblGrid>
                <a:gridCol w="3810000"/>
                <a:gridCol w="762000"/>
                <a:gridCol w="3429000"/>
              </a:tblGrid>
              <a:tr h="1135063">
                <a:tc gridSpan="3">
                  <a:txBody>
                    <a:bodyPr/>
                    <a:lstStyle/>
                    <a:p>
                      <a:pPr marL="0" marR="0" lvl="0" indent="287338"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u="none" strike="noStrike" cap="none" normalizeH="0" baseline="0" dirty="0" smtClean="0">
                          <a:ln>
                            <a:noFill/>
                          </a:ln>
                          <a:effectLst/>
                        </a:rPr>
                        <a:t>“Son” </a:t>
                      </a:r>
                      <a:r>
                        <a:rPr kumimoji="0" lang="en-US" sz="2000" b="0" u="none" strike="noStrike" cap="none" normalizeH="0" baseline="0" dirty="0" smtClean="0">
                          <a:ln>
                            <a:noFill/>
                          </a:ln>
                          <a:effectLst/>
                        </a:rPr>
                        <a:t>(</a:t>
                      </a:r>
                      <a:r>
                        <a:rPr kumimoji="0" lang="en-US" sz="2000" b="0" i="1" u="none" strike="noStrike" cap="none" normalizeH="0" baseline="0" dirty="0" err="1" smtClean="0">
                          <a:ln>
                            <a:noFill/>
                          </a:ln>
                          <a:effectLst/>
                        </a:rPr>
                        <a:t>huios</a:t>
                      </a:r>
                      <a:r>
                        <a:rPr kumimoji="0" lang="en-US" sz="2000" b="0" u="none" strike="noStrike" cap="none" normalizeH="0" baseline="0" dirty="0" smtClean="0">
                          <a:ln>
                            <a:noFill/>
                          </a:ln>
                          <a:effectLst/>
                        </a:rPr>
                        <a:t>):  “primarily signifies the relation of offspring to parent….It is often </a:t>
                      </a:r>
                      <a:r>
                        <a:rPr kumimoji="0" lang="en-US" sz="2000" b="1" u="none" strike="noStrike" cap="none" normalizeH="0" baseline="0" dirty="0" smtClean="0">
                          <a:ln>
                            <a:noFill/>
                          </a:ln>
                          <a:solidFill>
                            <a:srgbClr val="FFFF00"/>
                          </a:solidFill>
                          <a:effectLst/>
                        </a:rPr>
                        <a:t>used metaphorically of prominent moral characteristics</a:t>
                      </a:r>
                      <a:r>
                        <a:rPr kumimoji="0" lang="en-US" sz="2000" b="0" u="none" strike="noStrike" cap="none" normalizeH="0" baseline="0" dirty="0" smtClean="0">
                          <a:ln>
                            <a:noFill/>
                          </a:ln>
                          <a:effectLst/>
                        </a:rPr>
                        <a:t>….”  (W. E. Vine, p. 1060)</a:t>
                      </a:r>
                      <a:endParaRPr kumimoji="0" lang="en-US" sz="2000" b="0" i="0" u="none" strike="noStrike" cap="none" normalizeH="0" baseline="0" dirty="0" smtClean="0">
                        <a:ln>
                          <a:noFill/>
                        </a:ln>
                        <a:solidFill>
                          <a:schemeClr val="tx1"/>
                        </a:solidFill>
                        <a:effectLst/>
                        <a:latin typeface="Tahoma" pitchFamily="34" charset="0"/>
                      </a:endParaRPr>
                    </a:p>
                  </a:txBody>
                  <a:tcPr anchor="ctr" horzOverflow="overflow">
                    <a:cell3D prstMaterial="dkEdge">
                      <a:bevel/>
                      <a:lightRig rig="flood" dir="t"/>
                    </a:cell3D>
                  </a:tcPr>
                </a:tc>
                <a:tc hMerge="1">
                  <a:txBody>
                    <a:bodyPr/>
                    <a:lstStyle/>
                    <a:p>
                      <a:endParaRPr lang="en-US"/>
                    </a:p>
                  </a:txBody>
                  <a:tcPr/>
                </a:tc>
                <a:tc hMerge="1">
                  <a:txBody>
                    <a:bodyPr/>
                    <a:lstStyle/>
                    <a:p>
                      <a:endParaRPr lang="en-US"/>
                    </a:p>
                  </a:txBody>
                  <a:tcPr/>
                </a:tc>
              </a:tr>
              <a:tr h="4460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u="none" strike="noStrike" cap="none" normalizeH="0" baseline="0" dirty="0" smtClean="0">
                          <a:ln>
                            <a:noFill/>
                          </a:ln>
                          <a:effectLst/>
                        </a:rPr>
                        <a:t>“Sons of </a:t>
                      </a:r>
                      <a:r>
                        <a:rPr kumimoji="0" lang="en-US" sz="2000" b="1" u="none" strike="noStrike" cap="none" normalizeH="0" baseline="0" dirty="0" smtClean="0">
                          <a:ln>
                            <a:noFill/>
                          </a:ln>
                          <a:effectLst/>
                        </a:rPr>
                        <a:t>thunder</a:t>
                      </a:r>
                      <a:r>
                        <a:rPr kumimoji="0" lang="en-US" sz="2000" u="none" strike="noStrike" cap="none" normalizeH="0" baseline="0" dirty="0" smtClean="0">
                          <a:ln>
                            <a:noFill/>
                          </a:ln>
                          <a:effectLst/>
                        </a:rPr>
                        <a:t>”  (Mk. 3:17) </a:t>
                      </a:r>
                      <a:endParaRPr kumimoji="0" lang="en-US" sz="2000" b="0" i="0" u="none" strike="noStrike" cap="none" normalizeH="0" baseline="0" dirty="0" smtClean="0">
                        <a:ln>
                          <a:noFill/>
                        </a:ln>
                        <a:solidFill>
                          <a:schemeClr val="tx1"/>
                        </a:solidFill>
                        <a:effectLst/>
                        <a:latin typeface="Tahoma" pitchFamily="34" charset="0"/>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u="none" strike="noStrike" cap="none" normalizeH="0" baseline="0" smtClean="0">
                          <a:ln>
                            <a:noFill/>
                          </a:ln>
                          <a:effectLst/>
                          <a:sym typeface="Monotype Sorts" charset="2"/>
                        </a:rPr>
                        <a:t></a:t>
                      </a:r>
                      <a:endParaRPr kumimoji="0" lang="en-US" sz="2000" b="0" i="0" u="none" strike="noStrike" cap="none" normalizeH="0" baseline="0" smtClean="0">
                        <a:ln>
                          <a:noFill/>
                        </a:ln>
                        <a:solidFill>
                          <a:schemeClr val="tx1"/>
                        </a:solidFill>
                        <a:effectLst/>
                        <a:latin typeface="Tahoma" pitchFamily="34" charset="0"/>
                      </a:endParaRPr>
                    </a:p>
                  </a:txBody>
                  <a:tcPr anchor="ctr" horzOverflow="overflow">
                    <a:cell3D prstMaterial="dkEdge">
                      <a:bevel/>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u="none" strike="noStrike" cap="none" normalizeH="0" baseline="0" smtClean="0">
                          <a:ln>
                            <a:noFill/>
                          </a:ln>
                          <a:effectLst/>
                        </a:rPr>
                        <a:t>Men of thunder [i.e. volatile] </a:t>
                      </a:r>
                      <a:endParaRPr kumimoji="0" lang="en-US" sz="2000" b="0" i="0" u="none" strike="noStrike" cap="none" normalizeH="0" baseline="0" smtClean="0">
                        <a:ln>
                          <a:noFill/>
                        </a:ln>
                        <a:solidFill>
                          <a:schemeClr val="tx1"/>
                        </a:solidFill>
                        <a:effectLst/>
                        <a:latin typeface="Tahoma" pitchFamily="34" charset="0"/>
                      </a:endParaRPr>
                    </a:p>
                  </a:txBody>
                  <a:tcPr anchor="ctr" horzOverflow="overflow">
                    <a:cell3D prstMaterial="dkEdge">
                      <a:bevel/>
                      <a:lightRig rig="flood" dir="t"/>
                    </a:cell3D>
                  </a:tcPr>
                </a:tc>
              </a:tr>
              <a:tr h="7905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u="none" strike="noStrike" cap="none" normalizeH="0" baseline="0" dirty="0" smtClean="0">
                          <a:ln>
                            <a:noFill/>
                          </a:ln>
                          <a:effectLst/>
                        </a:rPr>
                        <a:t>“Sons of the </a:t>
                      </a:r>
                      <a:r>
                        <a:rPr kumimoji="0" lang="en-US" sz="2000" b="1" u="none" strike="noStrike" cap="none" normalizeH="0" baseline="0" dirty="0" smtClean="0">
                          <a:ln>
                            <a:noFill/>
                          </a:ln>
                          <a:effectLst/>
                        </a:rPr>
                        <a:t>Most</a:t>
                      </a:r>
                      <a:r>
                        <a:rPr kumimoji="0" lang="en-US" sz="2000" u="none" strike="noStrike" cap="none" normalizeH="0" baseline="0" dirty="0" smtClean="0">
                          <a:ln>
                            <a:noFill/>
                          </a:ln>
                          <a:effectLst/>
                        </a:rPr>
                        <a:t> </a:t>
                      </a:r>
                      <a:r>
                        <a:rPr kumimoji="0" lang="en-US" sz="2000" b="1" u="none" strike="noStrike" cap="none" normalizeH="0" baseline="0" dirty="0" smtClean="0">
                          <a:ln>
                            <a:noFill/>
                          </a:ln>
                          <a:effectLst/>
                        </a:rPr>
                        <a:t>High</a:t>
                      </a:r>
                      <a:r>
                        <a:rPr kumimoji="0" lang="en-US" sz="2000" u="none" strike="noStrike" cap="none" normalizeH="0" baseline="0" dirty="0" smtClean="0">
                          <a:ln>
                            <a:noFill/>
                          </a:ln>
                          <a:effectLst/>
                        </a:rPr>
                        <a:t>”  (Lk. 6:35) </a:t>
                      </a:r>
                      <a:endParaRPr kumimoji="0" lang="en-US" sz="2000" b="0" i="0" u="none" strike="noStrike" cap="none" normalizeH="0" baseline="0" dirty="0" smtClean="0">
                        <a:ln>
                          <a:noFill/>
                        </a:ln>
                        <a:solidFill>
                          <a:schemeClr val="tx1"/>
                        </a:solidFill>
                        <a:effectLst/>
                        <a:latin typeface="Tahoma" pitchFamily="34" charset="0"/>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u="none" strike="noStrike" cap="none" normalizeH="0" baseline="0" smtClean="0">
                          <a:ln>
                            <a:noFill/>
                          </a:ln>
                          <a:effectLst/>
                          <a:sym typeface="Monotype Sorts" charset="2"/>
                        </a:rPr>
                        <a:t></a:t>
                      </a:r>
                      <a:endParaRPr kumimoji="0" lang="en-US" sz="2000" b="0" i="0" u="none" strike="noStrike" cap="none" normalizeH="0" baseline="0" smtClean="0">
                        <a:ln>
                          <a:noFill/>
                        </a:ln>
                        <a:solidFill>
                          <a:schemeClr val="tx1"/>
                        </a:solidFill>
                        <a:effectLst/>
                        <a:latin typeface="Tahoma" pitchFamily="34" charset="0"/>
                      </a:endParaRPr>
                    </a:p>
                  </a:txBody>
                  <a:tcPr anchor="ctr" horzOverflow="overflow">
                    <a:cell3D prstMaterial="dkEdge">
                      <a:bevel/>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u="none" strike="noStrike" cap="none" normalizeH="0" baseline="0" smtClean="0">
                          <a:ln>
                            <a:noFill/>
                          </a:ln>
                          <a:effectLst/>
                        </a:rPr>
                        <a:t>Men of the Most High </a:t>
                      </a:r>
                      <a:endParaRPr kumimoji="0" lang="en-US" sz="2000" b="0" i="0" u="none" strike="noStrike" cap="none" normalizeH="0" baseline="0" smtClean="0">
                        <a:ln>
                          <a:noFill/>
                        </a:ln>
                        <a:solidFill>
                          <a:schemeClr val="tx1"/>
                        </a:solidFill>
                        <a:effectLst/>
                        <a:latin typeface="Tahoma" pitchFamily="34" charset="0"/>
                      </a:endParaRPr>
                    </a:p>
                  </a:txBody>
                  <a:tcPr anchor="ctr" horzOverflow="overflow">
                    <a:cell3D prstMaterial="dkEdge">
                      <a:bevel/>
                      <a:lightRig rig="flood" dir="t"/>
                    </a:cell3D>
                  </a:tcPr>
                </a:tc>
              </a:tr>
              <a:tr h="4476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u="none" strike="noStrike" cap="none" normalizeH="0" baseline="0" dirty="0" smtClean="0">
                          <a:ln>
                            <a:noFill/>
                          </a:ln>
                          <a:effectLst/>
                        </a:rPr>
                        <a:t>“Son of </a:t>
                      </a:r>
                      <a:r>
                        <a:rPr kumimoji="0" lang="en-US" sz="2000" b="1" u="none" strike="noStrike" cap="none" normalizeH="0" baseline="0" dirty="0" smtClean="0">
                          <a:ln>
                            <a:noFill/>
                          </a:ln>
                          <a:effectLst/>
                        </a:rPr>
                        <a:t>peace</a:t>
                      </a:r>
                      <a:r>
                        <a:rPr kumimoji="0" lang="en-US" sz="2000" u="none" strike="noStrike" cap="none" normalizeH="0" baseline="0" dirty="0" smtClean="0">
                          <a:ln>
                            <a:noFill/>
                          </a:ln>
                          <a:effectLst/>
                        </a:rPr>
                        <a:t>”  (Lk. 10:6) </a:t>
                      </a:r>
                      <a:endParaRPr kumimoji="0" lang="en-US" sz="2000" b="0" i="0" u="none" strike="noStrike" cap="none" normalizeH="0" baseline="0" dirty="0" smtClean="0">
                        <a:ln>
                          <a:noFill/>
                        </a:ln>
                        <a:solidFill>
                          <a:schemeClr val="tx1"/>
                        </a:solidFill>
                        <a:effectLst/>
                        <a:latin typeface="Tahoma" pitchFamily="34" charset="0"/>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u="none" strike="noStrike" cap="none" normalizeH="0" baseline="0" smtClean="0">
                          <a:ln>
                            <a:noFill/>
                          </a:ln>
                          <a:effectLst/>
                          <a:sym typeface="Monotype Sorts" charset="2"/>
                        </a:rPr>
                        <a:t></a:t>
                      </a:r>
                      <a:endParaRPr kumimoji="0" lang="en-US" sz="2000" b="0" i="0" u="none" strike="noStrike" cap="none" normalizeH="0" baseline="0" smtClean="0">
                        <a:ln>
                          <a:noFill/>
                        </a:ln>
                        <a:solidFill>
                          <a:schemeClr val="tx1"/>
                        </a:solidFill>
                        <a:effectLst/>
                        <a:latin typeface="Tahoma" pitchFamily="34" charset="0"/>
                      </a:endParaRPr>
                    </a:p>
                  </a:txBody>
                  <a:tcPr anchor="ctr" horzOverflow="overflow">
                    <a:cell3D prstMaterial="dkEdge">
                      <a:bevel/>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u="none" strike="noStrike" cap="none" normalizeH="0" baseline="0" smtClean="0">
                          <a:ln>
                            <a:noFill/>
                          </a:ln>
                          <a:effectLst/>
                        </a:rPr>
                        <a:t>Man of peace </a:t>
                      </a:r>
                      <a:endParaRPr kumimoji="0" lang="en-US" sz="2000" b="0" i="0" u="none" strike="noStrike" cap="none" normalizeH="0" baseline="0" smtClean="0">
                        <a:ln>
                          <a:noFill/>
                        </a:ln>
                        <a:solidFill>
                          <a:schemeClr val="tx1"/>
                        </a:solidFill>
                        <a:effectLst/>
                        <a:latin typeface="Tahoma" pitchFamily="34" charset="0"/>
                      </a:endParaRPr>
                    </a:p>
                  </a:txBody>
                  <a:tcPr anchor="ctr" horzOverflow="overflow">
                    <a:cell3D prstMaterial="dkEdge">
                      <a:bevel/>
                      <a:lightRig rig="flood" dir="t"/>
                    </a:cell3D>
                  </a:tcPr>
                </a:tc>
              </a:tr>
              <a:tr h="7191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u="none" strike="noStrike" cap="none" normalizeH="0" baseline="0" dirty="0" smtClean="0">
                          <a:ln>
                            <a:noFill/>
                          </a:ln>
                          <a:effectLst/>
                        </a:rPr>
                        <a:t>“Sons of </a:t>
                      </a:r>
                      <a:r>
                        <a:rPr kumimoji="0" lang="en-US" sz="2000" b="1" u="none" strike="noStrike" cap="none" normalizeH="0" baseline="0" dirty="0" smtClean="0">
                          <a:ln>
                            <a:noFill/>
                          </a:ln>
                          <a:effectLst/>
                        </a:rPr>
                        <a:t>this world</a:t>
                      </a:r>
                      <a:r>
                        <a:rPr kumimoji="0" lang="en-US" sz="2000" u="none" strike="noStrike" cap="none" normalizeH="0" baseline="0" dirty="0" smtClean="0">
                          <a:ln>
                            <a:noFill/>
                          </a:ln>
                          <a:effectLst/>
                        </a:rPr>
                        <a:t>”  (Lk. 16:8) </a:t>
                      </a:r>
                      <a:endParaRPr kumimoji="0" lang="en-US" sz="2000" b="0" i="0" u="none" strike="noStrike" cap="none" normalizeH="0" baseline="0" dirty="0" smtClean="0">
                        <a:ln>
                          <a:noFill/>
                        </a:ln>
                        <a:solidFill>
                          <a:schemeClr val="tx1"/>
                        </a:solidFill>
                        <a:effectLst/>
                        <a:latin typeface="Tahoma" pitchFamily="34" charset="0"/>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u="none" strike="noStrike" cap="none" normalizeH="0" baseline="0" smtClean="0">
                          <a:ln>
                            <a:noFill/>
                          </a:ln>
                          <a:effectLst/>
                          <a:sym typeface="Monotype Sorts" charset="2"/>
                        </a:rPr>
                        <a:t></a:t>
                      </a:r>
                      <a:endParaRPr kumimoji="0" lang="en-US" sz="2000" b="0" i="0" u="none" strike="noStrike" cap="none" normalizeH="0" baseline="0" smtClean="0">
                        <a:ln>
                          <a:noFill/>
                        </a:ln>
                        <a:solidFill>
                          <a:schemeClr val="tx1"/>
                        </a:solidFill>
                        <a:effectLst/>
                        <a:latin typeface="Tahoma" pitchFamily="34" charset="0"/>
                      </a:endParaRPr>
                    </a:p>
                  </a:txBody>
                  <a:tcPr anchor="ctr" horzOverflow="overflow">
                    <a:cell3D prstMaterial="dkEdge">
                      <a:bevel/>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u="none" strike="noStrike" cap="none" normalizeH="0" baseline="0" dirty="0" smtClean="0">
                          <a:ln>
                            <a:noFill/>
                          </a:ln>
                          <a:effectLst/>
                        </a:rPr>
                        <a:t>Men of this world </a:t>
                      </a:r>
                      <a:endParaRPr kumimoji="0" lang="en-US" sz="2000" b="0" i="0" u="none" strike="noStrike" cap="none" normalizeH="0" baseline="0" dirty="0" smtClean="0">
                        <a:ln>
                          <a:noFill/>
                        </a:ln>
                        <a:solidFill>
                          <a:schemeClr val="tx1"/>
                        </a:solidFill>
                        <a:effectLst/>
                        <a:latin typeface="Tahoma" pitchFamily="34" charset="0"/>
                      </a:endParaRPr>
                    </a:p>
                  </a:txBody>
                  <a:tcPr anchor="ctr" horzOverflow="overflow">
                    <a:cell3D prstMaterial="dkEdge">
                      <a:bevel/>
                      <a:lightRig rig="flood" dir="t"/>
                    </a:cell3D>
                  </a:tcPr>
                </a:tc>
              </a:tr>
              <a:tr h="4445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u="none" strike="noStrike" cap="none" normalizeH="0" baseline="0" dirty="0" smtClean="0">
                          <a:ln>
                            <a:noFill/>
                          </a:ln>
                          <a:effectLst/>
                        </a:rPr>
                        <a:t>“Sons of </a:t>
                      </a:r>
                      <a:r>
                        <a:rPr kumimoji="0" lang="en-US" sz="2000" b="1" u="none" strike="noStrike" cap="none" normalizeH="0" baseline="0" dirty="0" smtClean="0">
                          <a:ln>
                            <a:noFill/>
                          </a:ln>
                          <a:effectLst/>
                        </a:rPr>
                        <a:t>light</a:t>
                      </a:r>
                      <a:r>
                        <a:rPr kumimoji="0" lang="en-US" sz="2000" u="none" strike="noStrike" cap="none" normalizeH="0" baseline="0" dirty="0" smtClean="0">
                          <a:ln>
                            <a:noFill/>
                          </a:ln>
                          <a:effectLst/>
                        </a:rPr>
                        <a:t>”  (Lk. 16:8) </a:t>
                      </a:r>
                      <a:endParaRPr kumimoji="0" lang="en-US" sz="2000" b="0" i="0" u="none" strike="noStrike" cap="none" normalizeH="0" baseline="0" dirty="0" smtClean="0">
                        <a:ln>
                          <a:noFill/>
                        </a:ln>
                        <a:solidFill>
                          <a:schemeClr val="tx1"/>
                        </a:solidFill>
                        <a:effectLst/>
                        <a:latin typeface="Tahoma" pitchFamily="34" charset="0"/>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u="none" strike="noStrike" cap="none" normalizeH="0" baseline="0" dirty="0" smtClean="0">
                          <a:ln>
                            <a:noFill/>
                          </a:ln>
                          <a:effectLst/>
                          <a:sym typeface="Monotype Sorts" charset="2"/>
                        </a:rPr>
                        <a:t></a:t>
                      </a:r>
                      <a:endParaRPr kumimoji="0" lang="en-US" sz="2000" b="0" i="0" u="none" strike="noStrike" cap="none" normalizeH="0" baseline="0" dirty="0" smtClean="0">
                        <a:ln>
                          <a:noFill/>
                        </a:ln>
                        <a:solidFill>
                          <a:schemeClr val="tx1"/>
                        </a:solidFill>
                        <a:effectLst/>
                        <a:latin typeface="Tahoma" pitchFamily="34" charset="0"/>
                      </a:endParaRPr>
                    </a:p>
                  </a:txBody>
                  <a:tcPr anchor="ctr" horzOverflow="overflow">
                    <a:cell3D prstMaterial="dkEdge">
                      <a:bevel/>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u="none" strike="noStrike" cap="none" normalizeH="0" baseline="0" dirty="0" smtClean="0">
                          <a:ln>
                            <a:noFill/>
                          </a:ln>
                          <a:effectLst/>
                        </a:rPr>
                        <a:t>Men of light </a:t>
                      </a:r>
                      <a:endParaRPr kumimoji="0" lang="en-US" sz="2000" b="0" i="0" u="none" strike="noStrike" cap="none" normalizeH="0" baseline="0" dirty="0" smtClean="0">
                        <a:ln>
                          <a:noFill/>
                        </a:ln>
                        <a:solidFill>
                          <a:schemeClr val="tx1"/>
                        </a:solidFill>
                        <a:effectLst/>
                        <a:latin typeface="Tahoma" pitchFamily="34" charset="0"/>
                      </a:endParaRPr>
                    </a:p>
                  </a:txBody>
                  <a:tcPr anchor="ctr" horzOverflow="overflow">
                    <a:cell3D prstMaterial="dkEdge">
                      <a:bevel/>
                      <a:lightRig rig="flood" dir="t"/>
                    </a:cell3D>
                  </a:tcPr>
                </a:tc>
              </a:tr>
              <a:tr h="4460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u="none" strike="noStrike" cap="none" normalizeH="0" baseline="0" dirty="0" smtClean="0">
                          <a:ln>
                            <a:noFill/>
                          </a:ln>
                          <a:effectLst/>
                        </a:rPr>
                        <a:t>“Son of </a:t>
                      </a:r>
                      <a:r>
                        <a:rPr kumimoji="0" lang="en-US" sz="2000" b="1" u="none" strike="noStrike" cap="none" normalizeH="0" baseline="0" dirty="0" smtClean="0">
                          <a:ln>
                            <a:noFill/>
                          </a:ln>
                          <a:effectLst/>
                        </a:rPr>
                        <a:t>perdition</a:t>
                      </a:r>
                      <a:r>
                        <a:rPr kumimoji="0" lang="en-US" sz="2000" u="none" strike="noStrike" cap="none" normalizeH="0" baseline="0" dirty="0" smtClean="0">
                          <a:ln>
                            <a:noFill/>
                          </a:ln>
                          <a:effectLst/>
                        </a:rPr>
                        <a:t>”  (Jn. 17:12) </a:t>
                      </a:r>
                      <a:endParaRPr kumimoji="0" lang="en-US" sz="2000" b="0" i="0" u="none" strike="noStrike" cap="none" normalizeH="0" baseline="0" dirty="0" smtClean="0">
                        <a:ln>
                          <a:noFill/>
                        </a:ln>
                        <a:solidFill>
                          <a:schemeClr val="tx1"/>
                        </a:solidFill>
                        <a:effectLst/>
                        <a:latin typeface="Tahoma" pitchFamily="34" charset="0"/>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u="none" strike="noStrike" cap="none" normalizeH="0" baseline="0" smtClean="0">
                          <a:ln>
                            <a:noFill/>
                          </a:ln>
                          <a:effectLst/>
                          <a:sym typeface="Monotype Sorts" charset="2"/>
                        </a:rPr>
                        <a:t></a:t>
                      </a:r>
                      <a:endParaRPr kumimoji="0" lang="en-US" sz="2000" b="0" i="0" u="none" strike="noStrike" cap="none" normalizeH="0" baseline="0" smtClean="0">
                        <a:ln>
                          <a:noFill/>
                        </a:ln>
                        <a:solidFill>
                          <a:schemeClr val="tx1"/>
                        </a:solidFill>
                        <a:effectLst/>
                        <a:latin typeface="Tahoma" pitchFamily="34" charset="0"/>
                      </a:endParaRPr>
                    </a:p>
                  </a:txBody>
                  <a:tcPr anchor="ctr" horzOverflow="overflow">
                    <a:cell3D prstMaterial="dkEdge">
                      <a:bevel/>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u="none" strike="noStrike" cap="none" normalizeH="0" baseline="0" dirty="0" smtClean="0">
                          <a:ln>
                            <a:noFill/>
                          </a:ln>
                          <a:effectLst/>
                        </a:rPr>
                        <a:t>Man of perdition </a:t>
                      </a:r>
                      <a:endParaRPr kumimoji="0" lang="en-US" sz="2000" b="0" i="0" u="none" strike="noStrike" cap="none" normalizeH="0" baseline="0" dirty="0" smtClean="0">
                        <a:ln>
                          <a:noFill/>
                        </a:ln>
                        <a:solidFill>
                          <a:schemeClr val="tx1"/>
                        </a:solidFill>
                        <a:effectLst/>
                        <a:latin typeface="Tahoma" pitchFamily="34" charset="0"/>
                      </a:endParaRPr>
                    </a:p>
                  </a:txBody>
                  <a:tcPr anchor="ctr" horzOverflow="overflow">
                    <a:cell3D prstMaterial="dkEdge">
                      <a:bevel/>
                      <a:lightRig rig="flood" dir="t"/>
                    </a:cell3D>
                  </a:tcPr>
                </a:tc>
              </a:tr>
            </a:tbl>
          </a:graphicData>
        </a:graphic>
      </p:graphicFrame>
      <p:sp>
        <p:nvSpPr>
          <p:cNvPr id="37" name="Slide Number Placeholder 5"/>
          <p:cNvSpPr>
            <a:spLocks noGrp="1"/>
          </p:cNvSpPr>
          <p:nvPr>
            <p:ph type="sldNum" sz="quarter" idx="12"/>
          </p:nvPr>
        </p:nvSpPr>
        <p:spPr/>
        <p:txBody>
          <a:bodyPr/>
          <a:lstStyle/>
          <a:p>
            <a:pPr>
              <a:defRPr/>
            </a:pPr>
            <a:fld id="{996B32F3-0622-44EB-A9B8-A47EE450383A}" type="slidenum">
              <a:rPr lang="en-US">
                <a:solidFill>
                  <a:srgbClr val="FFFFFF"/>
                </a:solidFill>
              </a:rPr>
              <a:pPr>
                <a:defRPr/>
              </a:pPr>
              <a:t>70</a:t>
            </a:fld>
            <a:endParaRPr lang="en-US">
              <a:solidFill>
                <a:srgbClr val="FFFFFF"/>
              </a:solidFill>
            </a:endParaRPr>
          </a:p>
        </p:txBody>
      </p:sp>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1003821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pPr eaLnBrk="1" hangingPunct="1">
              <a:defRPr/>
            </a:pPr>
            <a:r>
              <a:rPr lang="en-US" smtClean="0">
                <a:latin typeface="Arial Black" pitchFamily="34" charset="0"/>
              </a:rPr>
              <a:t>“Son Of…”</a:t>
            </a:r>
          </a:p>
        </p:txBody>
      </p:sp>
      <p:graphicFrame>
        <p:nvGraphicFramePr>
          <p:cNvPr id="246849" name="Group 65"/>
          <p:cNvGraphicFramePr>
            <a:graphicFrameLocks noGrp="1"/>
          </p:cNvGraphicFramePr>
          <p:nvPr>
            <p:ph type="tbl" idx="1"/>
            <p:extLst>
              <p:ext uri="{D42A27DB-BD31-4B8C-83A1-F6EECF244321}">
                <p14:modId xmlns:p14="http://schemas.microsoft.com/office/powerpoint/2010/main" val="2753576307"/>
              </p:ext>
            </p:extLst>
          </p:nvPr>
        </p:nvGraphicFramePr>
        <p:xfrm>
          <a:off x="838200" y="1752600"/>
          <a:ext cx="7848600" cy="4125913"/>
        </p:xfrm>
        <a:graphic>
          <a:graphicData uri="http://schemas.openxmlformats.org/drawingml/2006/table">
            <a:tbl>
              <a:tblPr bandCol="1">
                <a:tableStyleId>{08FB837D-C827-4EFA-A057-4D05807E0F7C}</a:tableStyleId>
              </a:tblPr>
              <a:tblGrid>
                <a:gridCol w="3530600"/>
                <a:gridCol w="785813"/>
                <a:gridCol w="3532187"/>
              </a:tblGrid>
              <a:tr h="6731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u="none" strike="noStrike" cap="none" normalizeH="0" baseline="0" dirty="0" smtClean="0">
                          <a:ln>
                            <a:noFill/>
                          </a:ln>
                          <a:effectLst/>
                        </a:rPr>
                        <a:t>“Son of </a:t>
                      </a:r>
                      <a:r>
                        <a:rPr kumimoji="0" lang="en-US" sz="2000" b="1" u="none" strike="noStrike" cap="none" normalizeH="0" baseline="0" dirty="0" smtClean="0">
                          <a:ln>
                            <a:noFill/>
                          </a:ln>
                          <a:effectLst/>
                        </a:rPr>
                        <a:t>encouragement</a:t>
                      </a:r>
                      <a:r>
                        <a:rPr kumimoji="0" lang="en-US" sz="2000" u="none" strike="noStrike" cap="none" normalizeH="0" baseline="0" dirty="0" smtClean="0">
                          <a:ln>
                            <a:noFill/>
                          </a:ln>
                          <a:effectLst/>
                        </a:rPr>
                        <a:t>”  (Acts 4:36) </a:t>
                      </a:r>
                      <a:endParaRPr kumimoji="0" lang="en-US" sz="2000" b="0" i="0" u="none" strike="noStrike" cap="none" normalizeH="0" baseline="0" dirty="0" smtClean="0">
                        <a:ln>
                          <a:noFill/>
                        </a:ln>
                        <a:solidFill>
                          <a:schemeClr val="tx1"/>
                        </a:solidFill>
                        <a:effectLst/>
                        <a:latin typeface="Tahoma" pitchFamily="34" charset="0"/>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u="none" strike="noStrike" cap="none" normalizeH="0" baseline="0" smtClean="0">
                          <a:ln>
                            <a:noFill/>
                          </a:ln>
                          <a:effectLst/>
                          <a:sym typeface="Monotype Sorts" charset="2"/>
                        </a:rPr>
                        <a:t></a:t>
                      </a:r>
                      <a:endParaRPr kumimoji="0" lang="en-US" sz="2000" b="0" i="0" u="none" strike="noStrike" cap="none" normalizeH="0" baseline="0" smtClean="0">
                        <a:ln>
                          <a:noFill/>
                        </a:ln>
                        <a:solidFill>
                          <a:schemeClr val="tx1"/>
                        </a:solidFill>
                        <a:effectLst/>
                        <a:latin typeface="Tahoma" pitchFamily="34" charset="0"/>
                      </a:endParaRPr>
                    </a:p>
                  </a:txBody>
                  <a:tcPr anchor="ctr" horzOverflow="overflow">
                    <a:cell3D prstMaterial="dkEdge">
                      <a:bevel/>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u="none" strike="noStrike" cap="none" normalizeH="0" baseline="0" smtClean="0">
                          <a:ln>
                            <a:noFill/>
                          </a:ln>
                          <a:effectLst/>
                        </a:rPr>
                        <a:t>Man of encouragement </a:t>
                      </a:r>
                      <a:endParaRPr kumimoji="0" lang="en-US" sz="2000" b="0" i="0" u="none" strike="noStrike" cap="none" normalizeH="0" baseline="0" smtClean="0">
                        <a:ln>
                          <a:noFill/>
                        </a:ln>
                        <a:solidFill>
                          <a:schemeClr val="tx1"/>
                        </a:solidFill>
                        <a:effectLst/>
                        <a:latin typeface="Tahoma" pitchFamily="34" charset="0"/>
                      </a:endParaRPr>
                    </a:p>
                  </a:txBody>
                  <a:tcPr anchor="ctr" horzOverflow="overflow">
                    <a:cell3D prstMaterial="dkEdge">
                      <a:bevel/>
                      <a:lightRig rig="flood" dir="t"/>
                    </a:cell3D>
                  </a:tcPr>
                </a:tc>
              </a:tr>
              <a:tr h="6746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u="none" strike="noStrike" cap="none" normalizeH="0" baseline="0" dirty="0" smtClean="0">
                          <a:ln>
                            <a:noFill/>
                          </a:ln>
                          <a:effectLst/>
                        </a:rPr>
                        <a:t>“Son of </a:t>
                      </a:r>
                      <a:r>
                        <a:rPr kumimoji="0" lang="en-US" sz="2000" b="1" u="none" strike="noStrike" cap="none" normalizeH="0" baseline="0" dirty="0" smtClean="0">
                          <a:ln>
                            <a:noFill/>
                          </a:ln>
                          <a:effectLst/>
                        </a:rPr>
                        <a:t>the devil</a:t>
                      </a:r>
                      <a:r>
                        <a:rPr kumimoji="0" lang="en-US" sz="2000" u="none" strike="noStrike" cap="none" normalizeH="0" baseline="0" dirty="0" smtClean="0">
                          <a:ln>
                            <a:noFill/>
                          </a:ln>
                          <a:effectLst/>
                        </a:rPr>
                        <a:t>”  (Acts 13:10) </a:t>
                      </a:r>
                      <a:endParaRPr kumimoji="0" lang="en-US" sz="2000" b="0" i="0" u="none" strike="noStrike" cap="none" normalizeH="0" baseline="0" dirty="0" smtClean="0">
                        <a:ln>
                          <a:noFill/>
                        </a:ln>
                        <a:solidFill>
                          <a:schemeClr val="tx1"/>
                        </a:solidFill>
                        <a:effectLst/>
                        <a:latin typeface="Tahoma" pitchFamily="34" charset="0"/>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u="none" strike="noStrike" cap="none" normalizeH="0" baseline="0" smtClean="0">
                          <a:ln>
                            <a:noFill/>
                          </a:ln>
                          <a:effectLst/>
                          <a:sym typeface="Monotype Sorts" charset="2"/>
                        </a:rPr>
                        <a:t></a:t>
                      </a:r>
                      <a:endParaRPr kumimoji="0" lang="en-US" sz="2000" b="0" i="0" u="none" strike="noStrike" cap="none" normalizeH="0" baseline="0" smtClean="0">
                        <a:ln>
                          <a:noFill/>
                        </a:ln>
                        <a:solidFill>
                          <a:schemeClr val="tx1"/>
                        </a:solidFill>
                        <a:effectLst/>
                        <a:latin typeface="Tahoma" pitchFamily="34" charset="0"/>
                      </a:endParaRPr>
                    </a:p>
                  </a:txBody>
                  <a:tcPr anchor="ctr" horzOverflow="overflow">
                    <a:cell3D prstMaterial="dkEdge">
                      <a:bevel/>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u="none" strike="noStrike" cap="none" normalizeH="0" baseline="0" smtClean="0">
                          <a:ln>
                            <a:noFill/>
                          </a:ln>
                          <a:effectLst/>
                        </a:rPr>
                        <a:t>Man of the devil </a:t>
                      </a:r>
                      <a:endParaRPr kumimoji="0" lang="en-US" sz="2000" b="0" i="0" u="none" strike="noStrike" cap="none" normalizeH="0" baseline="0" smtClean="0">
                        <a:ln>
                          <a:noFill/>
                        </a:ln>
                        <a:solidFill>
                          <a:schemeClr val="tx1"/>
                        </a:solidFill>
                        <a:effectLst/>
                        <a:latin typeface="Tahoma" pitchFamily="34" charset="0"/>
                      </a:endParaRPr>
                    </a:p>
                  </a:txBody>
                  <a:tcPr anchor="ctr" horzOverflow="overflow">
                    <a:cell3D prstMaterial="dkEdge">
                      <a:bevel/>
                      <a:lightRig rig="flood" dir="t"/>
                    </a:cell3D>
                  </a:tcPr>
                </a:tc>
              </a:tr>
              <a:tr h="5445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u="none" strike="noStrike" cap="none" normalizeH="0" baseline="0" dirty="0" smtClean="0">
                          <a:ln>
                            <a:noFill/>
                          </a:ln>
                          <a:effectLst/>
                        </a:rPr>
                        <a:t>“Sons of </a:t>
                      </a:r>
                      <a:r>
                        <a:rPr kumimoji="0" lang="en-US" sz="2000" b="1" u="none" strike="noStrike" cap="none" normalizeH="0" baseline="0" dirty="0" smtClean="0">
                          <a:ln>
                            <a:noFill/>
                          </a:ln>
                          <a:effectLst/>
                        </a:rPr>
                        <a:t>God</a:t>
                      </a:r>
                      <a:r>
                        <a:rPr kumimoji="0" lang="en-US" sz="2000" u="none" strike="noStrike" cap="none" normalizeH="0" baseline="0" dirty="0" smtClean="0">
                          <a:ln>
                            <a:noFill/>
                          </a:ln>
                          <a:effectLst/>
                        </a:rPr>
                        <a:t>”  (Rom. 8:14) </a:t>
                      </a:r>
                      <a:endParaRPr kumimoji="0" lang="en-US" sz="2000" b="0" i="0" u="none" strike="noStrike" cap="none" normalizeH="0" baseline="0" dirty="0" smtClean="0">
                        <a:ln>
                          <a:noFill/>
                        </a:ln>
                        <a:solidFill>
                          <a:schemeClr val="tx1"/>
                        </a:solidFill>
                        <a:effectLst/>
                        <a:latin typeface="Tahoma" pitchFamily="34" charset="0"/>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u="none" strike="noStrike" cap="none" normalizeH="0" baseline="0" smtClean="0">
                          <a:ln>
                            <a:noFill/>
                          </a:ln>
                          <a:effectLst/>
                          <a:sym typeface="Monotype Sorts" charset="2"/>
                        </a:rPr>
                        <a:t></a:t>
                      </a:r>
                      <a:endParaRPr kumimoji="0" lang="en-US" sz="2000" b="0" i="0" u="none" strike="noStrike" cap="none" normalizeH="0" baseline="0" smtClean="0">
                        <a:ln>
                          <a:noFill/>
                        </a:ln>
                        <a:solidFill>
                          <a:schemeClr val="tx1"/>
                        </a:solidFill>
                        <a:effectLst/>
                        <a:latin typeface="Tahoma" pitchFamily="34" charset="0"/>
                      </a:endParaRPr>
                    </a:p>
                  </a:txBody>
                  <a:tcPr anchor="ctr" horzOverflow="overflow">
                    <a:cell3D prstMaterial="dkEdge">
                      <a:bevel/>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u="none" strike="noStrike" cap="none" normalizeH="0" baseline="0" dirty="0" smtClean="0">
                          <a:ln>
                            <a:noFill/>
                          </a:ln>
                          <a:effectLst/>
                        </a:rPr>
                        <a:t>Men of God </a:t>
                      </a:r>
                      <a:endParaRPr kumimoji="0" lang="en-US" sz="2000" b="0" i="0" u="none" strike="noStrike" cap="none" normalizeH="0" baseline="0" dirty="0" smtClean="0">
                        <a:ln>
                          <a:noFill/>
                        </a:ln>
                        <a:solidFill>
                          <a:schemeClr val="tx1"/>
                        </a:solidFill>
                        <a:effectLst/>
                        <a:latin typeface="Tahoma" pitchFamily="34" charset="0"/>
                      </a:endParaRPr>
                    </a:p>
                  </a:txBody>
                  <a:tcPr anchor="ctr" horzOverflow="overflow">
                    <a:cell3D prstMaterial="dkEdge">
                      <a:bevel/>
                      <a:lightRig rig="flood" dir="t"/>
                    </a:cell3D>
                  </a:tcPr>
                </a:tc>
              </a:tr>
              <a:tr h="6731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u="none" strike="noStrike" cap="none" normalizeH="0" baseline="0" dirty="0" smtClean="0">
                          <a:ln>
                            <a:noFill/>
                          </a:ln>
                          <a:effectLst/>
                        </a:rPr>
                        <a:t>“Sons of </a:t>
                      </a:r>
                      <a:r>
                        <a:rPr kumimoji="0" lang="en-US" sz="2000" b="1" u="none" strike="noStrike" cap="none" normalizeH="0" baseline="0" dirty="0" smtClean="0">
                          <a:ln>
                            <a:noFill/>
                          </a:ln>
                          <a:effectLst/>
                        </a:rPr>
                        <a:t>disobedience</a:t>
                      </a:r>
                      <a:r>
                        <a:rPr kumimoji="0" lang="en-US" sz="2000" u="none" strike="noStrike" cap="none" normalizeH="0" baseline="0" dirty="0" smtClean="0">
                          <a:ln>
                            <a:noFill/>
                          </a:ln>
                          <a:effectLst/>
                        </a:rPr>
                        <a:t>”  (Eph. 2:2) </a:t>
                      </a:r>
                      <a:endParaRPr kumimoji="0" lang="en-US" sz="2000" b="0" i="0" u="none" strike="noStrike" cap="none" normalizeH="0" baseline="0" dirty="0" smtClean="0">
                        <a:ln>
                          <a:noFill/>
                        </a:ln>
                        <a:solidFill>
                          <a:schemeClr val="tx1"/>
                        </a:solidFill>
                        <a:effectLst/>
                        <a:latin typeface="Tahoma" pitchFamily="34" charset="0"/>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u="none" strike="noStrike" cap="none" normalizeH="0" baseline="0" smtClean="0">
                          <a:ln>
                            <a:noFill/>
                          </a:ln>
                          <a:effectLst/>
                          <a:sym typeface="Monotype Sorts" charset="2"/>
                        </a:rPr>
                        <a:t></a:t>
                      </a:r>
                      <a:endParaRPr kumimoji="0" lang="en-US" sz="2000" b="0" i="0" u="none" strike="noStrike" cap="none" normalizeH="0" baseline="0" smtClean="0">
                        <a:ln>
                          <a:noFill/>
                        </a:ln>
                        <a:solidFill>
                          <a:schemeClr val="tx1"/>
                        </a:solidFill>
                        <a:effectLst/>
                        <a:latin typeface="Tahoma" pitchFamily="34" charset="0"/>
                      </a:endParaRPr>
                    </a:p>
                  </a:txBody>
                  <a:tcPr anchor="ctr" horzOverflow="overflow">
                    <a:cell3D prstMaterial="dkEdge">
                      <a:bevel/>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u="none" strike="noStrike" cap="none" normalizeH="0" baseline="0" smtClean="0">
                          <a:ln>
                            <a:noFill/>
                          </a:ln>
                          <a:effectLst/>
                        </a:rPr>
                        <a:t>Men of disobedience </a:t>
                      </a:r>
                      <a:endParaRPr kumimoji="0" lang="en-US" sz="2000" b="0" i="0" u="none" strike="noStrike" cap="none" normalizeH="0" baseline="0" smtClean="0">
                        <a:ln>
                          <a:noFill/>
                        </a:ln>
                        <a:solidFill>
                          <a:schemeClr val="tx1"/>
                        </a:solidFill>
                        <a:effectLst/>
                        <a:latin typeface="Tahoma" pitchFamily="34" charset="0"/>
                      </a:endParaRPr>
                    </a:p>
                  </a:txBody>
                  <a:tcPr anchor="ctr" horzOverflow="overflow">
                    <a:cell3D prstMaterial="dkEdge">
                      <a:bevel/>
                      <a:lightRig rig="flood" dir="t"/>
                    </a:cell3D>
                  </a:tcPr>
                </a:tc>
              </a:tr>
              <a:tr h="4984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u="none" strike="noStrike" cap="none" normalizeH="0" baseline="0" dirty="0" smtClean="0">
                          <a:ln>
                            <a:noFill/>
                          </a:ln>
                          <a:effectLst/>
                        </a:rPr>
                        <a:t>“Son of </a:t>
                      </a:r>
                      <a:r>
                        <a:rPr kumimoji="0" lang="en-US" sz="2000" b="1" u="none" strike="noStrike" cap="none" normalizeH="0" baseline="0" dirty="0" smtClean="0">
                          <a:ln>
                            <a:noFill/>
                          </a:ln>
                          <a:effectLst/>
                        </a:rPr>
                        <a:t>Man</a:t>
                      </a:r>
                      <a:r>
                        <a:rPr kumimoji="0" lang="en-US" sz="2000" u="none" strike="noStrike" cap="none" normalizeH="0" baseline="0" dirty="0" smtClean="0">
                          <a:ln>
                            <a:noFill/>
                          </a:ln>
                          <a:effectLst/>
                        </a:rPr>
                        <a:t>”  (Mt. 26:2) </a:t>
                      </a:r>
                      <a:endParaRPr kumimoji="0" lang="en-US" sz="2000" b="0" i="0" u="none" strike="noStrike" cap="none" normalizeH="0" baseline="0" dirty="0" smtClean="0">
                        <a:ln>
                          <a:noFill/>
                        </a:ln>
                        <a:solidFill>
                          <a:schemeClr val="tx1"/>
                        </a:solidFill>
                        <a:effectLst/>
                        <a:latin typeface="Tahoma" pitchFamily="34" charset="0"/>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u="none" strike="noStrike" cap="none" normalizeH="0" baseline="0" smtClean="0">
                          <a:ln>
                            <a:noFill/>
                          </a:ln>
                          <a:effectLst/>
                          <a:sym typeface="Monotype Sorts" charset="2"/>
                        </a:rPr>
                        <a:t></a:t>
                      </a:r>
                      <a:endParaRPr kumimoji="0" lang="en-US" sz="2000" b="0" i="0" u="none" strike="noStrike" cap="none" normalizeH="0" baseline="0" smtClean="0">
                        <a:ln>
                          <a:noFill/>
                        </a:ln>
                        <a:solidFill>
                          <a:schemeClr val="tx1"/>
                        </a:solidFill>
                        <a:effectLst/>
                        <a:latin typeface="Tahoma" pitchFamily="34" charset="0"/>
                      </a:endParaRPr>
                    </a:p>
                  </a:txBody>
                  <a:tcPr anchor="ctr" horzOverflow="overflow">
                    <a:cell3D prstMaterial="dkEdge">
                      <a:bevel/>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u="none" strike="noStrike" cap="none" normalizeH="0" baseline="0" smtClean="0">
                          <a:ln>
                            <a:noFill/>
                          </a:ln>
                          <a:effectLst/>
                        </a:rPr>
                        <a:t>A man</a:t>
                      </a:r>
                      <a:r>
                        <a:rPr kumimoji="0" lang="en-US" sz="2800" u="none" strike="noStrike" cap="none" normalizeH="0" baseline="0" smtClean="0">
                          <a:ln>
                            <a:noFill/>
                          </a:ln>
                          <a:effectLst/>
                        </a:rPr>
                        <a:t> </a:t>
                      </a:r>
                      <a:endParaRPr kumimoji="0" lang="en-US" sz="2800" b="0" i="0" u="none" strike="noStrike" cap="none" normalizeH="0" baseline="0" smtClean="0">
                        <a:ln>
                          <a:noFill/>
                        </a:ln>
                        <a:solidFill>
                          <a:schemeClr val="tx1"/>
                        </a:solidFill>
                        <a:effectLst/>
                        <a:latin typeface="Tahoma" pitchFamily="34" charset="0"/>
                      </a:endParaRPr>
                    </a:p>
                  </a:txBody>
                  <a:tcPr anchor="ctr" horzOverflow="overflow">
                    <a:cell3D prstMaterial="dkEdge">
                      <a:bevel/>
                      <a:lightRig rig="flood" dir="t"/>
                    </a:cell3D>
                  </a:tcPr>
                </a:tc>
              </a:tr>
              <a:tr h="838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u="none" strike="noStrike" cap="none" normalizeH="0" baseline="0" dirty="0" smtClean="0">
                          <a:ln>
                            <a:noFill/>
                          </a:ln>
                          <a:effectLst/>
                        </a:rPr>
                        <a:t>“Son of </a:t>
                      </a:r>
                      <a:r>
                        <a:rPr kumimoji="0" lang="en-US" sz="2000" b="1" u="none" strike="noStrike" cap="none" normalizeH="0" baseline="0" dirty="0" smtClean="0">
                          <a:ln>
                            <a:noFill/>
                          </a:ln>
                          <a:effectLst/>
                        </a:rPr>
                        <a:t>God</a:t>
                      </a:r>
                      <a:r>
                        <a:rPr kumimoji="0" lang="en-US" sz="2000" u="none" strike="noStrike" cap="none" normalizeH="0" baseline="0" dirty="0" smtClean="0">
                          <a:ln>
                            <a:noFill/>
                          </a:ln>
                          <a:effectLst/>
                        </a:rPr>
                        <a:t>”  (Jn. 10:36) </a:t>
                      </a:r>
                      <a:endParaRPr kumimoji="0" lang="en-US" sz="2000" b="0" i="0" u="none" strike="noStrike" cap="none" normalizeH="0" baseline="0" dirty="0" smtClean="0">
                        <a:ln>
                          <a:noFill/>
                        </a:ln>
                        <a:solidFill>
                          <a:schemeClr val="tx1"/>
                        </a:solidFill>
                        <a:effectLst/>
                        <a:latin typeface="Tahoma" pitchFamily="34" charset="0"/>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u="none" strike="noStrike" cap="none" normalizeH="0" baseline="0" dirty="0" smtClean="0">
                          <a:ln>
                            <a:noFill/>
                          </a:ln>
                          <a:effectLst/>
                          <a:sym typeface="Monotype Sorts" charset="2"/>
                        </a:rPr>
                        <a:t></a:t>
                      </a:r>
                      <a:endParaRPr kumimoji="0" lang="en-US" sz="2000" b="0" i="0" u="none" strike="noStrike" cap="none" normalizeH="0" baseline="0" dirty="0" smtClean="0">
                        <a:ln>
                          <a:noFill/>
                        </a:ln>
                        <a:solidFill>
                          <a:schemeClr val="tx1"/>
                        </a:solidFill>
                        <a:effectLst/>
                        <a:latin typeface="Tahoma" pitchFamily="34" charset="0"/>
                      </a:endParaRPr>
                    </a:p>
                  </a:txBody>
                  <a:tcPr anchor="ctr" horzOverflow="overflow">
                    <a:cell3D prstMaterial="dkEdge">
                      <a:bevel/>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900" u="none" strike="noStrike" cap="none" normalizeH="0" baseline="0" dirty="0" smtClean="0">
                          <a:ln>
                            <a:noFill/>
                          </a:ln>
                          <a:effectLst/>
                        </a:rPr>
                        <a:t>God, the Son  (Jn. 10:33; cf. Mt. 14:33; Jn. 11:4; Heb. 1:1-3, 8) </a:t>
                      </a:r>
                      <a:endParaRPr kumimoji="0" lang="en-US" sz="1900" b="0" i="0" u="none" strike="noStrike" cap="none" normalizeH="0" baseline="0" dirty="0" smtClean="0">
                        <a:ln>
                          <a:noFill/>
                        </a:ln>
                        <a:solidFill>
                          <a:schemeClr val="tx1"/>
                        </a:solidFill>
                        <a:effectLst/>
                        <a:latin typeface="Tahoma" pitchFamily="34" charset="0"/>
                      </a:endParaRPr>
                    </a:p>
                  </a:txBody>
                  <a:tcPr anchor="ctr" horzOverflow="overflow">
                    <a:cell3D prstMaterial="dkEdge">
                      <a:bevel/>
                      <a:lightRig rig="flood" dir="t"/>
                    </a:cell3D>
                  </a:tcPr>
                </a:tc>
              </a:tr>
            </a:tbl>
          </a:graphicData>
        </a:graphic>
      </p:graphicFrame>
      <p:sp>
        <p:nvSpPr>
          <p:cNvPr id="35" name="Slide Number Placeholder 5"/>
          <p:cNvSpPr>
            <a:spLocks noGrp="1"/>
          </p:cNvSpPr>
          <p:nvPr>
            <p:ph type="sldNum" sz="quarter" idx="12"/>
          </p:nvPr>
        </p:nvSpPr>
        <p:spPr/>
        <p:txBody>
          <a:bodyPr/>
          <a:lstStyle/>
          <a:p>
            <a:pPr>
              <a:defRPr/>
            </a:pPr>
            <a:fld id="{91F01BC7-AFAB-4DD8-8B7A-8B46E1CBA5BF}" type="slidenum">
              <a:rPr lang="en-US">
                <a:solidFill>
                  <a:srgbClr val="FFFFFF"/>
                </a:solidFill>
              </a:rPr>
              <a:pPr>
                <a:defRPr/>
              </a:pPr>
              <a:t>71</a:t>
            </a:fld>
            <a:endParaRPr lang="en-US">
              <a:solidFill>
                <a:srgbClr val="FFFFFF"/>
              </a:solidFill>
            </a:endParaRPr>
          </a:p>
        </p:txBody>
      </p:sp>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26463126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Paul’s Instructions</a:t>
            </a:r>
            <a:br>
              <a:rPr lang="en-US" dirty="0" smtClean="0"/>
            </a:br>
            <a:r>
              <a:rPr lang="en-US" sz="3000" b="0" dirty="0" smtClean="0">
                <a:latin typeface="+mn-lt"/>
              </a:rPr>
              <a:t>(1 Th. 5:6-11)</a:t>
            </a:r>
            <a:endParaRPr lang="en-US" sz="3000" b="0" dirty="0">
              <a:latin typeface="+mn-lt"/>
            </a:endParaRPr>
          </a:p>
        </p:txBody>
      </p:sp>
      <p:sp>
        <p:nvSpPr>
          <p:cNvPr id="7" name="Content Placeholder 6"/>
          <p:cNvSpPr>
            <a:spLocks noGrp="1"/>
          </p:cNvSpPr>
          <p:nvPr>
            <p:ph idx="1"/>
          </p:nvPr>
        </p:nvSpPr>
        <p:spPr>
          <a:xfrm>
            <a:off x="457200" y="1600200"/>
            <a:ext cx="8305800" cy="4530725"/>
          </a:xfrm>
        </p:spPr>
        <p:txBody>
          <a:bodyPr/>
          <a:lstStyle/>
          <a:p>
            <a:pPr marL="457200" indent="-457200">
              <a:spcBef>
                <a:spcPts val="0"/>
              </a:spcBef>
              <a:spcAft>
                <a:spcPts val="2400"/>
              </a:spcAft>
            </a:pPr>
            <a:r>
              <a:rPr lang="en-US" sz="2800" dirty="0" smtClean="0"/>
              <a:t>Let us </a:t>
            </a:r>
            <a:r>
              <a:rPr lang="en-US" sz="2800" b="1" dirty="0">
                <a:solidFill>
                  <a:srgbClr val="FFFF00"/>
                </a:solidFill>
              </a:rPr>
              <a:t>not sleep  </a:t>
            </a:r>
            <a:r>
              <a:rPr lang="en-US" sz="2800" dirty="0" smtClean="0"/>
              <a:t>(6)</a:t>
            </a:r>
          </a:p>
          <a:p>
            <a:pPr marL="457200" indent="-457200">
              <a:spcBef>
                <a:spcPts val="0"/>
              </a:spcBef>
              <a:spcAft>
                <a:spcPts val="2400"/>
              </a:spcAft>
            </a:pPr>
            <a:r>
              <a:rPr lang="en-US" sz="2800" dirty="0" smtClean="0"/>
              <a:t>Let us </a:t>
            </a:r>
            <a:r>
              <a:rPr lang="en-US" sz="2800" b="1" dirty="0">
                <a:solidFill>
                  <a:srgbClr val="FFFF00"/>
                </a:solidFill>
              </a:rPr>
              <a:t>watch</a:t>
            </a:r>
            <a:r>
              <a:rPr lang="en-US" sz="2800" dirty="0" smtClean="0"/>
              <a:t>  (6)</a:t>
            </a:r>
          </a:p>
          <a:p>
            <a:pPr marL="457200" indent="-457200">
              <a:spcBef>
                <a:spcPts val="0"/>
              </a:spcBef>
              <a:spcAft>
                <a:spcPts val="2400"/>
              </a:spcAft>
            </a:pPr>
            <a:r>
              <a:rPr lang="en-US" sz="2800" dirty="0" smtClean="0"/>
              <a:t>And be </a:t>
            </a:r>
            <a:r>
              <a:rPr lang="en-US" sz="2800" b="1" dirty="0">
                <a:solidFill>
                  <a:srgbClr val="FFFF00"/>
                </a:solidFill>
              </a:rPr>
              <a:t>sober</a:t>
            </a:r>
            <a:r>
              <a:rPr lang="en-US" sz="2800" dirty="0" smtClean="0"/>
              <a:t>  (6, 8)</a:t>
            </a:r>
          </a:p>
          <a:p>
            <a:pPr marL="914400" lvl="1" indent="-457200">
              <a:spcBef>
                <a:spcPts val="0"/>
              </a:spcBef>
              <a:spcAft>
                <a:spcPts val="2400"/>
              </a:spcAft>
            </a:pPr>
            <a:r>
              <a:rPr lang="en-US" sz="2400" dirty="0" smtClean="0"/>
              <a:t>Putting on the </a:t>
            </a:r>
            <a:r>
              <a:rPr lang="en-US" sz="2400" dirty="0" smtClean="0">
                <a:solidFill>
                  <a:srgbClr val="FFFF00"/>
                </a:solidFill>
              </a:rPr>
              <a:t>breastplate</a:t>
            </a:r>
            <a:r>
              <a:rPr lang="en-US" sz="2400" dirty="0" smtClean="0"/>
              <a:t> of </a:t>
            </a:r>
            <a:r>
              <a:rPr lang="en-US" sz="2400" dirty="0" smtClean="0">
                <a:solidFill>
                  <a:srgbClr val="FFFF00"/>
                </a:solidFill>
              </a:rPr>
              <a:t>faith</a:t>
            </a:r>
            <a:r>
              <a:rPr lang="en-US" sz="2400" dirty="0" smtClean="0"/>
              <a:t> and </a:t>
            </a:r>
            <a:r>
              <a:rPr lang="en-US" sz="2400" dirty="0" smtClean="0">
                <a:solidFill>
                  <a:srgbClr val="FFFF00"/>
                </a:solidFill>
              </a:rPr>
              <a:t>love</a:t>
            </a:r>
            <a:r>
              <a:rPr lang="en-US" sz="2400" dirty="0"/>
              <a:t>  (8)</a:t>
            </a:r>
          </a:p>
          <a:p>
            <a:pPr marL="914400" lvl="1" indent="-457200">
              <a:spcBef>
                <a:spcPts val="0"/>
              </a:spcBef>
              <a:spcAft>
                <a:spcPts val="2400"/>
              </a:spcAft>
            </a:pPr>
            <a:r>
              <a:rPr lang="en-US" sz="2400" dirty="0" smtClean="0"/>
              <a:t>As a </a:t>
            </a:r>
            <a:r>
              <a:rPr lang="en-US" sz="2400" dirty="0" smtClean="0">
                <a:solidFill>
                  <a:srgbClr val="FFFF00"/>
                </a:solidFill>
              </a:rPr>
              <a:t>helmet</a:t>
            </a:r>
            <a:r>
              <a:rPr lang="en-US" sz="2400" dirty="0" smtClean="0"/>
              <a:t> the </a:t>
            </a:r>
            <a:r>
              <a:rPr lang="en-US" sz="2400" dirty="0" smtClean="0">
                <a:solidFill>
                  <a:srgbClr val="FFFF00"/>
                </a:solidFill>
              </a:rPr>
              <a:t>hope of salvation</a:t>
            </a:r>
            <a:r>
              <a:rPr lang="en-US" sz="2400" dirty="0"/>
              <a:t> </a:t>
            </a:r>
            <a:r>
              <a:rPr lang="en-US" sz="2400" dirty="0" smtClean="0"/>
              <a:t> (</a:t>
            </a:r>
            <a:r>
              <a:rPr lang="en-US" sz="2400" dirty="0"/>
              <a:t>8)</a:t>
            </a:r>
            <a:endParaRPr lang="en-US" sz="2400" dirty="0" smtClean="0">
              <a:solidFill>
                <a:srgbClr val="FFFF00"/>
              </a:solidFill>
            </a:endParaRPr>
          </a:p>
          <a:p>
            <a:pPr marL="457200" indent="-457200">
              <a:spcBef>
                <a:spcPts val="0"/>
              </a:spcBef>
              <a:spcAft>
                <a:spcPts val="2400"/>
              </a:spcAft>
            </a:pPr>
            <a:r>
              <a:rPr lang="en-US" sz="2800" b="1" dirty="0">
                <a:solidFill>
                  <a:srgbClr val="FFFF00"/>
                </a:solidFill>
              </a:rPr>
              <a:t>Comfort</a:t>
            </a:r>
            <a:r>
              <a:rPr lang="en-US" sz="2800" dirty="0"/>
              <a:t> </a:t>
            </a:r>
            <a:r>
              <a:rPr lang="en-US" sz="2800" dirty="0" smtClean="0"/>
              <a:t>and </a:t>
            </a:r>
            <a:r>
              <a:rPr lang="en-US" sz="2800" b="1" dirty="0">
                <a:solidFill>
                  <a:srgbClr val="FFFF00"/>
                </a:solidFill>
              </a:rPr>
              <a:t>edify</a:t>
            </a:r>
            <a:r>
              <a:rPr lang="en-US" sz="2800" dirty="0" smtClean="0"/>
              <a:t> one </a:t>
            </a:r>
            <a:r>
              <a:rPr lang="en-US" sz="2800" dirty="0"/>
              <a:t>another  (11)</a:t>
            </a:r>
          </a:p>
        </p:txBody>
      </p:sp>
      <p:sp>
        <p:nvSpPr>
          <p:cNvPr id="5" name="Slide Number Placeholder 4"/>
          <p:cNvSpPr>
            <a:spLocks noGrp="1"/>
          </p:cNvSpPr>
          <p:nvPr>
            <p:ph type="sldNum" sz="quarter" idx="12"/>
          </p:nvPr>
        </p:nvSpPr>
        <p:spPr/>
        <p:txBody>
          <a:bodyPr/>
          <a:lstStyle/>
          <a:p>
            <a:pPr>
              <a:defRPr/>
            </a:pPr>
            <a:fld id="{1B76EC67-C239-48AD-A959-ED9BFC1E2029}" type="slidenum">
              <a:rPr lang="en-US" smtClean="0">
                <a:solidFill>
                  <a:srgbClr val="FFFFFF"/>
                </a:solidFill>
              </a:rPr>
              <a:pPr>
                <a:defRPr/>
              </a:pPr>
              <a:t>72</a:t>
            </a:fld>
            <a:endParaRPr lang="en-US">
              <a:solidFill>
                <a:srgbClr val="FFFFFF"/>
              </a:solidFill>
            </a:endParaRPr>
          </a:p>
        </p:txBody>
      </p:sp>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19051477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p:cTn id="21"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 calcmode="lin" valueType="num">
                                      <p:cBhvr>
                                        <p:cTn id="28"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 calcmode="lin" valueType="num">
                                      <p:cBhvr>
                                        <p:cTn id="35"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 calcmode="lin" valueType="num">
                                      <p:cBhvr>
                                        <p:cTn id="42"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God’s Appointment</a:t>
            </a:r>
            <a:br>
              <a:rPr lang="en-US" dirty="0" smtClean="0"/>
            </a:br>
            <a:r>
              <a:rPr lang="en-US" sz="3000" b="0" dirty="0" smtClean="0">
                <a:latin typeface="+mn-lt"/>
              </a:rPr>
              <a:t>(1 Th. 5:9-10)</a:t>
            </a:r>
            <a:endParaRPr lang="en-US" sz="3000" b="0" dirty="0">
              <a:latin typeface="+mn-lt"/>
            </a:endParaRPr>
          </a:p>
        </p:txBody>
      </p:sp>
      <p:sp>
        <p:nvSpPr>
          <p:cNvPr id="7" name="Content Placeholder 6"/>
          <p:cNvSpPr>
            <a:spLocks noGrp="1"/>
          </p:cNvSpPr>
          <p:nvPr>
            <p:ph idx="1"/>
          </p:nvPr>
        </p:nvSpPr>
        <p:spPr>
          <a:xfrm>
            <a:off x="457200" y="1600200"/>
            <a:ext cx="8229600" cy="4724400"/>
          </a:xfrm>
        </p:spPr>
        <p:txBody>
          <a:bodyPr/>
          <a:lstStyle/>
          <a:p>
            <a:pPr marL="457200" indent="-457200">
              <a:spcBef>
                <a:spcPts val="0"/>
              </a:spcBef>
              <a:spcAft>
                <a:spcPts val="2400"/>
              </a:spcAft>
            </a:pPr>
            <a:r>
              <a:rPr lang="en-US" sz="2800" dirty="0" smtClean="0"/>
              <a:t>Not </a:t>
            </a:r>
            <a:r>
              <a:rPr lang="en-US" sz="2800" b="1" dirty="0" smtClean="0">
                <a:solidFill>
                  <a:srgbClr val="FFFF00"/>
                </a:solidFill>
              </a:rPr>
              <a:t>wrath</a:t>
            </a:r>
            <a:r>
              <a:rPr lang="en-US" sz="2800" dirty="0"/>
              <a:t>  (1:10)</a:t>
            </a:r>
          </a:p>
          <a:p>
            <a:pPr marL="457200" indent="-457200">
              <a:spcBef>
                <a:spcPts val="0"/>
              </a:spcBef>
              <a:spcAft>
                <a:spcPts val="2400"/>
              </a:spcAft>
            </a:pPr>
            <a:r>
              <a:rPr lang="en-US" sz="2800" dirty="0" smtClean="0"/>
              <a:t>But </a:t>
            </a:r>
            <a:r>
              <a:rPr lang="en-US" sz="2800" b="1" dirty="0" smtClean="0">
                <a:solidFill>
                  <a:srgbClr val="FFFF00"/>
                </a:solidFill>
              </a:rPr>
              <a:t>salvation</a:t>
            </a:r>
            <a:endParaRPr lang="en-US" sz="2800" b="1" dirty="0">
              <a:solidFill>
                <a:srgbClr val="FFFF00"/>
              </a:solidFill>
            </a:endParaRPr>
          </a:p>
          <a:p>
            <a:pPr marL="914400" lvl="1" indent="-457200">
              <a:spcBef>
                <a:spcPts val="0"/>
              </a:spcBef>
              <a:spcAft>
                <a:spcPts val="2400"/>
              </a:spcAft>
            </a:pPr>
            <a:r>
              <a:rPr lang="en-US" sz="2400" dirty="0" smtClean="0"/>
              <a:t>Through our </a:t>
            </a:r>
            <a:r>
              <a:rPr lang="en-US" sz="2400" dirty="0" smtClean="0">
                <a:solidFill>
                  <a:srgbClr val="FFFF00"/>
                </a:solidFill>
              </a:rPr>
              <a:t>Lord Jesus Christ</a:t>
            </a:r>
          </a:p>
          <a:p>
            <a:pPr marL="914400" lvl="1" indent="-457200">
              <a:spcBef>
                <a:spcPts val="0"/>
              </a:spcBef>
              <a:spcAft>
                <a:spcPts val="2400"/>
              </a:spcAft>
            </a:pPr>
            <a:r>
              <a:rPr lang="en-US" sz="2400" dirty="0" smtClean="0"/>
              <a:t>Who </a:t>
            </a:r>
            <a:r>
              <a:rPr lang="en-US" sz="2400" dirty="0" smtClean="0">
                <a:solidFill>
                  <a:srgbClr val="FFFF00"/>
                </a:solidFill>
              </a:rPr>
              <a:t>died</a:t>
            </a:r>
            <a:r>
              <a:rPr lang="en-US" sz="2400" dirty="0" smtClean="0"/>
              <a:t> for us</a:t>
            </a:r>
          </a:p>
          <a:p>
            <a:pPr marL="457200" indent="-457200">
              <a:spcBef>
                <a:spcPts val="0"/>
              </a:spcBef>
              <a:spcAft>
                <a:spcPts val="2400"/>
              </a:spcAft>
            </a:pPr>
            <a:r>
              <a:rPr lang="en-US" sz="2800" b="1" dirty="0">
                <a:solidFill>
                  <a:srgbClr val="FFFF00"/>
                </a:solidFill>
              </a:rPr>
              <a:t>Live</a:t>
            </a:r>
            <a:r>
              <a:rPr lang="en-US" sz="2800" dirty="0" smtClean="0"/>
              <a:t> together with Him</a:t>
            </a:r>
          </a:p>
          <a:p>
            <a:pPr marL="857250" lvl="1" indent="-457200">
              <a:spcBef>
                <a:spcPts val="0"/>
              </a:spcBef>
              <a:spcAft>
                <a:spcPts val="2400"/>
              </a:spcAft>
            </a:pPr>
            <a:r>
              <a:rPr lang="en-US" sz="2400" dirty="0" smtClean="0"/>
              <a:t>Not present condition</a:t>
            </a:r>
          </a:p>
          <a:p>
            <a:pPr marL="857250" lvl="1" indent="-457200">
              <a:spcBef>
                <a:spcPts val="0"/>
              </a:spcBef>
              <a:spcAft>
                <a:spcPts val="2400"/>
              </a:spcAft>
            </a:pPr>
            <a:r>
              <a:rPr lang="en-US" sz="2400" dirty="0" smtClean="0"/>
              <a:t>But future condition</a:t>
            </a:r>
            <a:endParaRPr lang="en-US" sz="2400" dirty="0"/>
          </a:p>
        </p:txBody>
      </p:sp>
      <p:sp>
        <p:nvSpPr>
          <p:cNvPr id="5" name="Slide Number Placeholder 4"/>
          <p:cNvSpPr>
            <a:spLocks noGrp="1"/>
          </p:cNvSpPr>
          <p:nvPr>
            <p:ph type="sldNum" sz="quarter" idx="12"/>
          </p:nvPr>
        </p:nvSpPr>
        <p:spPr/>
        <p:txBody>
          <a:bodyPr/>
          <a:lstStyle/>
          <a:p>
            <a:pPr>
              <a:defRPr/>
            </a:pPr>
            <a:fld id="{1B76EC67-C239-48AD-A959-ED9BFC1E2029}" type="slidenum">
              <a:rPr lang="en-US" smtClean="0">
                <a:solidFill>
                  <a:srgbClr val="FFFFFF"/>
                </a:solidFill>
              </a:rPr>
              <a:pPr>
                <a:defRPr/>
              </a:pPr>
              <a:t>73</a:t>
            </a:fld>
            <a:endParaRPr lang="en-US">
              <a:solidFill>
                <a:srgbClr val="FFFFFF"/>
              </a:solidFill>
            </a:endParaRPr>
          </a:p>
        </p:txBody>
      </p:sp>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19032543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p:cTn id="21"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 calcmode="lin" valueType="num">
                                      <p:cBhvr>
                                        <p:cTn id="28"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 calcmode="lin" valueType="num">
                                      <p:cBhvr>
                                        <p:cTn id="35"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7">
                                            <p:txEl>
                                              <p:pRg st="4" end="4"/>
                                            </p:txEl>
                                          </p:spTgt>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7">
                                            <p:txEl>
                                              <p:pRg st="5" end="5"/>
                                            </p:txEl>
                                          </p:spTgt>
                                        </p:tgtEl>
                                        <p:attrNameLst>
                                          <p:attrName>style.visibility</p:attrName>
                                        </p:attrNameLst>
                                      </p:cBhvr>
                                      <p:to>
                                        <p:strVal val="visible"/>
                                      </p:to>
                                    </p:set>
                                    <p:anim calcmode="lin" valueType="num">
                                      <p:cBhvr>
                                        <p:cTn id="40"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42" dur="500"/>
                                        <p:tgtEl>
                                          <p:spTgt spid="7">
                                            <p:txEl>
                                              <p:pRg st="5" end="5"/>
                                            </p:txEl>
                                          </p:spTgt>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
                                            <p:txEl>
                                              <p:pRg st="6" end="6"/>
                                            </p:txEl>
                                          </p:spTgt>
                                        </p:tgtEl>
                                        <p:attrNameLst>
                                          <p:attrName>style.visibility</p:attrName>
                                        </p:attrNameLst>
                                      </p:cBhvr>
                                      <p:to>
                                        <p:strVal val="visible"/>
                                      </p:to>
                                    </p:set>
                                    <p:anim calcmode="lin" valueType="num">
                                      <p:cBhvr>
                                        <p:cTn id="45"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46"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4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17500" y="630238"/>
            <a:ext cx="6845300" cy="854075"/>
          </a:xfrm>
        </p:spPr>
        <p:txBody>
          <a:bodyPr/>
          <a:lstStyle/>
          <a:p>
            <a:r>
              <a:rPr lang="en-US" sz="5000" b="1" dirty="0"/>
              <a:t>Why Christ Died</a:t>
            </a:r>
          </a:p>
        </p:txBody>
      </p:sp>
      <p:sp>
        <p:nvSpPr>
          <p:cNvPr id="9219" name="Rectangle 3"/>
          <p:cNvSpPr>
            <a:spLocks noGrp="1" noChangeArrowheads="1"/>
          </p:cNvSpPr>
          <p:nvPr>
            <p:ph idx="1"/>
          </p:nvPr>
        </p:nvSpPr>
        <p:spPr>
          <a:xfrm>
            <a:off x="838200" y="1941513"/>
            <a:ext cx="7699375" cy="4114800"/>
          </a:xfrm>
        </p:spPr>
        <p:txBody>
          <a:bodyPr/>
          <a:lstStyle/>
          <a:p>
            <a:pPr marL="571500" indent="-571500">
              <a:spcBef>
                <a:spcPct val="0"/>
              </a:spcBef>
              <a:spcAft>
                <a:spcPct val="100000"/>
              </a:spcAft>
            </a:pPr>
            <a:r>
              <a:rPr lang="en-US" sz="3200" dirty="0"/>
              <a:t>Live </a:t>
            </a:r>
            <a:r>
              <a:rPr lang="en-US" sz="3200" b="1" dirty="0">
                <a:solidFill>
                  <a:srgbClr val="FFFF00"/>
                </a:solidFill>
              </a:rPr>
              <a:t>Through</a:t>
            </a:r>
            <a:r>
              <a:rPr lang="en-US" sz="3200" dirty="0"/>
              <a:t> </a:t>
            </a:r>
            <a:r>
              <a:rPr lang="en-US" sz="3200" dirty="0" smtClean="0"/>
              <a:t>Him  </a:t>
            </a:r>
            <a:r>
              <a:rPr lang="en-US" dirty="0" smtClean="0"/>
              <a:t>(1 Jn. 4:9-10; Jn. 5:24; Eph. 2:1; Col. 2:13; Rom. 8:1-2)</a:t>
            </a:r>
            <a:endParaRPr lang="en-US" dirty="0"/>
          </a:p>
          <a:p>
            <a:pPr marL="571500" indent="-571500">
              <a:spcBef>
                <a:spcPct val="0"/>
              </a:spcBef>
              <a:spcAft>
                <a:spcPct val="100000"/>
              </a:spcAft>
            </a:pPr>
            <a:r>
              <a:rPr lang="en-US" sz="3200" dirty="0"/>
              <a:t>Live </a:t>
            </a:r>
            <a:r>
              <a:rPr lang="en-US" sz="3200" b="1" dirty="0">
                <a:solidFill>
                  <a:srgbClr val="FFFF00"/>
                </a:solidFill>
              </a:rPr>
              <a:t>For</a:t>
            </a:r>
            <a:r>
              <a:rPr lang="en-US" sz="3200" dirty="0"/>
              <a:t> </a:t>
            </a:r>
            <a:r>
              <a:rPr lang="en-US" sz="3200" dirty="0" smtClean="0"/>
              <a:t>Him  </a:t>
            </a:r>
            <a:r>
              <a:rPr lang="en-US" dirty="0" smtClean="0"/>
              <a:t>(2 Cor. 5:14-15; Lk. 9:23; Gal. 2:20)</a:t>
            </a:r>
          </a:p>
          <a:p>
            <a:pPr marL="571500" indent="-571500">
              <a:spcBef>
                <a:spcPct val="0"/>
              </a:spcBef>
              <a:spcAft>
                <a:spcPct val="100000"/>
              </a:spcAft>
            </a:pPr>
            <a:r>
              <a:rPr lang="en-US" sz="3200" dirty="0" smtClean="0"/>
              <a:t>Live </a:t>
            </a:r>
            <a:r>
              <a:rPr lang="en-US" sz="3200" b="1" dirty="0">
                <a:solidFill>
                  <a:srgbClr val="FFFF00"/>
                </a:solidFill>
              </a:rPr>
              <a:t>With</a:t>
            </a:r>
            <a:r>
              <a:rPr lang="en-US" sz="3200" dirty="0"/>
              <a:t> </a:t>
            </a:r>
            <a:r>
              <a:rPr lang="en-US" sz="3200" dirty="0" smtClean="0"/>
              <a:t>Him  </a:t>
            </a:r>
            <a:r>
              <a:rPr lang="en-US" dirty="0" smtClean="0"/>
              <a:t>(1 Th. 5:9-10; Rev. 3:20-21; 1 Th. 4:17; Jn. 17:24)</a:t>
            </a:r>
            <a:endParaRPr lang="en-US" dirty="0"/>
          </a:p>
        </p:txBody>
      </p:sp>
      <p:sp>
        <p:nvSpPr>
          <p:cNvPr id="7" name="Slide Number Placeholder 5"/>
          <p:cNvSpPr>
            <a:spLocks noGrp="1"/>
          </p:cNvSpPr>
          <p:nvPr>
            <p:ph type="sldNum" sz="quarter" idx="12"/>
          </p:nvPr>
        </p:nvSpPr>
        <p:spPr/>
        <p:txBody>
          <a:bodyPr/>
          <a:lstStyle/>
          <a:p>
            <a:fld id="{C1359802-D67B-44F3-8483-E372B9A11EBD}" type="slidenum">
              <a:rPr lang="en-US">
                <a:solidFill>
                  <a:srgbClr val="FFFFFF"/>
                </a:solidFill>
              </a:rPr>
              <a:pPr/>
              <a:t>74</a:t>
            </a:fld>
            <a:endParaRPr lang="en-US">
              <a:solidFill>
                <a:srgbClr val="FFFFFF"/>
              </a:solidFill>
            </a:endParaRPr>
          </a:p>
        </p:txBody>
      </p:sp>
      <p:pic>
        <p:nvPicPr>
          <p:cNvPr id="9221" name="Picture 5" descr="D:\PFiles\MSOffice\Clipart\standard\stddir2\bd07701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152400"/>
            <a:ext cx="1241748"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17667774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dissolve">
                                      <p:cBhvr>
                                        <p:cTn id="7" dur="500"/>
                                        <p:tgtEl>
                                          <p:spTgt spid="9218"/>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9221"/>
                                        </p:tgtEl>
                                        <p:attrNameLst>
                                          <p:attrName>style.visibility</p:attrName>
                                        </p:attrNameLst>
                                      </p:cBhvr>
                                      <p:to>
                                        <p:strVal val="visible"/>
                                      </p:to>
                                    </p:set>
                                    <p:animEffect transition="in" filter="dissolve">
                                      <p:cBhvr>
                                        <p:cTn id="11" dur="500"/>
                                        <p:tgtEl>
                                          <p:spTgt spid="922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9219">
                                            <p:txEl>
                                              <p:pRg st="0" end="0"/>
                                            </p:txEl>
                                          </p:spTgt>
                                        </p:tgtEl>
                                        <p:attrNameLst>
                                          <p:attrName>style.visibility</p:attrName>
                                        </p:attrNameLst>
                                      </p:cBhvr>
                                      <p:to>
                                        <p:strVal val="visible"/>
                                      </p:to>
                                    </p:set>
                                    <p:anim calcmode="lin" valueType="num">
                                      <p:cBhvr>
                                        <p:cTn id="16" dur="500" fill="hold"/>
                                        <p:tgtEl>
                                          <p:spTgt spid="9219">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921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9219">
                                            <p:txEl>
                                              <p:pRg st="1" end="1"/>
                                            </p:txEl>
                                          </p:spTgt>
                                        </p:tgtEl>
                                        <p:attrNameLst>
                                          <p:attrName>style.visibility</p:attrName>
                                        </p:attrNameLst>
                                      </p:cBhvr>
                                      <p:to>
                                        <p:strVal val="visible"/>
                                      </p:to>
                                    </p:set>
                                    <p:anim calcmode="lin" valueType="num">
                                      <p:cBhvr>
                                        <p:cTn id="22" dur="500" fill="hold"/>
                                        <p:tgtEl>
                                          <p:spTgt spid="9219">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921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9219">
                                            <p:txEl>
                                              <p:pRg st="2" end="2"/>
                                            </p:txEl>
                                          </p:spTgt>
                                        </p:tgtEl>
                                        <p:attrNameLst>
                                          <p:attrName>style.visibility</p:attrName>
                                        </p:attrNameLst>
                                      </p:cBhvr>
                                      <p:to>
                                        <p:strVal val="visible"/>
                                      </p:to>
                                    </p:set>
                                    <p:anim calcmode="lin" valueType="num">
                                      <p:cBhvr>
                                        <p:cTn id="28" dur="500" fill="hold"/>
                                        <p:tgtEl>
                                          <p:spTgt spid="9219">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9219">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19"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6705600" cy="1143000"/>
          </a:xfrm>
        </p:spPr>
        <p:txBody>
          <a:bodyPr/>
          <a:lstStyle/>
          <a:p>
            <a:r>
              <a:rPr lang="en-US" dirty="0" smtClean="0"/>
              <a:t>Christ Died For Us</a:t>
            </a:r>
            <a:br>
              <a:rPr lang="en-US" dirty="0" smtClean="0"/>
            </a:br>
            <a:r>
              <a:rPr lang="en-US" sz="3000" b="0" dirty="0" smtClean="0">
                <a:latin typeface="+mn-lt"/>
              </a:rPr>
              <a:t>(1 Th. 5:9-10)</a:t>
            </a:r>
            <a:endParaRPr lang="en-US" sz="3000" b="0" dirty="0">
              <a:latin typeface="+mn-lt"/>
            </a:endParaRPr>
          </a:p>
        </p:txBody>
      </p:sp>
      <p:sp>
        <p:nvSpPr>
          <p:cNvPr id="3" name="Content Placeholder 2"/>
          <p:cNvSpPr>
            <a:spLocks noGrp="1"/>
          </p:cNvSpPr>
          <p:nvPr>
            <p:ph sz="half" idx="1"/>
          </p:nvPr>
        </p:nvSpPr>
        <p:spPr>
          <a:xfrm>
            <a:off x="457200" y="1828800"/>
            <a:ext cx="4038600" cy="4302125"/>
          </a:xfrm>
        </p:spPr>
        <p:txBody>
          <a:bodyPr/>
          <a:lstStyle/>
          <a:p>
            <a:pPr marL="457200" indent="-457200">
              <a:spcBef>
                <a:spcPts val="0"/>
              </a:spcBef>
              <a:spcAft>
                <a:spcPts val="2400"/>
              </a:spcAft>
            </a:pPr>
            <a:r>
              <a:rPr lang="en-US" b="1" dirty="0"/>
              <a:t>Isa. 53:12</a:t>
            </a:r>
          </a:p>
          <a:p>
            <a:pPr marL="457200" indent="-457200">
              <a:spcBef>
                <a:spcPts val="0"/>
              </a:spcBef>
              <a:spcAft>
                <a:spcPts val="2400"/>
              </a:spcAft>
            </a:pPr>
            <a:r>
              <a:rPr lang="en-US" b="1" dirty="0" smtClean="0"/>
              <a:t>Rom</a:t>
            </a:r>
            <a:r>
              <a:rPr lang="en-US" b="1" dirty="0"/>
              <a:t>. 5:6</a:t>
            </a:r>
          </a:p>
          <a:p>
            <a:pPr marL="457200" indent="-457200">
              <a:spcBef>
                <a:spcPts val="0"/>
              </a:spcBef>
              <a:spcAft>
                <a:spcPts val="2400"/>
              </a:spcAft>
            </a:pPr>
            <a:r>
              <a:rPr lang="en-US" b="1" dirty="0"/>
              <a:t>Rom. 5:8</a:t>
            </a:r>
          </a:p>
          <a:p>
            <a:pPr marL="457200" indent="-457200">
              <a:spcBef>
                <a:spcPts val="0"/>
              </a:spcBef>
              <a:spcAft>
                <a:spcPts val="2400"/>
              </a:spcAft>
            </a:pPr>
            <a:r>
              <a:rPr lang="en-US" b="1" dirty="0" smtClean="0"/>
              <a:t>1 </a:t>
            </a:r>
            <a:r>
              <a:rPr lang="en-US" b="1" dirty="0"/>
              <a:t>Cor. 15:3</a:t>
            </a:r>
          </a:p>
          <a:p>
            <a:pPr marL="457200" indent="-457200">
              <a:spcBef>
                <a:spcPts val="0"/>
              </a:spcBef>
              <a:spcAft>
                <a:spcPts val="2400"/>
              </a:spcAft>
            </a:pPr>
            <a:r>
              <a:rPr lang="en-US" b="1" dirty="0"/>
              <a:t>2 Cor. </a:t>
            </a:r>
            <a:r>
              <a:rPr lang="en-US" b="1" dirty="0" smtClean="0"/>
              <a:t>5:14-15, 21</a:t>
            </a:r>
            <a:endParaRPr lang="en-US" b="1" dirty="0"/>
          </a:p>
        </p:txBody>
      </p:sp>
      <p:sp>
        <p:nvSpPr>
          <p:cNvPr id="6" name="Content Placeholder 5"/>
          <p:cNvSpPr>
            <a:spLocks noGrp="1"/>
          </p:cNvSpPr>
          <p:nvPr>
            <p:ph sz="half" idx="2"/>
          </p:nvPr>
        </p:nvSpPr>
        <p:spPr>
          <a:xfrm>
            <a:off x="4648200" y="1828800"/>
            <a:ext cx="4038600" cy="4302125"/>
          </a:xfrm>
        </p:spPr>
        <p:txBody>
          <a:bodyPr/>
          <a:lstStyle/>
          <a:p>
            <a:pPr marL="457200" indent="-457200">
              <a:spcBef>
                <a:spcPts val="0"/>
              </a:spcBef>
              <a:spcAft>
                <a:spcPts val="2400"/>
              </a:spcAft>
            </a:pPr>
            <a:r>
              <a:rPr lang="en-US" b="1" dirty="0"/>
              <a:t>Gal. 1:3-4</a:t>
            </a:r>
          </a:p>
          <a:p>
            <a:pPr marL="457200" indent="-457200">
              <a:spcBef>
                <a:spcPts val="0"/>
              </a:spcBef>
              <a:spcAft>
                <a:spcPts val="2400"/>
              </a:spcAft>
            </a:pPr>
            <a:r>
              <a:rPr lang="en-US" b="1" dirty="0"/>
              <a:t>Gal. 2:20</a:t>
            </a:r>
          </a:p>
          <a:p>
            <a:pPr marL="457200" indent="-457200">
              <a:spcBef>
                <a:spcPts val="0"/>
              </a:spcBef>
              <a:spcAft>
                <a:spcPts val="2400"/>
              </a:spcAft>
            </a:pPr>
            <a:r>
              <a:rPr lang="en-US" b="1" dirty="0"/>
              <a:t>1 Th. 5:10</a:t>
            </a:r>
          </a:p>
          <a:p>
            <a:pPr marL="457200" indent="-457200">
              <a:spcBef>
                <a:spcPts val="0"/>
              </a:spcBef>
              <a:spcAft>
                <a:spcPts val="2400"/>
              </a:spcAft>
            </a:pPr>
            <a:r>
              <a:rPr lang="en-US" b="1" dirty="0"/>
              <a:t>1 Tim. 2:6</a:t>
            </a:r>
          </a:p>
          <a:p>
            <a:pPr marL="457200" indent="-457200">
              <a:spcBef>
                <a:spcPts val="0"/>
              </a:spcBef>
              <a:spcAft>
                <a:spcPts val="2400"/>
              </a:spcAft>
            </a:pPr>
            <a:r>
              <a:rPr lang="en-US" b="1" dirty="0" smtClean="0"/>
              <a:t>Tit. 2:14</a:t>
            </a:r>
          </a:p>
        </p:txBody>
      </p:sp>
      <p:sp>
        <p:nvSpPr>
          <p:cNvPr id="4" name="Slide Number Placeholder 3"/>
          <p:cNvSpPr>
            <a:spLocks noGrp="1"/>
          </p:cNvSpPr>
          <p:nvPr>
            <p:ph type="sldNum" sz="quarter" idx="12"/>
          </p:nvPr>
        </p:nvSpPr>
        <p:spPr>
          <a:xfrm>
            <a:off x="6477000" y="6172200"/>
            <a:ext cx="2133600" cy="457200"/>
          </a:xfrm>
        </p:spPr>
        <p:txBody>
          <a:bodyPr/>
          <a:lstStyle/>
          <a:p>
            <a:pPr>
              <a:defRPr/>
            </a:pPr>
            <a:fld id="{A4F3638C-56A7-4D86-A7E5-624150A63992}" type="slidenum">
              <a:rPr lang="en-US" smtClean="0">
                <a:solidFill>
                  <a:prstClr val="white"/>
                </a:solidFill>
              </a:rPr>
              <a:pPr>
                <a:defRPr/>
              </a:pPr>
              <a:t>75</a:t>
            </a:fld>
            <a:endParaRPr lang="en-US">
              <a:solidFill>
                <a:prstClr val="white"/>
              </a:solidFill>
            </a:endParaRPr>
          </a:p>
        </p:txBody>
      </p:sp>
      <p:pic>
        <p:nvPicPr>
          <p:cNvPr id="7" name="Picture 5" descr="D:\PFiles\MSOffice\Clipart\standard\stddir2\bd07701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152400"/>
            <a:ext cx="1241748"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21315446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5334000" cy="1143000"/>
          </a:xfrm>
        </p:spPr>
        <p:txBody>
          <a:bodyPr/>
          <a:lstStyle/>
          <a:p>
            <a:pPr algn="l"/>
            <a:r>
              <a:rPr lang="en-US" dirty="0" smtClean="0"/>
              <a:t>Second Coming</a:t>
            </a:r>
            <a:endParaRPr lang="en-US" sz="3000" b="0" dirty="0"/>
          </a:p>
        </p:txBody>
      </p:sp>
      <p:sp>
        <p:nvSpPr>
          <p:cNvPr id="3" name="Content Placeholder 2"/>
          <p:cNvSpPr>
            <a:spLocks noGrp="1"/>
          </p:cNvSpPr>
          <p:nvPr>
            <p:ph idx="1"/>
          </p:nvPr>
        </p:nvSpPr>
        <p:spPr/>
        <p:txBody>
          <a:bodyPr/>
          <a:lstStyle/>
          <a:p>
            <a:pPr marL="457200" indent="-457200">
              <a:spcAft>
                <a:spcPts val="1200"/>
              </a:spcAft>
            </a:pPr>
            <a:r>
              <a:rPr lang="en-US" dirty="0" smtClean="0">
                <a:solidFill>
                  <a:srgbClr val="FFFF00"/>
                </a:solidFill>
                <a:effectLst/>
                <a:latin typeface="+mj-lt"/>
              </a:rPr>
              <a:t>Salvation</a:t>
            </a:r>
            <a:r>
              <a:rPr lang="en-US" dirty="0" smtClean="0">
                <a:effectLst/>
              </a:rPr>
              <a:t>  (1:10)</a:t>
            </a:r>
          </a:p>
          <a:p>
            <a:pPr marL="457200" indent="-457200">
              <a:spcAft>
                <a:spcPts val="1200"/>
              </a:spcAft>
            </a:pPr>
            <a:r>
              <a:rPr lang="en-US" dirty="0" smtClean="0">
                <a:solidFill>
                  <a:srgbClr val="FFFF00"/>
                </a:solidFill>
                <a:effectLst/>
                <a:latin typeface="+mj-lt"/>
              </a:rPr>
              <a:t>Celebration</a:t>
            </a:r>
            <a:r>
              <a:rPr lang="en-US" dirty="0" smtClean="0">
                <a:effectLst/>
              </a:rPr>
              <a:t>  (2:19-20)</a:t>
            </a:r>
          </a:p>
          <a:p>
            <a:pPr marL="457200" indent="-457200">
              <a:spcAft>
                <a:spcPts val="1200"/>
              </a:spcAft>
            </a:pPr>
            <a:r>
              <a:rPr lang="en-US" dirty="0">
                <a:solidFill>
                  <a:srgbClr val="FFFF00"/>
                </a:solidFill>
                <a:effectLst/>
                <a:latin typeface="+mj-lt"/>
              </a:rPr>
              <a:t>Sanctification</a:t>
            </a:r>
            <a:r>
              <a:rPr lang="en-US" dirty="0" smtClean="0">
                <a:effectLst/>
              </a:rPr>
              <a:t>  (3:13)</a:t>
            </a:r>
          </a:p>
          <a:p>
            <a:pPr marL="457200" indent="-457200">
              <a:spcAft>
                <a:spcPts val="1200"/>
              </a:spcAft>
            </a:pPr>
            <a:r>
              <a:rPr lang="en-US" dirty="0">
                <a:solidFill>
                  <a:srgbClr val="FFFF00"/>
                </a:solidFill>
                <a:effectLst/>
                <a:latin typeface="+mj-lt"/>
              </a:rPr>
              <a:t>Solace</a:t>
            </a:r>
            <a:r>
              <a:rPr lang="en-US" dirty="0" smtClean="0">
                <a:effectLst/>
              </a:rPr>
              <a:t>  (4:13-18)</a:t>
            </a:r>
          </a:p>
          <a:p>
            <a:pPr marL="457200" indent="-457200">
              <a:spcAft>
                <a:spcPts val="1200"/>
              </a:spcAft>
            </a:pPr>
            <a:r>
              <a:rPr lang="en-US" dirty="0" smtClean="0">
                <a:solidFill>
                  <a:srgbClr val="FFFF00"/>
                </a:solidFill>
                <a:effectLst/>
                <a:latin typeface="+mj-lt"/>
              </a:rPr>
              <a:t>Soberness  </a:t>
            </a:r>
            <a:r>
              <a:rPr lang="en-US" dirty="0">
                <a:effectLst/>
              </a:rPr>
              <a:t>(5:1-11</a:t>
            </a:r>
            <a:r>
              <a:rPr lang="en-US" dirty="0" smtClean="0">
                <a:effectLst/>
              </a:rPr>
              <a:t>)</a:t>
            </a:r>
            <a:endParaRPr lang="en-US" dirty="0">
              <a:effectLst/>
            </a:endParaRPr>
          </a:p>
        </p:txBody>
      </p:sp>
      <p:sp>
        <p:nvSpPr>
          <p:cNvPr id="5" name="Footer Placeholder 4"/>
          <p:cNvSpPr>
            <a:spLocks noGrp="1"/>
          </p:cNvSpPr>
          <p:nvPr>
            <p:ph type="ftr" sz="quarter" idx="11"/>
          </p:nvPr>
        </p:nvSpPr>
        <p:spPr>
          <a:xfrm>
            <a:off x="2971800" y="6248400"/>
            <a:ext cx="3352800" cy="457200"/>
          </a:xfrm>
        </p:spPr>
        <p:txBody>
          <a:bodyPr/>
          <a:lstStyle/>
          <a:p>
            <a:r>
              <a:rPr lang="en-US" dirty="0" smtClean="0">
                <a:solidFill>
                  <a:srgbClr val="FFFFFF"/>
                </a:solidFill>
              </a:rPr>
              <a:t>Mark Copeland</a:t>
            </a:r>
            <a:endParaRPr lang="en-US" dirty="0">
              <a:solidFill>
                <a:srgbClr val="FFFFFF"/>
              </a:solidFill>
            </a:endParaRPr>
          </a:p>
        </p:txBody>
      </p:sp>
      <p:sp>
        <p:nvSpPr>
          <p:cNvPr id="4" name="Slide Number Placeholder 3"/>
          <p:cNvSpPr>
            <a:spLocks noGrp="1"/>
          </p:cNvSpPr>
          <p:nvPr>
            <p:ph type="sldNum" sz="quarter" idx="12"/>
          </p:nvPr>
        </p:nvSpPr>
        <p:spPr/>
        <p:txBody>
          <a:bodyPr/>
          <a:lstStyle/>
          <a:p>
            <a:fld id="{8BE7D48B-A35F-447E-B9EC-A81BCD68C5CA}" type="slidenum">
              <a:rPr lang="en-US" smtClean="0">
                <a:solidFill>
                  <a:srgbClr val="FFFFFF"/>
                </a:solidFill>
              </a:rPr>
              <a:pPr/>
              <a:t>76</a:t>
            </a:fld>
            <a:endParaRPr lang="en-US" dirty="0">
              <a:solidFill>
                <a:srgbClr val="FFFFFF"/>
              </a:solidFill>
            </a:endParaRPr>
          </a:p>
        </p:txBody>
      </p:sp>
      <p:pic>
        <p:nvPicPr>
          <p:cNvPr id="6" name="Picture 4" descr="BSNRE0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4190" y="0"/>
            <a:ext cx="2278380" cy="2876809"/>
          </a:xfrm>
          <a:prstGeom prst="rect">
            <a:avLst/>
          </a:prstGeom>
          <a:noFill/>
          <a:ln w="9525">
            <a:noFill/>
            <a:miter lim="800000"/>
            <a:headEnd/>
            <a:tailEnd/>
          </a:ln>
          <a:effectLst/>
        </p:spPr>
      </p:pic>
    </p:spTree>
    <p:extLst>
      <p:ext uri="{BB962C8B-B14F-4D97-AF65-F5344CB8AC3E}">
        <p14:creationId xmlns:p14="http://schemas.microsoft.com/office/powerpoint/2010/main" val="8981307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bwMode="auto">
          <a:xfrm>
            <a:off x="3112770" y="2499360"/>
            <a:ext cx="838200" cy="43840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Oval 6"/>
          <p:cNvSpPr/>
          <p:nvPr/>
        </p:nvSpPr>
        <p:spPr bwMode="auto">
          <a:xfrm>
            <a:off x="4000500" y="2503688"/>
            <a:ext cx="838200" cy="43840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Oval 7"/>
          <p:cNvSpPr/>
          <p:nvPr/>
        </p:nvSpPr>
        <p:spPr bwMode="auto">
          <a:xfrm>
            <a:off x="5562600" y="2503429"/>
            <a:ext cx="838200" cy="43840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pPr algn="l"/>
            <a:r>
              <a:rPr lang="en-US" dirty="0" smtClean="0"/>
              <a:t>1 Th. 5:23-24</a:t>
            </a:r>
            <a:endParaRPr lang="en-US" dirty="0"/>
          </a:p>
        </p:txBody>
      </p:sp>
      <p:sp>
        <p:nvSpPr>
          <p:cNvPr id="3" name="Content Placeholder 2"/>
          <p:cNvSpPr>
            <a:spLocks noGrp="1"/>
          </p:cNvSpPr>
          <p:nvPr>
            <p:ph idx="1"/>
          </p:nvPr>
        </p:nvSpPr>
        <p:spPr/>
        <p:txBody>
          <a:bodyPr/>
          <a:lstStyle/>
          <a:p>
            <a:pPr marL="0" indent="457200">
              <a:buNone/>
            </a:pPr>
            <a:r>
              <a:rPr lang="en-US" sz="2800" baseline="30000" dirty="0" smtClean="0">
                <a:effectLst>
                  <a:outerShdw blurRad="38100" dist="38100" dir="2700000" algn="tl">
                    <a:srgbClr val="000000">
                      <a:alpha val="43137"/>
                    </a:srgbClr>
                  </a:outerShdw>
                </a:effectLst>
              </a:rPr>
              <a:t>23</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Now may the God of </a:t>
            </a:r>
            <a:r>
              <a:rPr lang="en-US" sz="2800" dirty="0" smtClean="0">
                <a:effectLst>
                  <a:outerShdw blurRad="38100" dist="38100" dir="2700000" algn="tl">
                    <a:srgbClr val="000000">
                      <a:alpha val="43137"/>
                    </a:srgbClr>
                  </a:outerShdw>
                </a:effectLst>
              </a:rPr>
              <a:t>peace</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Himself </a:t>
            </a:r>
            <a:r>
              <a:rPr lang="en-US" sz="2800" dirty="0">
                <a:effectLst>
                  <a:outerShdw blurRad="38100" dist="38100" dir="2700000" algn="tl">
                    <a:srgbClr val="000000">
                      <a:alpha val="43137"/>
                    </a:srgbClr>
                  </a:outerShdw>
                </a:effectLst>
              </a:rPr>
              <a:t>sanctify you completely; </a:t>
            </a:r>
            <a:r>
              <a:rPr lang="en-US" sz="2800" dirty="0" smtClean="0">
                <a:effectLst>
                  <a:outerShdw blurRad="38100" dist="38100" dir="2700000" algn="tl">
                    <a:srgbClr val="000000">
                      <a:alpha val="43137"/>
                    </a:srgbClr>
                  </a:outerShdw>
                </a:effectLst>
              </a:rPr>
              <a:t>and</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may </a:t>
            </a:r>
            <a:r>
              <a:rPr lang="en-US" sz="2800" dirty="0">
                <a:effectLst>
                  <a:outerShdw blurRad="38100" dist="38100" dir="2700000" algn="tl">
                    <a:srgbClr val="000000">
                      <a:alpha val="43137"/>
                    </a:srgbClr>
                  </a:outerShdw>
                </a:effectLst>
              </a:rPr>
              <a:t>your whole spirit, soul, and </a:t>
            </a:r>
            <a:r>
              <a:rPr lang="en-US" sz="2800" dirty="0" smtClean="0">
                <a:effectLst>
                  <a:outerShdw blurRad="38100" dist="38100" dir="2700000" algn="tl">
                    <a:srgbClr val="000000">
                      <a:alpha val="43137"/>
                    </a:srgbClr>
                  </a:outerShdw>
                </a:effectLst>
              </a:rPr>
              <a:t>body</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be </a:t>
            </a:r>
            <a:r>
              <a:rPr lang="en-US" sz="2800" dirty="0">
                <a:effectLst>
                  <a:outerShdw blurRad="38100" dist="38100" dir="2700000" algn="tl">
                    <a:srgbClr val="000000">
                      <a:alpha val="43137"/>
                    </a:srgbClr>
                  </a:outerShdw>
                </a:effectLst>
              </a:rPr>
              <a:t>preserved blameless at </a:t>
            </a:r>
            <a:r>
              <a:rPr lang="en-US" sz="2800" b="1" dirty="0">
                <a:solidFill>
                  <a:srgbClr val="FFFF00"/>
                </a:solidFill>
                <a:effectLst>
                  <a:outerShdw blurRad="38100" dist="38100" dir="2700000" algn="tl">
                    <a:srgbClr val="000000">
                      <a:alpha val="43137"/>
                    </a:srgbClr>
                  </a:outerShdw>
                </a:effectLst>
              </a:rPr>
              <a:t>the coming of our Lord Jesus Christ</a:t>
            </a:r>
            <a:r>
              <a:rPr lang="en-US" sz="2800" dirty="0">
                <a:effectLst>
                  <a:outerShdw blurRad="38100" dist="38100" dir="2700000" algn="tl">
                    <a:srgbClr val="000000">
                      <a:alpha val="43137"/>
                    </a:srgbClr>
                  </a:outerShdw>
                </a:effectLst>
              </a:rPr>
              <a:t>. </a:t>
            </a:r>
            <a:r>
              <a:rPr lang="en-US" sz="2800" baseline="30000" dirty="0">
                <a:effectLst>
                  <a:outerShdw blurRad="38100" dist="38100" dir="2700000" algn="tl">
                    <a:srgbClr val="000000">
                      <a:alpha val="43137"/>
                    </a:srgbClr>
                  </a:outerShdw>
                </a:effectLst>
              </a:rPr>
              <a:t>24</a:t>
            </a:r>
            <a:r>
              <a:rPr lang="en-US" sz="2800" dirty="0">
                <a:effectLst>
                  <a:outerShdw blurRad="38100" dist="38100" dir="2700000" algn="tl">
                    <a:srgbClr val="000000">
                      <a:alpha val="43137"/>
                    </a:srgbClr>
                  </a:outerShdw>
                </a:effectLst>
              </a:rPr>
              <a:t> He who calls you is faithful, who also will do it</a:t>
            </a:r>
            <a:r>
              <a:rPr lang="en-US" sz="2800" dirty="0" smtClean="0">
                <a:effectLst>
                  <a:outerShdw blurRad="38100" dist="38100" dir="2700000" algn="tl">
                    <a:srgbClr val="000000">
                      <a:alpha val="43137"/>
                    </a:srgbClr>
                  </a:outerShdw>
                </a:effectLst>
              </a:rPr>
              <a:t>.</a:t>
            </a:r>
            <a:endParaRPr lang="en-US" sz="2800"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396A47C1-E966-4418-9AC8-95F5AD5A0C64}" type="slidenum">
              <a:rPr lang="en-US" smtClean="0">
                <a:solidFill>
                  <a:srgbClr val="FFFFFF"/>
                </a:solidFill>
              </a:rPr>
              <a:pPr/>
              <a:t>77</a:t>
            </a:fld>
            <a:endParaRPr lang="en-US">
              <a:solidFill>
                <a:srgbClr val="FFFFFF"/>
              </a:solidFill>
            </a:endParaRPr>
          </a:p>
        </p:txBody>
      </p:sp>
      <p:pic>
        <p:nvPicPr>
          <p:cNvPr id="5" name="Picture 4" descr="BSNRE0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4190" y="0"/>
            <a:ext cx="2278380" cy="2876809"/>
          </a:xfrm>
          <a:prstGeom prst="rect">
            <a:avLst/>
          </a:prstGeom>
          <a:noFill/>
          <a:ln w="9525">
            <a:noFill/>
            <a:miter lim="800000"/>
            <a:headEnd/>
            <a:tailEnd/>
          </a:ln>
          <a:effectLst/>
        </p:spPr>
      </p:pic>
      <p:sp>
        <p:nvSpPr>
          <p:cNvPr id="9" name="Footer Placeholder 8"/>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7354267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000" dirty="0" smtClean="0">
                <a:latin typeface="+mn-lt"/>
              </a:rPr>
              <a:t>What Is</a:t>
            </a:r>
            <a:r>
              <a:rPr lang="en-US" sz="4200" dirty="0" smtClean="0"/>
              <a:t/>
            </a:r>
            <a:br>
              <a:rPr lang="en-US" sz="4200" dirty="0" smtClean="0"/>
            </a:br>
            <a:r>
              <a:rPr lang="en-US" dirty="0" smtClean="0"/>
              <a:t>The Nature Of Man?</a:t>
            </a:r>
            <a:endParaRPr lang="en-US" dirty="0"/>
          </a:p>
        </p:txBody>
      </p:sp>
      <p:pic>
        <p:nvPicPr>
          <p:cNvPr id="7"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1752600"/>
            <a:ext cx="1819048" cy="411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Content Placeholder 8"/>
          <p:cNvGraphicFramePr>
            <a:graphicFrameLocks noGrp="1"/>
          </p:cNvGraphicFramePr>
          <p:nvPr>
            <p:ph sz="half" idx="2"/>
            <p:extLst>
              <p:ext uri="{D42A27DB-BD31-4B8C-83A1-F6EECF244321}">
                <p14:modId xmlns:p14="http://schemas.microsoft.com/office/powerpoint/2010/main" val="3790323294"/>
              </p:ext>
            </p:extLst>
          </p:nvPr>
        </p:nvGraphicFramePr>
        <p:xfrm>
          <a:off x="3124200" y="1752600"/>
          <a:ext cx="5562600" cy="4378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396A47C1-E966-4418-9AC8-95F5AD5A0C64}" type="slidenum">
              <a:rPr lang="en-US" smtClean="0"/>
              <a:t>78</a:t>
            </a:fld>
            <a:endParaRPr lang="en-US"/>
          </a:p>
        </p:txBody>
      </p:sp>
      <p:sp>
        <p:nvSpPr>
          <p:cNvPr id="3" name="Footer Placeholder 2"/>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25100892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graphicEl>
                                              <a:dgm id="{89B2DED9-2E48-4AED-847F-F167D6B0E123}"/>
                                            </p:graphicEl>
                                          </p:spTgt>
                                        </p:tgtEl>
                                        <p:attrNameLst>
                                          <p:attrName>style.visibility</p:attrName>
                                        </p:attrNameLst>
                                      </p:cBhvr>
                                      <p:to>
                                        <p:strVal val="visible"/>
                                      </p:to>
                                    </p:set>
                                    <p:anim calcmode="lin" valueType="num">
                                      <p:cBhvr>
                                        <p:cTn id="7" dur="500" fill="hold"/>
                                        <p:tgtEl>
                                          <p:spTgt spid="9">
                                            <p:graphicEl>
                                              <a:dgm id="{89B2DED9-2E48-4AED-847F-F167D6B0E123}"/>
                                            </p:graphicEl>
                                          </p:spTgt>
                                        </p:tgtEl>
                                        <p:attrNameLst>
                                          <p:attrName>ppt_w</p:attrName>
                                        </p:attrNameLst>
                                      </p:cBhvr>
                                      <p:tavLst>
                                        <p:tav tm="0">
                                          <p:val>
                                            <p:fltVal val="0"/>
                                          </p:val>
                                        </p:tav>
                                        <p:tav tm="100000">
                                          <p:val>
                                            <p:strVal val="#ppt_w"/>
                                          </p:val>
                                        </p:tav>
                                      </p:tavLst>
                                    </p:anim>
                                    <p:anim calcmode="lin" valueType="num">
                                      <p:cBhvr>
                                        <p:cTn id="8" dur="500" fill="hold"/>
                                        <p:tgtEl>
                                          <p:spTgt spid="9">
                                            <p:graphicEl>
                                              <a:dgm id="{89B2DED9-2E48-4AED-847F-F167D6B0E123}"/>
                                            </p:graphicEl>
                                          </p:spTgt>
                                        </p:tgtEl>
                                        <p:attrNameLst>
                                          <p:attrName>ppt_h</p:attrName>
                                        </p:attrNameLst>
                                      </p:cBhvr>
                                      <p:tavLst>
                                        <p:tav tm="0">
                                          <p:val>
                                            <p:fltVal val="0"/>
                                          </p:val>
                                        </p:tav>
                                        <p:tav tm="100000">
                                          <p:val>
                                            <p:strVal val="#ppt_h"/>
                                          </p:val>
                                        </p:tav>
                                      </p:tavLst>
                                    </p:anim>
                                    <p:animEffect transition="in" filter="fade">
                                      <p:cBhvr>
                                        <p:cTn id="9" dur="500"/>
                                        <p:tgtEl>
                                          <p:spTgt spid="9">
                                            <p:graphicEl>
                                              <a:dgm id="{89B2DED9-2E48-4AED-847F-F167D6B0E123}"/>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graphicEl>
                                              <a:dgm id="{E53DC27B-A8B1-48E2-94CA-27D12237ABF4}"/>
                                            </p:graphicEl>
                                          </p:spTgt>
                                        </p:tgtEl>
                                        <p:attrNameLst>
                                          <p:attrName>style.visibility</p:attrName>
                                        </p:attrNameLst>
                                      </p:cBhvr>
                                      <p:to>
                                        <p:strVal val="visible"/>
                                      </p:to>
                                    </p:set>
                                    <p:anim calcmode="lin" valueType="num">
                                      <p:cBhvr>
                                        <p:cTn id="14" dur="500" fill="hold"/>
                                        <p:tgtEl>
                                          <p:spTgt spid="9">
                                            <p:graphicEl>
                                              <a:dgm id="{E53DC27B-A8B1-48E2-94CA-27D12237ABF4}"/>
                                            </p:graphicEl>
                                          </p:spTgt>
                                        </p:tgtEl>
                                        <p:attrNameLst>
                                          <p:attrName>ppt_w</p:attrName>
                                        </p:attrNameLst>
                                      </p:cBhvr>
                                      <p:tavLst>
                                        <p:tav tm="0">
                                          <p:val>
                                            <p:fltVal val="0"/>
                                          </p:val>
                                        </p:tav>
                                        <p:tav tm="100000">
                                          <p:val>
                                            <p:strVal val="#ppt_w"/>
                                          </p:val>
                                        </p:tav>
                                      </p:tavLst>
                                    </p:anim>
                                    <p:anim calcmode="lin" valueType="num">
                                      <p:cBhvr>
                                        <p:cTn id="15" dur="500" fill="hold"/>
                                        <p:tgtEl>
                                          <p:spTgt spid="9">
                                            <p:graphicEl>
                                              <a:dgm id="{E53DC27B-A8B1-48E2-94CA-27D12237ABF4}"/>
                                            </p:graphicEl>
                                          </p:spTgt>
                                        </p:tgtEl>
                                        <p:attrNameLst>
                                          <p:attrName>ppt_h</p:attrName>
                                        </p:attrNameLst>
                                      </p:cBhvr>
                                      <p:tavLst>
                                        <p:tav tm="0">
                                          <p:val>
                                            <p:fltVal val="0"/>
                                          </p:val>
                                        </p:tav>
                                        <p:tav tm="100000">
                                          <p:val>
                                            <p:strVal val="#ppt_h"/>
                                          </p:val>
                                        </p:tav>
                                      </p:tavLst>
                                    </p:anim>
                                    <p:animEffect transition="in" filter="fade">
                                      <p:cBhvr>
                                        <p:cTn id="16" dur="500"/>
                                        <p:tgtEl>
                                          <p:spTgt spid="9">
                                            <p:graphicEl>
                                              <a:dgm id="{E53DC27B-A8B1-48E2-94CA-27D12237ABF4}"/>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graphicEl>
                                              <a:dgm id="{F8549943-094D-46F6-BDF4-50C52A07CBC5}"/>
                                            </p:graphicEl>
                                          </p:spTgt>
                                        </p:tgtEl>
                                        <p:attrNameLst>
                                          <p:attrName>style.visibility</p:attrName>
                                        </p:attrNameLst>
                                      </p:cBhvr>
                                      <p:to>
                                        <p:strVal val="visible"/>
                                      </p:to>
                                    </p:set>
                                    <p:anim calcmode="lin" valueType="num">
                                      <p:cBhvr>
                                        <p:cTn id="21" dur="500" fill="hold"/>
                                        <p:tgtEl>
                                          <p:spTgt spid="9">
                                            <p:graphicEl>
                                              <a:dgm id="{F8549943-094D-46F6-BDF4-50C52A07CBC5}"/>
                                            </p:graphicEl>
                                          </p:spTgt>
                                        </p:tgtEl>
                                        <p:attrNameLst>
                                          <p:attrName>ppt_w</p:attrName>
                                        </p:attrNameLst>
                                      </p:cBhvr>
                                      <p:tavLst>
                                        <p:tav tm="0">
                                          <p:val>
                                            <p:fltVal val="0"/>
                                          </p:val>
                                        </p:tav>
                                        <p:tav tm="100000">
                                          <p:val>
                                            <p:strVal val="#ppt_w"/>
                                          </p:val>
                                        </p:tav>
                                      </p:tavLst>
                                    </p:anim>
                                    <p:anim calcmode="lin" valueType="num">
                                      <p:cBhvr>
                                        <p:cTn id="22" dur="500" fill="hold"/>
                                        <p:tgtEl>
                                          <p:spTgt spid="9">
                                            <p:graphicEl>
                                              <a:dgm id="{F8549943-094D-46F6-BDF4-50C52A07CBC5}"/>
                                            </p:graphicEl>
                                          </p:spTgt>
                                        </p:tgtEl>
                                        <p:attrNameLst>
                                          <p:attrName>ppt_h</p:attrName>
                                        </p:attrNameLst>
                                      </p:cBhvr>
                                      <p:tavLst>
                                        <p:tav tm="0">
                                          <p:val>
                                            <p:fltVal val="0"/>
                                          </p:val>
                                        </p:tav>
                                        <p:tav tm="100000">
                                          <p:val>
                                            <p:strVal val="#ppt_h"/>
                                          </p:val>
                                        </p:tav>
                                      </p:tavLst>
                                    </p:anim>
                                    <p:animEffect transition="in" filter="fade">
                                      <p:cBhvr>
                                        <p:cTn id="23" dur="500"/>
                                        <p:tgtEl>
                                          <p:spTgt spid="9">
                                            <p:graphicEl>
                                              <a:dgm id="{F8549943-094D-46F6-BDF4-50C52A07CBC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graphicEl>
                                              <a:dgm id="{FB527DDB-D70E-4C4C-B184-41F5851EF695}"/>
                                            </p:graphicEl>
                                          </p:spTgt>
                                        </p:tgtEl>
                                        <p:attrNameLst>
                                          <p:attrName>style.visibility</p:attrName>
                                        </p:attrNameLst>
                                      </p:cBhvr>
                                      <p:to>
                                        <p:strVal val="visible"/>
                                      </p:to>
                                    </p:set>
                                    <p:anim calcmode="lin" valueType="num">
                                      <p:cBhvr>
                                        <p:cTn id="28" dur="500" fill="hold"/>
                                        <p:tgtEl>
                                          <p:spTgt spid="9">
                                            <p:graphicEl>
                                              <a:dgm id="{FB527DDB-D70E-4C4C-B184-41F5851EF695}"/>
                                            </p:graphicEl>
                                          </p:spTgt>
                                        </p:tgtEl>
                                        <p:attrNameLst>
                                          <p:attrName>ppt_w</p:attrName>
                                        </p:attrNameLst>
                                      </p:cBhvr>
                                      <p:tavLst>
                                        <p:tav tm="0">
                                          <p:val>
                                            <p:fltVal val="0"/>
                                          </p:val>
                                        </p:tav>
                                        <p:tav tm="100000">
                                          <p:val>
                                            <p:strVal val="#ppt_w"/>
                                          </p:val>
                                        </p:tav>
                                      </p:tavLst>
                                    </p:anim>
                                    <p:anim calcmode="lin" valueType="num">
                                      <p:cBhvr>
                                        <p:cTn id="29" dur="500" fill="hold"/>
                                        <p:tgtEl>
                                          <p:spTgt spid="9">
                                            <p:graphicEl>
                                              <a:dgm id="{FB527DDB-D70E-4C4C-B184-41F5851EF695}"/>
                                            </p:graphicEl>
                                          </p:spTgt>
                                        </p:tgtEl>
                                        <p:attrNameLst>
                                          <p:attrName>ppt_h</p:attrName>
                                        </p:attrNameLst>
                                      </p:cBhvr>
                                      <p:tavLst>
                                        <p:tav tm="0">
                                          <p:val>
                                            <p:fltVal val="0"/>
                                          </p:val>
                                        </p:tav>
                                        <p:tav tm="100000">
                                          <p:val>
                                            <p:strVal val="#ppt_h"/>
                                          </p:val>
                                        </p:tav>
                                      </p:tavLst>
                                    </p:anim>
                                    <p:animEffect transition="in" filter="fade">
                                      <p:cBhvr>
                                        <p:cTn id="30" dur="500"/>
                                        <p:tgtEl>
                                          <p:spTgt spid="9">
                                            <p:graphicEl>
                                              <a:dgm id="{FB527DDB-D70E-4C4C-B184-41F5851EF69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7813"/>
            <a:ext cx="6781800" cy="1143000"/>
          </a:xfrm>
        </p:spPr>
        <p:txBody>
          <a:bodyPr/>
          <a:lstStyle/>
          <a:p>
            <a:pPr>
              <a:defRPr/>
            </a:pPr>
            <a:r>
              <a:rPr lang="en-US" dirty="0"/>
              <a:t>The Nature Of Man</a:t>
            </a:r>
          </a:p>
        </p:txBody>
      </p:sp>
      <p:sp>
        <p:nvSpPr>
          <p:cNvPr id="8196" name="Rectangle 4"/>
          <p:cNvSpPr>
            <a:spLocks noGrp="1" noChangeArrowheads="1"/>
          </p:cNvSpPr>
          <p:nvPr>
            <p:ph type="body" sz="half" idx="2"/>
          </p:nvPr>
        </p:nvSpPr>
        <p:spPr>
          <a:xfrm>
            <a:off x="1143000" y="1828800"/>
            <a:ext cx="6934200" cy="4302125"/>
          </a:xfrm>
        </p:spPr>
        <p:txBody>
          <a:bodyPr/>
          <a:lstStyle/>
          <a:p>
            <a:pPr marL="515938" indent="-515938">
              <a:lnSpc>
                <a:spcPct val="90000"/>
              </a:lnSpc>
              <a:spcBef>
                <a:spcPct val="0"/>
              </a:spcBef>
              <a:spcAft>
                <a:spcPct val="100000"/>
              </a:spcAft>
              <a:buClr>
                <a:schemeClr val="tx1"/>
              </a:buClr>
              <a:buSzTx/>
              <a:buFont typeface="Wingdings" pitchFamily="2" charset="2"/>
              <a:buChar char="q"/>
              <a:defRPr/>
            </a:pPr>
            <a:r>
              <a:rPr lang="en-US" sz="2800" b="1" dirty="0">
                <a:solidFill>
                  <a:srgbClr val="FFFF00"/>
                </a:solidFill>
              </a:rPr>
              <a:t>Soul</a:t>
            </a:r>
            <a:r>
              <a:rPr lang="en-US" sz="2800" dirty="0"/>
              <a:t> &amp; </a:t>
            </a:r>
            <a:r>
              <a:rPr lang="en-US" sz="2800" b="1" dirty="0">
                <a:solidFill>
                  <a:srgbClr val="FFFF00"/>
                </a:solidFill>
              </a:rPr>
              <a:t>Body</a:t>
            </a:r>
            <a:r>
              <a:rPr lang="en-US" sz="2800" dirty="0"/>
              <a:t>  (Mt. 10:28)</a:t>
            </a:r>
          </a:p>
          <a:p>
            <a:pPr marL="515938" indent="-515938">
              <a:lnSpc>
                <a:spcPct val="90000"/>
              </a:lnSpc>
              <a:spcBef>
                <a:spcPct val="0"/>
              </a:spcBef>
              <a:spcAft>
                <a:spcPct val="100000"/>
              </a:spcAft>
              <a:buClr>
                <a:schemeClr val="tx1"/>
              </a:buClr>
              <a:buSzTx/>
              <a:buFont typeface="Wingdings" pitchFamily="2" charset="2"/>
              <a:buChar char="q"/>
              <a:defRPr/>
            </a:pPr>
            <a:r>
              <a:rPr lang="en-US" sz="2800" b="1" dirty="0">
                <a:solidFill>
                  <a:srgbClr val="FFFF00"/>
                </a:solidFill>
              </a:rPr>
              <a:t>Spirit</a:t>
            </a:r>
            <a:r>
              <a:rPr lang="en-US" sz="2800" dirty="0"/>
              <a:t> &amp; </a:t>
            </a:r>
            <a:r>
              <a:rPr lang="en-US" sz="2800" b="1" dirty="0">
                <a:solidFill>
                  <a:srgbClr val="FFFF00"/>
                </a:solidFill>
              </a:rPr>
              <a:t>Body</a:t>
            </a:r>
            <a:r>
              <a:rPr lang="en-US" sz="2800" dirty="0"/>
              <a:t>  (Dan. </a:t>
            </a:r>
            <a:r>
              <a:rPr lang="en-US" sz="2800" dirty="0" smtClean="0"/>
              <a:t>7:15; Jas. 2:26)</a:t>
            </a:r>
            <a:endParaRPr lang="en-US" sz="2800" dirty="0"/>
          </a:p>
          <a:p>
            <a:pPr marL="515938" indent="-515938">
              <a:lnSpc>
                <a:spcPct val="90000"/>
              </a:lnSpc>
              <a:spcBef>
                <a:spcPct val="0"/>
              </a:spcBef>
              <a:spcAft>
                <a:spcPct val="100000"/>
              </a:spcAft>
              <a:buClr>
                <a:schemeClr val="tx1"/>
              </a:buClr>
              <a:buSzTx/>
              <a:buFont typeface="Wingdings" pitchFamily="2" charset="2"/>
              <a:buChar char="q"/>
              <a:defRPr/>
            </a:pPr>
            <a:r>
              <a:rPr lang="en-US" sz="2800" b="1" dirty="0">
                <a:solidFill>
                  <a:srgbClr val="FFFF00"/>
                </a:solidFill>
              </a:rPr>
              <a:t>Spirit</a:t>
            </a:r>
            <a:r>
              <a:rPr lang="en-US" sz="2800" dirty="0"/>
              <a:t> &amp; </a:t>
            </a:r>
            <a:r>
              <a:rPr lang="en-US" sz="2800" b="1" dirty="0">
                <a:solidFill>
                  <a:srgbClr val="FFFF00"/>
                </a:solidFill>
              </a:rPr>
              <a:t>Flesh</a:t>
            </a:r>
            <a:r>
              <a:rPr lang="en-US" sz="2800" dirty="0"/>
              <a:t>  (Mt. </a:t>
            </a:r>
            <a:r>
              <a:rPr lang="en-US" sz="2800" dirty="0" smtClean="0"/>
              <a:t>26:41; 2 Cor. 7:1)</a:t>
            </a:r>
            <a:endParaRPr lang="en-US" sz="2800" dirty="0"/>
          </a:p>
          <a:p>
            <a:pPr marL="515938" indent="-515938">
              <a:lnSpc>
                <a:spcPct val="90000"/>
              </a:lnSpc>
              <a:spcBef>
                <a:spcPct val="0"/>
              </a:spcBef>
              <a:spcAft>
                <a:spcPct val="100000"/>
              </a:spcAft>
              <a:buClr>
                <a:schemeClr val="tx1"/>
              </a:buClr>
              <a:buSzTx/>
              <a:buFont typeface="Wingdings" pitchFamily="2" charset="2"/>
              <a:buChar char="q"/>
              <a:defRPr/>
            </a:pPr>
            <a:r>
              <a:rPr lang="en-US" sz="2800" b="1" dirty="0">
                <a:solidFill>
                  <a:srgbClr val="FFFF00"/>
                </a:solidFill>
              </a:rPr>
              <a:t>Inner Man</a:t>
            </a:r>
            <a:r>
              <a:rPr lang="en-US" sz="2800" dirty="0">
                <a:solidFill>
                  <a:srgbClr val="FFFF00"/>
                </a:solidFill>
              </a:rPr>
              <a:t> </a:t>
            </a:r>
            <a:r>
              <a:rPr lang="en-US" sz="2800" dirty="0"/>
              <a:t>&amp; </a:t>
            </a:r>
            <a:r>
              <a:rPr lang="en-US" sz="2800" b="1" dirty="0">
                <a:solidFill>
                  <a:srgbClr val="FFFF00"/>
                </a:solidFill>
              </a:rPr>
              <a:t>Outer Man  </a:t>
            </a:r>
            <a:r>
              <a:rPr lang="en-US" sz="2800" dirty="0"/>
              <a:t>(2 Cor. 4:16)</a:t>
            </a:r>
          </a:p>
          <a:p>
            <a:pPr marL="515938" indent="-515938">
              <a:lnSpc>
                <a:spcPct val="90000"/>
              </a:lnSpc>
              <a:spcBef>
                <a:spcPct val="0"/>
              </a:spcBef>
              <a:spcAft>
                <a:spcPct val="100000"/>
              </a:spcAft>
              <a:buClr>
                <a:schemeClr val="tx1"/>
              </a:buClr>
              <a:buSzTx/>
              <a:buFont typeface="Wingdings" pitchFamily="2" charset="2"/>
              <a:buChar char="q"/>
              <a:defRPr/>
            </a:pPr>
            <a:r>
              <a:rPr lang="en-US" sz="2800" b="1" dirty="0" smtClean="0">
                <a:solidFill>
                  <a:srgbClr val="FFFF00"/>
                </a:solidFill>
              </a:rPr>
              <a:t>Spirit</a:t>
            </a:r>
            <a:r>
              <a:rPr lang="en-US" sz="2800" dirty="0" smtClean="0"/>
              <a:t>, </a:t>
            </a:r>
            <a:r>
              <a:rPr lang="en-US" sz="2800" b="1" dirty="0">
                <a:solidFill>
                  <a:srgbClr val="FFFF00"/>
                </a:solidFill>
              </a:rPr>
              <a:t>Soul</a:t>
            </a:r>
            <a:r>
              <a:rPr lang="en-US" sz="2800" dirty="0"/>
              <a:t>, &amp; </a:t>
            </a:r>
            <a:r>
              <a:rPr lang="en-US" sz="2800" b="1" dirty="0" smtClean="0">
                <a:solidFill>
                  <a:srgbClr val="FFFF00"/>
                </a:solidFill>
              </a:rPr>
              <a:t>Body  </a:t>
            </a:r>
            <a:r>
              <a:rPr lang="en-US" sz="2800" dirty="0" smtClean="0"/>
              <a:t>(1 </a:t>
            </a:r>
            <a:r>
              <a:rPr lang="en-US" sz="2800" dirty="0"/>
              <a:t>Th. 5:23)</a:t>
            </a:r>
          </a:p>
        </p:txBody>
      </p:sp>
      <p:sp>
        <p:nvSpPr>
          <p:cNvPr id="7" name="Slide Number Placeholder 6"/>
          <p:cNvSpPr>
            <a:spLocks noGrp="1"/>
          </p:cNvSpPr>
          <p:nvPr>
            <p:ph type="sldNum" sz="quarter" idx="12"/>
          </p:nvPr>
        </p:nvSpPr>
        <p:spPr/>
        <p:txBody>
          <a:bodyPr/>
          <a:lstStyle/>
          <a:p>
            <a:pPr>
              <a:defRPr/>
            </a:pPr>
            <a:fld id="{4B9F334D-62E2-4C65-AC3D-87DBE55A070A}" type="slidenum">
              <a:rPr lang="en-US"/>
              <a:pPr>
                <a:defRPr/>
              </a:pPr>
              <a:t>79</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5701" y="228600"/>
            <a:ext cx="1143000" cy="2585215"/>
          </a:xfrm>
          <a:prstGeom prst="rect">
            <a:avLst/>
          </a:prstGeom>
          <a:noFill/>
          <a:ln>
            <a:noFill/>
          </a:ln>
          <a:effectLst/>
          <a:extLst/>
        </p:spPr>
      </p:pic>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32698348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a:defRPr/>
            </a:pPr>
            <a:r>
              <a:rPr lang="en-US" dirty="0"/>
              <a:t>Appearing or Brightness</a:t>
            </a:r>
            <a:br>
              <a:rPr lang="en-US" dirty="0"/>
            </a:br>
            <a:r>
              <a:rPr lang="en-US" sz="3000" b="0" dirty="0">
                <a:latin typeface="+mn-lt"/>
              </a:rPr>
              <a:t>(</a:t>
            </a:r>
            <a:r>
              <a:rPr lang="en-US" sz="3000" b="0" i="1" dirty="0" err="1">
                <a:latin typeface="+mn-lt"/>
              </a:rPr>
              <a:t>epiphaneia</a:t>
            </a:r>
            <a:r>
              <a:rPr lang="en-US" sz="3000" b="0" dirty="0">
                <a:latin typeface="+mn-lt"/>
              </a:rPr>
              <a:t>)</a:t>
            </a:r>
          </a:p>
        </p:txBody>
      </p:sp>
      <p:sp>
        <p:nvSpPr>
          <p:cNvPr id="8195" name="Rectangle 3"/>
          <p:cNvSpPr>
            <a:spLocks noGrp="1" noChangeArrowheads="1"/>
          </p:cNvSpPr>
          <p:nvPr>
            <p:ph idx="1"/>
          </p:nvPr>
        </p:nvSpPr>
        <p:spPr>
          <a:xfrm>
            <a:off x="685800" y="1905000"/>
            <a:ext cx="7772400" cy="4343400"/>
          </a:xfrm>
        </p:spPr>
        <p:txBody>
          <a:bodyPr/>
          <a:lstStyle/>
          <a:p>
            <a:pPr marL="463550" indent="-463550">
              <a:spcBef>
                <a:spcPct val="0"/>
              </a:spcBef>
              <a:spcAft>
                <a:spcPts val="2400"/>
              </a:spcAft>
              <a:defRPr/>
            </a:pPr>
            <a:r>
              <a:rPr lang="en-US" sz="2800" b="1" dirty="0">
                <a:solidFill>
                  <a:srgbClr val="FFFF00"/>
                </a:solidFill>
              </a:rPr>
              <a:t>Incarnation</a:t>
            </a:r>
            <a:r>
              <a:rPr lang="en-US" sz="2800" dirty="0"/>
              <a:t>  </a:t>
            </a:r>
            <a:r>
              <a:rPr lang="en-US" sz="2000" dirty="0"/>
              <a:t>(2 Tim. 1:10)</a:t>
            </a:r>
          </a:p>
          <a:p>
            <a:pPr marL="463550" indent="-463550">
              <a:spcBef>
                <a:spcPct val="0"/>
              </a:spcBef>
              <a:spcAft>
                <a:spcPts val="2400"/>
              </a:spcAft>
              <a:defRPr/>
            </a:pPr>
            <a:r>
              <a:rPr lang="en-US" sz="2800" b="1" dirty="0" smtClean="0">
                <a:solidFill>
                  <a:srgbClr val="FFFF00"/>
                </a:solidFill>
              </a:rPr>
              <a:t>Second </a:t>
            </a:r>
            <a:r>
              <a:rPr lang="en-US" sz="2800" b="1" dirty="0">
                <a:solidFill>
                  <a:srgbClr val="FFFF00"/>
                </a:solidFill>
              </a:rPr>
              <a:t>Coming</a:t>
            </a:r>
            <a:r>
              <a:rPr lang="en-US" sz="2800" dirty="0">
                <a:solidFill>
                  <a:srgbClr val="FFFF00"/>
                </a:solidFill>
              </a:rPr>
              <a:t>  </a:t>
            </a:r>
            <a:r>
              <a:rPr lang="en-US" sz="2000" dirty="0"/>
              <a:t>(2 Th. 2:8; 1 Tim. 6:14; 2 Tim. 4:1, 8; Tit. 2:13</a:t>
            </a:r>
            <a:r>
              <a:rPr lang="en-US" sz="2000" dirty="0" smtClean="0"/>
              <a:t>)</a:t>
            </a:r>
          </a:p>
        </p:txBody>
      </p:sp>
      <p:sp>
        <p:nvSpPr>
          <p:cNvPr id="4" name="Slide Number Placeholder 3"/>
          <p:cNvSpPr>
            <a:spLocks noGrp="1"/>
          </p:cNvSpPr>
          <p:nvPr>
            <p:ph type="sldNum" sz="quarter" idx="12"/>
          </p:nvPr>
        </p:nvSpPr>
        <p:spPr/>
        <p:txBody>
          <a:bodyPr/>
          <a:lstStyle/>
          <a:p>
            <a:pPr>
              <a:defRPr/>
            </a:pPr>
            <a:fld id="{E9D3315E-B3F9-46A9-AA44-DA2A49DBE824}" type="slidenum">
              <a:rPr lang="en-US">
                <a:solidFill>
                  <a:srgbClr val="FFFFFF"/>
                </a:solidFill>
              </a:rPr>
              <a:pPr>
                <a:defRPr/>
              </a:pPr>
              <a:t>8</a:t>
            </a:fld>
            <a:endParaRPr lang="en-US">
              <a:solidFill>
                <a:srgbClr val="FFFFFF"/>
              </a:solidFill>
            </a:endParaRPr>
          </a:p>
        </p:txBody>
      </p:sp>
      <p:pic>
        <p:nvPicPr>
          <p:cNvPr id="372741" name="Picture 4" descr="BSNRE0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3505200"/>
            <a:ext cx="2133600"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29979747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81000"/>
            <a:ext cx="7772400" cy="1143000"/>
          </a:xfrm>
        </p:spPr>
        <p:txBody>
          <a:bodyPr/>
          <a:lstStyle/>
          <a:p>
            <a:r>
              <a:rPr lang="en-US" dirty="0" smtClean="0"/>
              <a:t>The Dual Nature Of Man</a:t>
            </a:r>
            <a:endParaRPr lang="en-US" dirty="0"/>
          </a:p>
        </p:txBody>
      </p:sp>
      <p:graphicFrame>
        <p:nvGraphicFramePr>
          <p:cNvPr id="9256" name="Group 40"/>
          <p:cNvGraphicFramePr>
            <a:graphicFrameLocks noGrp="1"/>
          </p:cNvGraphicFramePr>
          <p:nvPr>
            <p:ph type="tbl" idx="1"/>
            <p:extLst>
              <p:ext uri="{D42A27DB-BD31-4B8C-83A1-F6EECF244321}">
                <p14:modId xmlns:p14="http://schemas.microsoft.com/office/powerpoint/2010/main" val="823091356"/>
              </p:ext>
            </p:extLst>
          </p:nvPr>
        </p:nvGraphicFramePr>
        <p:xfrm>
          <a:off x="457200" y="1905000"/>
          <a:ext cx="8229600" cy="3872867"/>
        </p:xfrm>
        <a:graphic>
          <a:graphicData uri="http://schemas.openxmlformats.org/drawingml/2006/table">
            <a:tbl>
              <a:tblPr firstCol="1" bandCol="1">
                <a:tableStyleId>{5C22544A-7EE6-4342-B048-85BDC9FD1C3A}</a:tableStyleId>
              </a:tblPr>
              <a:tblGrid>
                <a:gridCol w="1981200"/>
                <a:gridCol w="2971800"/>
                <a:gridCol w="3276600"/>
              </a:tblGrid>
              <a:tr h="5873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u="none" strike="noStrike" cap="none" normalizeH="0" baseline="0" dirty="0">
                          <a:ln>
                            <a:noFill/>
                          </a:ln>
                          <a:effectLst/>
                          <a:latin typeface="+mj-lt"/>
                        </a:rPr>
                        <a:t>2 Cor. 4:16</a:t>
                      </a:r>
                      <a:endParaRPr kumimoji="0" lang="en-US" sz="2000" b="0" i="0" u="none" strike="noStrike" cap="none" normalizeH="0" baseline="0" dirty="0">
                        <a:ln>
                          <a:noFill/>
                        </a:ln>
                        <a:solidFill>
                          <a:schemeClr val="tx1"/>
                        </a:solidFill>
                        <a:effectLst/>
                        <a:latin typeface="+mj-lt"/>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u="none" strike="noStrike" kern="1200" cap="none" normalizeH="0" baseline="0" dirty="0">
                          <a:ln>
                            <a:noFill/>
                          </a:ln>
                          <a:solidFill>
                            <a:schemeClr val="dk1"/>
                          </a:solidFill>
                          <a:effectLst/>
                          <a:latin typeface="+mj-lt"/>
                          <a:ea typeface="+mn-ea"/>
                          <a:cs typeface="+mn-cs"/>
                        </a:rPr>
                        <a:t>Outward man </a:t>
                      </a:r>
                      <a:r>
                        <a:rPr kumimoji="0" lang="en-US" sz="2000" u="none" strike="noStrike" cap="none" normalizeH="0" baseline="0" dirty="0">
                          <a:ln>
                            <a:noFill/>
                          </a:ln>
                          <a:effectLst/>
                        </a:rPr>
                        <a:t>perishing</a:t>
                      </a:r>
                      <a:endParaRPr kumimoji="0" lang="en-US" sz="2000" b="0" i="0" u="none" strike="noStrike" cap="none" normalizeH="0" baseline="0" dirty="0">
                        <a:ln>
                          <a:noFill/>
                        </a:ln>
                        <a:solidFill>
                          <a:schemeClr val="tx1"/>
                        </a:solidFill>
                        <a:effectLst/>
                        <a:latin typeface="Arial" pitchFamily="34" charset="0"/>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u="none" strike="noStrike" kern="1200" cap="none" normalizeH="0" baseline="0" dirty="0">
                          <a:ln>
                            <a:noFill/>
                          </a:ln>
                          <a:solidFill>
                            <a:schemeClr val="dk1"/>
                          </a:solidFill>
                          <a:effectLst/>
                          <a:latin typeface="+mj-lt"/>
                          <a:ea typeface="+mn-ea"/>
                          <a:cs typeface="+mn-cs"/>
                        </a:rPr>
                        <a:t>Inward man </a:t>
                      </a:r>
                      <a:r>
                        <a:rPr kumimoji="0" lang="en-US" sz="2000" u="none" strike="noStrike" cap="none" normalizeH="0" baseline="0" dirty="0">
                          <a:ln>
                            <a:noFill/>
                          </a:ln>
                          <a:effectLst/>
                        </a:rPr>
                        <a:t>renewed</a:t>
                      </a:r>
                      <a:endParaRPr kumimoji="0" lang="en-US" sz="2000" b="0" i="0" u="none" strike="noStrike" cap="none" normalizeH="0" baseline="0" dirty="0">
                        <a:ln>
                          <a:noFill/>
                        </a:ln>
                        <a:solidFill>
                          <a:schemeClr val="tx1"/>
                        </a:solidFill>
                        <a:effectLst/>
                        <a:latin typeface="Arial" pitchFamily="34" charset="0"/>
                      </a:endParaRPr>
                    </a:p>
                  </a:txBody>
                  <a:tcPr anchor="ctr" horzOverflow="overflow">
                    <a:cell3D prstMaterial="dkEdge">
                      <a:bevel/>
                      <a:lightRig rig="flood" dir="t"/>
                    </a:cell3D>
                  </a:tcPr>
                </a:tc>
              </a:tr>
              <a:tr h="5953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u="none" strike="noStrike" cap="none" normalizeH="0" baseline="0" dirty="0">
                          <a:ln>
                            <a:noFill/>
                          </a:ln>
                          <a:effectLst/>
                          <a:latin typeface="+mj-lt"/>
                        </a:rPr>
                        <a:t>Eccl. 12:7</a:t>
                      </a:r>
                      <a:endParaRPr kumimoji="0" lang="en-US" sz="2000" b="0" i="0" u="none" strike="noStrike" cap="none" normalizeH="0" baseline="0" dirty="0">
                        <a:ln>
                          <a:noFill/>
                        </a:ln>
                        <a:solidFill>
                          <a:schemeClr val="tx1"/>
                        </a:solidFill>
                        <a:effectLst/>
                        <a:latin typeface="+mj-lt"/>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u="none" strike="noStrike" kern="1200" cap="none" normalizeH="0" baseline="0" dirty="0">
                          <a:ln>
                            <a:noFill/>
                          </a:ln>
                          <a:solidFill>
                            <a:schemeClr val="dk1"/>
                          </a:solidFill>
                          <a:effectLst/>
                          <a:latin typeface="+mj-lt"/>
                          <a:ea typeface="+mn-ea"/>
                          <a:cs typeface="+mn-cs"/>
                        </a:rPr>
                        <a:t>Dust</a:t>
                      </a:r>
                      <a:r>
                        <a:rPr kumimoji="0" lang="en-US" sz="2000" u="none" strike="noStrike" cap="none" normalizeH="0" baseline="0" dirty="0">
                          <a:ln>
                            <a:noFill/>
                          </a:ln>
                          <a:effectLst/>
                        </a:rPr>
                        <a:t> return to earth</a:t>
                      </a:r>
                      <a:endParaRPr kumimoji="0" lang="en-US" sz="2000" b="0" i="0" u="none" strike="noStrike" cap="none" normalizeH="0" baseline="0" dirty="0">
                        <a:ln>
                          <a:noFill/>
                        </a:ln>
                        <a:solidFill>
                          <a:schemeClr val="tx1"/>
                        </a:solidFill>
                        <a:effectLst/>
                        <a:latin typeface="Arial" pitchFamily="34" charset="0"/>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u="none" strike="noStrike" kern="1200" cap="none" normalizeH="0" baseline="0" dirty="0">
                          <a:ln>
                            <a:noFill/>
                          </a:ln>
                          <a:solidFill>
                            <a:schemeClr val="dk1"/>
                          </a:solidFill>
                          <a:effectLst/>
                          <a:latin typeface="+mj-lt"/>
                          <a:ea typeface="+mn-ea"/>
                          <a:cs typeface="+mn-cs"/>
                        </a:rPr>
                        <a:t>Spirit</a:t>
                      </a:r>
                      <a:r>
                        <a:rPr kumimoji="0" lang="en-US" sz="2000" u="none" strike="noStrike" cap="none" normalizeH="0" baseline="0" dirty="0">
                          <a:ln>
                            <a:noFill/>
                          </a:ln>
                          <a:effectLst/>
                        </a:rPr>
                        <a:t> return to God</a:t>
                      </a:r>
                      <a:endParaRPr kumimoji="0" lang="en-US" sz="2000" b="0" i="0" u="none" strike="noStrike" cap="none" normalizeH="0" baseline="0" dirty="0">
                        <a:ln>
                          <a:noFill/>
                        </a:ln>
                        <a:solidFill>
                          <a:schemeClr val="tx1"/>
                        </a:solidFill>
                        <a:effectLst/>
                        <a:latin typeface="Arial" pitchFamily="34" charset="0"/>
                      </a:endParaRPr>
                    </a:p>
                  </a:txBody>
                  <a:tcPr anchor="ctr" horzOverflow="overflow">
                    <a:cell3D prstMaterial="dkEdge">
                      <a:bevel/>
                      <a:lightRig rig="flood" dir="t"/>
                    </a:cell3D>
                  </a:tcPr>
                </a:tc>
              </a:tr>
              <a:tr h="6334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u="none" strike="noStrike" cap="none" normalizeH="0" baseline="0" dirty="0">
                          <a:ln>
                            <a:noFill/>
                          </a:ln>
                          <a:effectLst/>
                          <a:latin typeface="+mj-lt"/>
                        </a:rPr>
                        <a:t>Job 14:22</a:t>
                      </a:r>
                      <a:endParaRPr kumimoji="0" lang="en-US" sz="2000" b="0" i="0" u="none" strike="noStrike" cap="none" normalizeH="0" baseline="0" dirty="0">
                        <a:ln>
                          <a:noFill/>
                        </a:ln>
                        <a:solidFill>
                          <a:schemeClr val="tx1"/>
                        </a:solidFill>
                        <a:effectLst/>
                        <a:latin typeface="+mj-lt"/>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rPr>
                        <a:t>His </a:t>
                      </a:r>
                      <a:r>
                        <a:rPr kumimoji="0" lang="en-US" sz="2000" u="none" strike="noStrike" kern="1200" cap="none" normalizeH="0" baseline="0" dirty="0">
                          <a:ln>
                            <a:noFill/>
                          </a:ln>
                          <a:solidFill>
                            <a:schemeClr val="dk1"/>
                          </a:solidFill>
                          <a:effectLst/>
                          <a:latin typeface="+mj-lt"/>
                          <a:ea typeface="+mn-ea"/>
                          <a:cs typeface="+mn-cs"/>
                        </a:rPr>
                        <a:t>flesh</a:t>
                      </a:r>
                      <a:r>
                        <a:rPr kumimoji="0" lang="en-US" sz="2000" u="none" strike="noStrike" cap="none" normalizeH="0" baseline="0" dirty="0">
                          <a:ln>
                            <a:noFill/>
                          </a:ln>
                          <a:effectLst/>
                        </a:rPr>
                        <a:t> in pain</a:t>
                      </a:r>
                      <a:endParaRPr kumimoji="0" lang="en-US" sz="2000" b="0" i="0" u="none" strike="noStrike" cap="none" normalizeH="0" baseline="0" dirty="0">
                        <a:ln>
                          <a:noFill/>
                        </a:ln>
                        <a:solidFill>
                          <a:schemeClr val="tx1"/>
                        </a:solidFill>
                        <a:effectLst/>
                        <a:latin typeface="Arial" pitchFamily="34" charset="0"/>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rPr>
                        <a:t>His </a:t>
                      </a:r>
                      <a:r>
                        <a:rPr kumimoji="0" lang="en-US" sz="2000" u="none" strike="noStrike" kern="1200" cap="none" normalizeH="0" baseline="0" dirty="0">
                          <a:ln>
                            <a:noFill/>
                          </a:ln>
                          <a:solidFill>
                            <a:schemeClr val="dk1"/>
                          </a:solidFill>
                          <a:effectLst/>
                          <a:latin typeface="+mj-lt"/>
                          <a:ea typeface="+mn-ea"/>
                          <a:cs typeface="+mn-cs"/>
                        </a:rPr>
                        <a:t>soul</a:t>
                      </a:r>
                      <a:r>
                        <a:rPr kumimoji="0" lang="en-US" sz="2000" u="none" strike="noStrike" cap="none" normalizeH="0" baseline="0" dirty="0">
                          <a:ln>
                            <a:noFill/>
                          </a:ln>
                          <a:effectLst/>
                        </a:rPr>
                        <a:t> will mourn</a:t>
                      </a:r>
                      <a:endParaRPr kumimoji="0" lang="en-US" sz="2000" b="0" i="0" u="none" strike="noStrike" cap="none" normalizeH="0" baseline="0" dirty="0">
                        <a:ln>
                          <a:noFill/>
                        </a:ln>
                        <a:solidFill>
                          <a:schemeClr val="tx1"/>
                        </a:solidFill>
                        <a:effectLst/>
                        <a:latin typeface="Arial" pitchFamily="34" charset="0"/>
                      </a:endParaRPr>
                    </a:p>
                  </a:txBody>
                  <a:tcPr anchor="ctr" horzOverflow="overflow">
                    <a:cell3D prstMaterial="dkEdge">
                      <a:bevel/>
                      <a:lightRig rig="flood" dir="t"/>
                    </a:cell3D>
                  </a:tcPr>
                </a:tc>
              </a:tr>
              <a:tr h="6477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u="none" strike="noStrike" cap="none" normalizeH="0" baseline="0" dirty="0">
                          <a:ln>
                            <a:noFill/>
                          </a:ln>
                          <a:effectLst/>
                          <a:latin typeface="+mj-lt"/>
                        </a:rPr>
                        <a:t>Job 32:8</a:t>
                      </a:r>
                      <a:endParaRPr kumimoji="0" lang="en-US" sz="2000" b="0" i="0" u="none" strike="noStrike" cap="none" normalizeH="0" baseline="0" dirty="0">
                        <a:ln>
                          <a:noFill/>
                        </a:ln>
                        <a:solidFill>
                          <a:schemeClr val="tx1"/>
                        </a:solidFill>
                        <a:effectLst/>
                        <a:latin typeface="+mj-lt"/>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u="none" strike="noStrike" kern="1200" cap="none" normalizeH="0" baseline="0" dirty="0">
                          <a:ln>
                            <a:noFill/>
                          </a:ln>
                          <a:solidFill>
                            <a:schemeClr val="dk1"/>
                          </a:solidFill>
                          <a:effectLst/>
                          <a:latin typeface="+mj-lt"/>
                          <a:ea typeface="+mn-ea"/>
                          <a:cs typeface="+mn-cs"/>
                        </a:rPr>
                        <a:t>Man</a:t>
                      </a: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rPr>
                        <a:t>A </a:t>
                      </a:r>
                      <a:r>
                        <a:rPr kumimoji="0" lang="en-US" sz="2000" u="none" strike="noStrike" kern="1200" cap="none" normalizeH="0" baseline="0" dirty="0">
                          <a:ln>
                            <a:noFill/>
                          </a:ln>
                          <a:solidFill>
                            <a:schemeClr val="dk1"/>
                          </a:solidFill>
                          <a:effectLst/>
                          <a:latin typeface="+mj-lt"/>
                          <a:ea typeface="+mn-ea"/>
                          <a:cs typeface="+mn-cs"/>
                        </a:rPr>
                        <a:t>spirit</a:t>
                      </a:r>
                    </a:p>
                  </a:txBody>
                  <a:tcPr anchor="ctr" horzOverflow="overflow">
                    <a:cell3D prstMaterial="dkEdge">
                      <a:bevel/>
                      <a:lightRig rig="flood" dir="t"/>
                    </a:cell3D>
                  </a:tcPr>
                </a:tc>
              </a:tr>
              <a:tr h="6461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u="none" strike="noStrike" cap="none" normalizeH="0" baseline="0" dirty="0">
                          <a:ln>
                            <a:noFill/>
                          </a:ln>
                          <a:effectLst/>
                          <a:latin typeface="+mj-lt"/>
                        </a:rPr>
                        <a:t>Job 32:18</a:t>
                      </a:r>
                      <a:endParaRPr kumimoji="0" lang="en-US" sz="2000" b="0" i="0" u="none" strike="noStrike" cap="none" normalizeH="0" baseline="0" dirty="0">
                        <a:ln>
                          <a:noFill/>
                        </a:ln>
                        <a:solidFill>
                          <a:schemeClr val="tx1"/>
                        </a:solidFill>
                        <a:effectLst/>
                        <a:latin typeface="+mj-lt"/>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u="none" strike="noStrike" kern="1200" cap="none" normalizeH="0" baseline="0" dirty="0">
                          <a:ln>
                            <a:noFill/>
                          </a:ln>
                          <a:solidFill>
                            <a:schemeClr val="dk1"/>
                          </a:solidFill>
                          <a:effectLst/>
                          <a:latin typeface="+mj-lt"/>
                          <a:ea typeface="+mn-ea"/>
                          <a:cs typeface="+mn-cs"/>
                        </a:rPr>
                        <a:t>Me</a:t>
                      </a: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rPr>
                        <a:t>The </a:t>
                      </a:r>
                      <a:r>
                        <a:rPr kumimoji="0" lang="en-US" sz="2000" u="none" strike="noStrike" kern="1200" cap="none" normalizeH="0" baseline="0" dirty="0">
                          <a:ln>
                            <a:noFill/>
                          </a:ln>
                          <a:solidFill>
                            <a:schemeClr val="dk1"/>
                          </a:solidFill>
                          <a:effectLst/>
                          <a:latin typeface="+mj-lt"/>
                          <a:ea typeface="+mn-ea"/>
                          <a:cs typeface="+mn-cs"/>
                        </a:rPr>
                        <a:t>spirit</a:t>
                      </a:r>
                    </a:p>
                  </a:txBody>
                  <a:tcPr anchor="ctr" horzOverflow="overflow">
                    <a:cell3D prstMaterial="dkEdge">
                      <a:bevel/>
                      <a:lightRig rig="flood" dir="t"/>
                    </a:cell3D>
                  </a:tcPr>
                </a:tc>
              </a:tr>
              <a:tr h="6492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u="none" strike="noStrike" cap="none" normalizeH="0" baseline="0" dirty="0">
                          <a:ln>
                            <a:noFill/>
                          </a:ln>
                          <a:effectLst/>
                          <a:latin typeface="+mj-lt"/>
                        </a:rPr>
                        <a:t>Job 34:14-15</a:t>
                      </a:r>
                      <a:endParaRPr kumimoji="0" lang="en-US" sz="2000" b="0" i="0" u="none" strike="noStrike" cap="none" normalizeH="0" baseline="0" dirty="0">
                        <a:ln>
                          <a:noFill/>
                        </a:ln>
                        <a:solidFill>
                          <a:schemeClr val="tx1"/>
                        </a:solidFill>
                        <a:effectLst/>
                        <a:latin typeface="+mj-lt"/>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u="none" strike="noStrike" kern="1200" cap="none" normalizeH="0" baseline="0" dirty="0">
                          <a:ln>
                            <a:noFill/>
                          </a:ln>
                          <a:solidFill>
                            <a:schemeClr val="dk1"/>
                          </a:solidFill>
                          <a:effectLst/>
                          <a:latin typeface="+mj-lt"/>
                          <a:ea typeface="+mn-ea"/>
                          <a:cs typeface="+mn-cs"/>
                        </a:rPr>
                        <a:t>Man</a:t>
                      </a:r>
                      <a:r>
                        <a:rPr kumimoji="0" lang="en-US" sz="2000" u="none" strike="noStrike" cap="none" normalizeH="0" baseline="0" dirty="0">
                          <a:ln>
                            <a:noFill/>
                          </a:ln>
                          <a:effectLst/>
                        </a:rPr>
                        <a:t> returns to dust</a:t>
                      </a:r>
                      <a:endParaRPr kumimoji="0" lang="en-US" sz="2000" b="0" i="0" u="none" strike="noStrike" cap="none" normalizeH="0" baseline="0" dirty="0">
                        <a:ln>
                          <a:noFill/>
                        </a:ln>
                        <a:solidFill>
                          <a:schemeClr val="tx1"/>
                        </a:solidFill>
                        <a:effectLst/>
                        <a:latin typeface="Arial" pitchFamily="34" charset="0"/>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rPr>
                        <a:t>Gather his </a:t>
                      </a:r>
                      <a:r>
                        <a:rPr kumimoji="0" lang="en-US" sz="2000" u="none" strike="noStrike" kern="1200" cap="none" normalizeH="0" baseline="0" dirty="0">
                          <a:ln>
                            <a:noFill/>
                          </a:ln>
                          <a:solidFill>
                            <a:schemeClr val="dk1"/>
                          </a:solidFill>
                          <a:effectLst/>
                          <a:latin typeface="+mj-lt"/>
                          <a:ea typeface="+mn-ea"/>
                          <a:cs typeface="+mn-cs"/>
                        </a:rPr>
                        <a:t>spirit</a:t>
                      </a:r>
                    </a:p>
                  </a:txBody>
                  <a:tcPr anchor="ctr" horzOverflow="overflow">
                    <a:cell3D prstMaterial="dkEdge">
                      <a:bevel/>
                      <a:lightRig rig="flood" dir="t"/>
                    </a:cell3D>
                  </a:tcPr>
                </a:tc>
              </a:tr>
            </a:tbl>
          </a:graphicData>
        </a:graphic>
      </p:graphicFrame>
      <p:sp>
        <p:nvSpPr>
          <p:cNvPr id="39" name="Slide Number Placeholder 5"/>
          <p:cNvSpPr>
            <a:spLocks noGrp="1"/>
          </p:cNvSpPr>
          <p:nvPr>
            <p:ph type="sldNum" sz="quarter" idx="12"/>
          </p:nvPr>
        </p:nvSpPr>
        <p:spPr/>
        <p:txBody>
          <a:bodyPr/>
          <a:lstStyle/>
          <a:p>
            <a:fld id="{FD45D42B-3265-4ACC-A3BD-8B533EBA777C}" type="slidenum">
              <a:rPr lang="en-US"/>
              <a:pPr/>
              <a:t>80</a:t>
            </a:fld>
            <a:endParaRPr lang="en-US"/>
          </a:p>
        </p:txBody>
      </p:sp>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10156302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81000"/>
            <a:ext cx="7772400" cy="1143000"/>
          </a:xfrm>
        </p:spPr>
        <p:txBody>
          <a:bodyPr/>
          <a:lstStyle/>
          <a:p>
            <a:r>
              <a:rPr lang="en-US" dirty="0" smtClean="0"/>
              <a:t>The Dual Nature Of Man</a:t>
            </a:r>
            <a:endParaRPr lang="en-US" dirty="0"/>
          </a:p>
        </p:txBody>
      </p:sp>
      <p:graphicFrame>
        <p:nvGraphicFramePr>
          <p:cNvPr id="9256" name="Group 40"/>
          <p:cNvGraphicFramePr>
            <a:graphicFrameLocks noGrp="1"/>
          </p:cNvGraphicFramePr>
          <p:nvPr>
            <p:ph type="tbl" idx="1"/>
            <p:extLst>
              <p:ext uri="{D42A27DB-BD31-4B8C-83A1-F6EECF244321}">
                <p14:modId xmlns:p14="http://schemas.microsoft.com/office/powerpoint/2010/main" val="2655992506"/>
              </p:ext>
            </p:extLst>
          </p:nvPr>
        </p:nvGraphicFramePr>
        <p:xfrm>
          <a:off x="457200" y="1905000"/>
          <a:ext cx="8229600" cy="3759202"/>
        </p:xfrm>
        <a:graphic>
          <a:graphicData uri="http://schemas.openxmlformats.org/drawingml/2006/table">
            <a:tbl>
              <a:tblPr firstCol="1" bandCol="1">
                <a:tableStyleId>{5C22544A-7EE6-4342-B048-85BDC9FD1C3A}</a:tableStyleId>
              </a:tblPr>
              <a:tblGrid>
                <a:gridCol w="1981200"/>
                <a:gridCol w="2971800"/>
                <a:gridCol w="3276600"/>
              </a:tblGrid>
              <a:tr h="5873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u="none" strike="noStrike" cap="none" normalizeH="0" baseline="0" dirty="0">
                          <a:ln>
                            <a:noFill/>
                          </a:ln>
                          <a:effectLst/>
                          <a:latin typeface="+mj-lt"/>
                        </a:rPr>
                        <a:t>Psa. 42:6</a:t>
                      </a:r>
                      <a:endParaRPr kumimoji="0" lang="en-US" sz="2000" b="0" i="0" u="none" strike="noStrike" cap="none" normalizeH="0" baseline="0" dirty="0">
                        <a:ln>
                          <a:noFill/>
                        </a:ln>
                        <a:solidFill>
                          <a:schemeClr val="tx1"/>
                        </a:solidFill>
                        <a:effectLst/>
                        <a:latin typeface="+mj-lt"/>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u="none" strike="noStrike" kern="1200" cap="none" normalizeH="0" baseline="0" dirty="0">
                          <a:ln>
                            <a:noFill/>
                          </a:ln>
                          <a:solidFill>
                            <a:schemeClr val="dk1"/>
                          </a:solidFill>
                          <a:effectLst/>
                          <a:latin typeface="+mj-lt"/>
                          <a:ea typeface="+mn-ea"/>
                          <a:cs typeface="+mn-cs"/>
                        </a:rPr>
                        <a:t>Me</a:t>
                      </a: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rPr>
                        <a:t>My </a:t>
                      </a:r>
                      <a:r>
                        <a:rPr kumimoji="0" lang="en-US" sz="2000" u="none" strike="noStrike" kern="1200" cap="none" normalizeH="0" baseline="0" dirty="0">
                          <a:ln>
                            <a:noFill/>
                          </a:ln>
                          <a:solidFill>
                            <a:schemeClr val="dk1"/>
                          </a:solidFill>
                          <a:effectLst/>
                          <a:latin typeface="+mj-lt"/>
                          <a:ea typeface="+mn-ea"/>
                          <a:cs typeface="+mn-cs"/>
                        </a:rPr>
                        <a:t>soul</a:t>
                      </a:r>
                    </a:p>
                  </a:txBody>
                  <a:tcPr anchor="ctr" horzOverflow="overflow">
                    <a:cell3D prstMaterial="dkEdge">
                      <a:bevel/>
                      <a:lightRig rig="flood" dir="t"/>
                    </a:cell3D>
                  </a:tcPr>
                </a:tc>
              </a:tr>
              <a:tr h="595313">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en-US" sz="2000" b="0" u="none" strike="noStrike" cap="none" normalizeH="0" baseline="0" dirty="0">
                          <a:ln>
                            <a:noFill/>
                          </a:ln>
                          <a:effectLst/>
                          <a:latin typeface="+mj-lt"/>
                        </a:rPr>
                        <a:t>Psa. 63:1</a:t>
                      </a:r>
                      <a:endParaRPr kumimoji="0" lang="en-US" sz="2000" b="0" i="0" u="none" strike="noStrike" cap="none" normalizeH="0" baseline="0" dirty="0">
                        <a:ln>
                          <a:noFill/>
                        </a:ln>
                        <a:solidFill>
                          <a:schemeClr val="tx1"/>
                        </a:solidFill>
                        <a:effectLst/>
                        <a:latin typeface="+mj-lt"/>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latin typeface="+mj-lt"/>
                        </a:rPr>
                        <a:t>My flesh </a:t>
                      </a:r>
                      <a:r>
                        <a:rPr kumimoji="0" lang="en-US" sz="2000" u="none" strike="noStrike" cap="none" normalizeH="0" baseline="0" dirty="0">
                          <a:ln>
                            <a:noFill/>
                          </a:ln>
                          <a:effectLst/>
                        </a:rPr>
                        <a:t>longs</a:t>
                      </a:r>
                      <a:endParaRPr kumimoji="0" lang="en-US" sz="2000" b="0" i="0" u="none" strike="noStrike" cap="none" normalizeH="0" baseline="0" dirty="0">
                        <a:ln>
                          <a:noFill/>
                        </a:ln>
                        <a:solidFill>
                          <a:schemeClr val="tx1"/>
                        </a:solidFill>
                        <a:effectLst/>
                        <a:latin typeface="Arial" pitchFamily="34" charset="0"/>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latin typeface="+mj-lt"/>
                        </a:rPr>
                        <a:t>My soul </a:t>
                      </a:r>
                      <a:r>
                        <a:rPr kumimoji="0" lang="en-US" sz="2000" u="none" strike="noStrike" cap="none" normalizeH="0" baseline="0" dirty="0">
                          <a:ln>
                            <a:noFill/>
                          </a:ln>
                          <a:effectLst/>
                        </a:rPr>
                        <a:t>thirsts</a:t>
                      </a:r>
                      <a:endParaRPr kumimoji="0" lang="en-US" sz="2000" b="0" i="0" u="none" strike="noStrike" cap="none" normalizeH="0" baseline="0" dirty="0">
                        <a:ln>
                          <a:noFill/>
                        </a:ln>
                        <a:solidFill>
                          <a:schemeClr val="tx1"/>
                        </a:solidFill>
                        <a:effectLst/>
                        <a:latin typeface="Arial" pitchFamily="34" charset="0"/>
                      </a:endParaRPr>
                    </a:p>
                  </a:txBody>
                  <a:tcPr anchor="ctr" horzOverflow="overflow">
                    <a:cell3D prstMaterial="dkEdge">
                      <a:bevel/>
                      <a:lightRig rig="flood" dir="t"/>
                    </a:cell3D>
                  </a:tcPr>
                </a:tc>
              </a:tr>
              <a:tr h="633413">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en-US" sz="2000" b="0" u="none" strike="noStrike" cap="none" normalizeH="0" baseline="0" dirty="0">
                          <a:ln>
                            <a:noFill/>
                          </a:ln>
                          <a:effectLst/>
                          <a:latin typeface="+mj-lt"/>
                        </a:rPr>
                        <a:t>Isa. 26:9</a:t>
                      </a:r>
                      <a:endParaRPr kumimoji="0" lang="en-US" sz="2000" b="0" i="0" u="none" strike="noStrike" cap="none" normalizeH="0" baseline="0" dirty="0">
                        <a:ln>
                          <a:noFill/>
                        </a:ln>
                        <a:solidFill>
                          <a:schemeClr val="tx1"/>
                        </a:solidFill>
                        <a:effectLst/>
                        <a:latin typeface="+mj-lt"/>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latin typeface="+mj-lt"/>
                        </a:rPr>
                        <a:t>Me</a:t>
                      </a:r>
                      <a:endParaRPr kumimoji="0" lang="en-US" sz="2000" b="0" i="0" u="none" strike="noStrike" cap="none" normalizeH="0" baseline="0" dirty="0">
                        <a:ln>
                          <a:noFill/>
                        </a:ln>
                        <a:solidFill>
                          <a:schemeClr val="tx1"/>
                        </a:solidFill>
                        <a:effectLst/>
                        <a:latin typeface="+mj-lt"/>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rPr>
                        <a:t>My </a:t>
                      </a:r>
                      <a:r>
                        <a:rPr kumimoji="0" lang="en-US" sz="2000" u="none" strike="noStrike" cap="none" normalizeH="0" baseline="0" dirty="0">
                          <a:ln>
                            <a:noFill/>
                          </a:ln>
                          <a:effectLst/>
                          <a:latin typeface="+mj-lt"/>
                        </a:rPr>
                        <a:t>spirit</a:t>
                      </a:r>
                      <a:endParaRPr kumimoji="0" lang="en-US" sz="2000" b="0" i="0" u="none" strike="noStrike" cap="none" normalizeH="0" baseline="0" dirty="0">
                        <a:ln>
                          <a:noFill/>
                        </a:ln>
                        <a:solidFill>
                          <a:schemeClr val="tx1"/>
                        </a:solidFill>
                        <a:effectLst/>
                        <a:latin typeface="+mj-lt"/>
                      </a:endParaRPr>
                    </a:p>
                  </a:txBody>
                  <a:tcPr anchor="ctr" horzOverflow="overflow">
                    <a:cell3D prstMaterial="dkEdge">
                      <a:bevel/>
                      <a:lightRig rig="flood" dir="t"/>
                    </a:cell3D>
                  </a:tcPr>
                </a:tc>
              </a:tr>
              <a:tr h="647700">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en-US" sz="2000" b="0" u="none" strike="noStrike" cap="none" normalizeH="0" baseline="0" dirty="0">
                          <a:ln>
                            <a:noFill/>
                          </a:ln>
                          <a:effectLst/>
                          <a:latin typeface="+mj-lt"/>
                        </a:rPr>
                        <a:t>Dan. 7:15</a:t>
                      </a:r>
                      <a:endParaRPr kumimoji="0" lang="en-US" sz="2000" b="0" i="0" u="none" strike="noStrike" cap="none" normalizeH="0" baseline="0" dirty="0">
                        <a:ln>
                          <a:noFill/>
                        </a:ln>
                        <a:solidFill>
                          <a:schemeClr val="tx1"/>
                        </a:solidFill>
                        <a:effectLst/>
                        <a:latin typeface="+mj-lt"/>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rPr>
                        <a:t>My </a:t>
                      </a:r>
                      <a:r>
                        <a:rPr kumimoji="0" lang="en-US" sz="2000" u="none" strike="noStrike" cap="none" normalizeH="0" baseline="0" dirty="0">
                          <a:ln>
                            <a:noFill/>
                          </a:ln>
                          <a:effectLst/>
                          <a:latin typeface="+mj-lt"/>
                        </a:rPr>
                        <a:t>body</a:t>
                      </a:r>
                      <a:endParaRPr kumimoji="0" lang="en-US" sz="2000" b="0" i="0" u="none" strike="noStrike" cap="none" normalizeH="0" baseline="0" dirty="0">
                        <a:ln>
                          <a:noFill/>
                        </a:ln>
                        <a:solidFill>
                          <a:schemeClr val="tx1"/>
                        </a:solidFill>
                        <a:effectLst/>
                        <a:latin typeface="+mj-lt"/>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rPr>
                        <a:t>My </a:t>
                      </a:r>
                      <a:r>
                        <a:rPr kumimoji="0" lang="en-US" sz="2000" u="none" strike="noStrike" cap="none" normalizeH="0" baseline="0" dirty="0">
                          <a:ln>
                            <a:noFill/>
                          </a:ln>
                          <a:effectLst/>
                          <a:latin typeface="+mj-lt"/>
                        </a:rPr>
                        <a:t>spirit</a:t>
                      </a:r>
                      <a:endParaRPr kumimoji="0" lang="en-US" sz="2000" b="0" i="0" u="none" strike="noStrike" cap="none" normalizeH="0" baseline="0" dirty="0">
                        <a:ln>
                          <a:noFill/>
                        </a:ln>
                        <a:solidFill>
                          <a:schemeClr val="tx1"/>
                        </a:solidFill>
                        <a:effectLst/>
                        <a:latin typeface="+mj-lt"/>
                      </a:endParaRPr>
                    </a:p>
                  </a:txBody>
                  <a:tcPr anchor="ctr" horzOverflow="overflow">
                    <a:cell3D prstMaterial="dkEdge">
                      <a:bevel/>
                      <a:lightRig rig="flood" dir="t"/>
                    </a:cell3D>
                  </a:tcPr>
                </a:tc>
              </a:tr>
              <a:tr h="646113">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en-US" sz="2000" b="0" u="none" strike="noStrike" cap="none" normalizeH="0" baseline="0" dirty="0">
                          <a:ln>
                            <a:noFill/>
                          </a:ln>
                          <a:effectLst/>
                          <a:latin typeface="+mj-lt"/>
                        </a:rPr>
                        <a:t>Zech. 12:1</a:t>
                      </a:r>
                      <a:endParaRPr kumimoji="0" lang="en-US" sz="2000" b="0" i="0" u="none" strike="noStrike" cap="none" normalizeH="0" baseline="0" dirty="0">
                        <a:ln>
                          <a:noFill/>
                        </a:ln>
                        <a:solidFill>
                          <a:schemeClr val="tx1"/>
                        </a:solidFill>
                        <a:effectLst/>
                        <a:latin typeface="+mj-lt"/>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latin typeface="+mj-lt"/>
                        </a:rPr>
                        <a:t>Him</a:t>
                      </a:r>
                      <a:endParaRPr kumimoji="0" lang="en-US" sz="2000" b="0" i="0" u="none" strike="noStrike" cap="none" normalizeH="0" baseline="0" dirty="0">
                        <a:ln>
                          <a:noFill/>
                        </a:ln>
                        <a:solidFill>
                          <a:schemeClr val="tx1"/>
                        </a:solidFill>
                        <a:effectLst/>
                        <a:latin typeface="+mj-lt"/>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latin typeface="+mj-lt"/>
                        </a:rPr>
                        <a:t>Spirit</a:t>
                      </a:r>
                      <a:r>
                        <a:rPr kumimoji="0" lang="en-US" sz="2000" u="none" strike="noStrike" cap="none" normalizeH="0" baseline="0" dirty="0">
                          <a:ln>
                            <a:noFill/>
                          </a:ln>
                          <a:effectLst/>
                        </a:rPr>
                        <a:t> of man</a:t>
                      </a:r>
                      <a:endParaRPr kumimoji="0" lang="en-US" sz="2000" b="0" i="0" u="none" strike="noStrike" cap="none" normalizeH="0" baseline="0" dirty="0">
                        <a:ln>
                          <a:noFill/>
                        </a:ln>
                        <a:solidFill>
                          <a:schemeClr val="tx1"/>
                        </a:solidFill>
                        <a:effectLst/>
                        <a:latin typeface="Arial" pitchFamily="34" charset="0"/>
                      </a:endParaRPr>
                    </a:p>
                  </a:txBody>
                  <a:tcPr anchor="ctr" horzOverflow="overflow">
                    <a:cell3D prstMaterial="dkEdge">
                      <a:bevel/>
                      <a:lightRig rig="flood" dir="t"/>
                    </a:cell3D>
                  </a:tcPr>
                </a:tc>
              </a:tr>
              <a:tr h="649288">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en-US" sz="2000" b="0" u="none" strike="noStrike" cap="none" normalizeH="0" baseline="0" dirty="0">
                          <a:ln>
                            <a:noFill/>
                          </a:ln>
                          <a:effectLst/>
                          <a:latin typeface="+mj-lt"/>
                        </a:rPr>
                        <a:t>Mt. 10:28</a:t>
                      </a:r>
                      <a:endParaRPr kumimoji="0" lang="en-US" sz="2000" b="0" i="0" u="none" strike="noStrike" cap="none" normalizeH="0" baseline="0" dirty="0">
                        <a:ln>
                          <a:noFill/>
                        </a:ln>
                        <a:solidFill>
                          <a:schemeClr val="tx1"/>
                        </a:solidFill>
                        <a:effectLst/>
                        <a:latin typeface="+mj-lt"/>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rPr>
                        <a:t>Kill the </a:t>
                      </a:r>
                      <a:r>
                        <a:rPr kumimoji="0" lang="en-US" sz="2000" u="none" strike="noStrike" cap="none" normalizeH="0" baseline="0" dirty="0">
                          <a:ln>
                            <a:noFill/>
                          </a:ln>
                          <a:effectLst/>
                          <a:latin typeface="+mj-lt"/>
                        </a:rPr>
                        <a:t>body</a:t>
                      </a:r>
                      <a:endParaRPr kumimoji="0" lang="en-US" sz="2000" b="0" i="0" u="none" strike="noStrike" cap="none" normalizeH="0" baseline="0" dirty="0">
                        <a:ln>
                          <a:noFill/>
                        </a:ln>
                        <a:solidFill>
                          <a:schemeClr val="tx1"/>
                        </a:solidFill>
                        <a:effectLst/>
                        <a:latin typeface="+mj-lt"/>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rPr>
                        <a:t>Cannot kill the </a:t>
                      </a:r>
                      <a:r>
                        <a:rPr kumimoji="0" lang="en-US" sz="2000" u="none" strike="noStrike" cap="none" normalizeH="0" baseline="0" dirty="0">
                          <a:ln>
                            <a:noFill/>
                          </a:ln>
                          <a:effectLst/>
                          <a:latin typeface="+mj-lt"/>
                        </a:rPr>
                        <a:t>soul</a:t>
                      </a:r>
                      <a:endParaRPr kumimoji="0" lang="en-US" sz="2000" b="0" i="0" u="none" strike="noStrike" cap="none" normalizeH="0" baseline="0" dirty="0">
                        <a:ln>
                          <a:noFill/>
                        </a:ln>
                        <a:solidFill>
                          <a:schemeClr val="tx1"/>
                        </a:solidFill>
                        <a:effectLst/>
                        <a:latin typeface="+mj-lt"/>
                      </a:endParaRPr>
                    </a:p>
                  </a:txBody>
                  <a:tcPr anchor="ctr" horzOverflow="overflow">
                    <a:cell3D prstMaterial="dkEdge">
                      <a:bevel/>
                      <a:lightRig rig="flood" dir="t"/>
                    </a:cell3D>
                  </a:tcPr>
                </a:tc>
              </a:tr>
            </a:tbl>
          </a:graphicData>
        </a:graphic>
      </p:graphicFrame>
      <p:sp>
        <p:nvSpPr>
          <p:cNvPr id="39" name="Slide Number Placeholder 5"/>
          <p:cNvSpPr>
            <a:spLocks noGrp="1"/>
          </p:cNvSpPr>
          <p:nvPr>
            <p:ph type="sldNum" sz="quarter" idx="12"/>
          </p:nvPr>
        </p:nvSpPr>
        <p:spPr/>
        <p:txBody>
          <a:bodyPr/>
          <a:lstStyle/>
          <a:p>
            <a:fld id="{FD45D42B-3265-4ACC-A3BD-8B533EBA777C}" type="slidenum">
              <a:rPr lang="en-US"/>
              <a:pPr/>
              <a:t>81</a:t>
            </a:fld>
            <a:endParaRPr lang="en-US"/>
          </a:p>
        </p:txBody>
      </p:sp>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38987233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81000"/>
            <a:ext cx="7772400" cy="1143000"/>
          </a:xfrm>
        </p:spPr>
        <p:txBody>
          <a:bodyPr/>
          <a:lstStyle/>
          <a:p>
            <a:r>
              <a:rPr lang="en-US" dirty="0" smtClean="0"/>
              <a:t>The Dual Nature Of Man</a:t>
            </a:r>
            <a:endParaRPr lang="en-US" dirty="0"/>
          </a:p>
        </p:txBody>
      </p:sp>
      <p:graphicFrame>
        <p:nvGraphicFramePr>
          <p:cNvPr id="9256" name="Group 40"/>
          <p:cNvGraphicFramePr>
            <a:graphicFrameLocks noGrp="1"/>
          </p:cNvGraphicFramePr>
          <p:nvPr>
            <p:ph type="tbl" idx="1"/>
            <p:extLst>
              <p:ext uri="{D42A27DB-BD31-4B8C-83A1-F6EECF244321}">
                <p14:modId xmlns:p14="http://schemas.microsoft.com/office/powerpoint/2010/main" val="3607293290"/>
              </p:ext>
            </p:extLst>
          </p:nvPr>
        </p:nvGraphicFramePr>
        <p:xfrm>
          <a:off x="457200" y="1981200"/>
          <a:ext cx="8229600" cy="3288667"/>
        </p:xfrm>
        <a:graphic>
          <a:graphicData uri="http://schemas.openxmlformats.org/drawingml/2006/table">
            <a:tbl>
              <a:tblPr firstCol="1" bandCol="1">
                <a:tableStyleId>{5C22544A-7EE6-4342-B048-85BDC9FD1C3A}</a:tableStyleId>
              </a:tblPr>
              <a:tblGrid>
                <a:gridCol w="2057400"/>
                <a:gridCol w="2819400"/>
                <a:gridCol w="3352800"/>
              </a:tblGrid>
              <a:tr h="649288">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en-US" sz="2000" b="0" u="none" strike="noStrike" cap="none" normalizeH="0" baseline="0" dirty="0">
                          <a:ln>
                            <a:noFill/>
                          </a:ln>
                          <a:effectLst/>
                          <a:latin typeface="+mj-lt"/>
                        </a:rPr>
                        <a:t>Mt. 26:41</a:t>
                      </a:r>
                      <a:endParaRPr kumimoji="0" lang="en-US" sz="2000" b="0" i="0" u="none" strike="noStrike" cap="none" normalizeH="0" baseline="0" dirty="0">
                        <a:ln>
                          <a:noFill/>
                        </a:ln>
                        <a:solidFill>
                          <a:schemeClr val="tx1"/>
                        </a:solidFill>
                        <a:effectLst/>
                        <a:latin typeface="+mj-lt"/>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latin typeface="+mj-lt"/>
                        </a:rPr>
                        <a:t>Flesh</a:t>
                      </a:r>
                      <a:r>
                        <a:rPr kumimoji="0" lang="en-US" sz="2000" u="none" strike="noStrike" cap="none" normalizeH="0" baseline="0" dirty="0">
                          <a:ln>
                            <a:noFill/>
                          </a:ln>
                          <a:effectLst/>
                        </a:rPr>
                        <a:t> is weak</a:t>
                      </a:r>
                      <a:endParaRPr kumimoji="0" lang="en-US" sz="2000" b="0" i="0" u="none" strike="noStrike" cap="none" normalizeH="0" baseline="0" dirty="0">
                        <a:ln>
                          <a:noFill/>
                        </a:ln>
                        <a:solidFill>
                          <a:schemeClr val="tx1"/>
                        </a:solidFill>
                        <a:effectLst/>
                        <a:latin typeface="Arial" pitchFamily="34" charset="0"/>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latin typeface="+mj-lt"/>
                        </a:rPr>
                        <a:t>Spirit</a:t>
                      </a:r>
                      <a:r>
                        <a:rPr kumimoji="0" lang="en-US" sz="2000" u="none" strike="noStrike" cap="none" normalizeH="0" baseline="0" dirty="0">
                          <a:ln>
                            <a:noFill/>
                          </a:ln>
                          <a:effectLst/>
                        </a:rPr>
                        <a:t> is willing</a:t>
                      </a:r>
                      <a:endParaRPr kumimoji="0" lang="en-US" sz="2000" b="0" i="0" u="none" strike="noStrike" cap="none" normalizeH="0" baseline="0" dirty="0">
                        <a:ln>
                          <a:noFill/>
                        </a:ln>
                        <a:solidFill>
                          <a:schemeClr val="tx1"/>
                        </a:solidFill>
                        <a:effectLst/>
                        <a:latin typeface="Arial" pitchFamily="34" charset="0"/>
                      </a:endParaRPr>
                    </a:p>
                  </a:txBody>
                  <a:tcPr anchor="ctr" horzOverflow="overflow">
                    <a:cell3D prstMaterial="dkEdge">
                      <a:bevel/>
                      <a:lightRig rig="flood" dir="t"/>
                    </a:cell3D>
                  </a:tcPr>
                </a:tc>
              </a:tr>
              <a:tr h="646113">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en-US" sz="2000" b="0" u="none" strike="noStrike" cap="none" normalizeH="0" baseline="0" dirty="0">
                          <a:ln>
                            <a:noFill/>
                          </a:ln>
                          <a:effectLst/>
                          <a:latin typeface="+mj-lt"/>
                        </a:rPr>
                        <a:t>Jn. 2:18-22</a:t>
                      </a:r>
                      <a:endParaRPr kumimoji="0" lang="en-US" sz="2000" b="0" i="0" u="none" strike="noStrike" cap="none" normalizeH="0" baseline="0" dirty="0">
                        <a:ln>
                          <a:noFill/>
                        </a:ln>
                        <a:solidFill>
                          <a:schemeClr val="tx1"/>
                        </a:solidFill>
                        <a:effectLst/>
                        <a:latin typeface="+mj-lt"/>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rPr>
                        <a:t>This </a:t>
                      </a:r>
                      <a:r>
                        <a:rPr kumimoji="0" lang="en-US" sz="2000" u="none" strike="noStrike" cap="none" normalizeH="0" baseline="0" dirty="0">
                          <a:ln>
                            <a:noFill/>
                          </a:ln>
                          <a:effectLst/>
                          <a:latin typeface="+mj-lt"/>
                        </a:rPr>
                        <a:t>temple</a:t>
                      </a:r>
                      <a:endParaRPr kumimoji="0" lang="en-US" sz="2000" b="0" i="0" u="none" strike="noStrike" cap="none" normalizeH="0" baseline="0" dirty="0">
                        <a:ln>
                          <a:noFill/>
                        </a:ln>
                        <a:solidFill>
                          <a:schemeClr val="tx1"/>
                        </a:solidFill>
                        <a:effectLst/>
                        <a:latin typeface="+mj-lt"/>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latin typeface="+mj-lt"/>
                        </a:rPr>
                        <a:t>I</a:t>
                      </a:r>
                      <a:endParaRPr kumimoji="0" lang="en-US" sz="2000" b="0" i="0" u="none" strike="noStrike" cap="none" normalizeH="0" baseline="0" dirty="0">
                        <a:ln>
                          <a:noFill/>
                        </a:ln>
                        <a:solidFill>
                          <a:schemeClr val="tx1"/>
                        </a:solidFill>
                        <a:effectLst/>
                        <a:latin typeface="+mj-lt"/>
                      </a:endParaRPr>
                    </a:p>
                  </a:txBody>
                  <a:tcPr anchor="ctr" horzOverflow="overflow">
                    <a:cell3D prstMaterial="dkEdge">
                      <a:bevel/>
                      <a:lightRig rig="flood" dir="t"/>
                    </a:cell3D>
                  </a:tcPr>
                </a:tc>
              </a:tr>
              <a:tr h="646113">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defRPr/>
                      </a:pPr>
                      <a:r>
                        <a:rPr kumimoji="0" lang="en-US" sz="2000" b="0" u="none" strike="noStrike" cap="none" normalizeH="0" baseline="0" dirty="0" smtClean="0">
                          <a:ln>
                            <a:noFill/>
                          </a:ln>
                          <a:effectLst/>
                          <a:latin typeface="+mj-lt"/>
                        </a:rPr>
                        <a:t>Acts 2:27, 31</a:t>
                      </a:r>
                      <a:endParaRPr kumimoji="0" lang="en-US" sz="2000" b="0" i="0" u="none" strike="noStrike" cap="none" normalizeH="0" baseline="0" dirty="0" smtClean="0">
                        <a:ln>
                          <a:noFill/>
                        </a:ln>
                        <a:solidFill>
                          <a:schemeClr val="tx1"/>
                        </a:solidFill>
                        <a:effectLst/>
                        <a:latin typeface="+mj-lt"/>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latin typeface="+mj-lt"/>
                        </a:rPr>
                        <a:t>Flesh</a:t>
                      </a:r>
                      <a:r>
                        <a:rPr kumimoji="0" lang="en-US" sz="2000" u="none" strike="noStrike" cap="none" normalizeH="0" baseline="0" dirty="0">
                          <a:ln>
                            <a:noFill/>
                          </a:ln>
                          <a:effectLst/>
                        </a:rPr>
                        <a:t> saw no corruption</a:t>
                      </a:r>
                      <a:endParaRPr kumimoji="0" lang="en-US" sz="2000" b="0" i="0" u="none" strike="noStrike" cap="none" normalizeH="0" baseline="0" dirty="0">
                        <a:ln>
                          <a:noFill/>
                        </a:ln>
                        <a:solidFill>
                          <a:schemeClr val="tx1"/>
                        </a:solidFill>
                        <a:effectLst/>
                        <a:latin typeface="Arial" pitchFamily="34" charset="0"/>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latin typeface="+mj-lt"/>
                        </a:rPr>
                        <a:t>Soul</a:t>
                      </a:r>
                      <a:r>
                        <a:rPr kumimoji="0" lang="en-US" sz="2000" u="none" strike="noStrike" cap="none" normalizeH="0" baseline="0" dirty="0">
                          <a:ln>
                            <a:noFill/>
                          </a:ln>
                          <a:effectLst/>
                        </a:rPr>
                        <a:t> not left in Hades</a:t>
                      </a:r>
                      <a:endParaRPr kumimoji="0" lang="en-US" sz="2000" b="0" i="0" u="none" strike="noStrike" cap="none" normalizeH="0" baseline="0" dirty="0">
                        <a:ln>
                          <a:noFill/>
                        </a:ln>
                        <a:solidFill>
                          <a:schemeClr val="tx1"/>
                        </a:solidFill>
                        <a:effectLst/>
                        <a:latin typeface="Arial" pitchFamily="34" charset="0"/>
                      </a:endParaRPr>
                    </a:p>
                  </a:txBody>
                  <a:tcPr anchor="ctr" horzOverflow="overflow">
                    <a:cell3D prstMaterial="dkEdge">
                      <a:bevel/>
                      <a:lightRig rig="flood" dir="t"/>
                    </a:cell3D>
                  </a:tcPr>
                </a:tc>
              </a:tr>
              <a:tr h="646113">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en-US" sz="2000" b="0" u="none" strike="noStrike" cap="none" normalizeH="0" baseline="0" dirty="0">
                          <a:ln>
                            <a:noFill/>
                          </a:ln>
                          <a:effectLst/>
                          <a:latin typeface="+mj-lt"/>
                        </a:rPr>
                        <a:t>Rom. 7:22-23</a:t>
                      </a:r>
                      <a:endParaRPr kumimoji="0" lang="en-US" sz="2000" b="0" i="0" u="none" strike="noStrike" cap="none" normalizeH="0" baseline="0" dirty="0">
                        <a:ln>
                          <a:noFill/>
                        </a:ln>
                        <a:solidFill>
                          <a:schemeClr val="tx1"/>
                        </a:solidFill>
                        <a:effectLst/>
                        <a:latin typeface="+mj-lt"/>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rPr>
                        <a:t>My </a:t>
                      </a:r>
                      <a:r>
                        <a:rPr kumimoji="0" lang="en-US" sz="2000" u="none" strike="noStrike" cap="none" normalizeH="0" baseline="0" dirty="0">
                          <a:ln>
                            <a:noFill/>
                          </a:ln>
                          <a:effectLst/>
                          <a:latin typeface="+mj-lt"/>
                        </a:rPr>
                        <a:t>members</a:t>
                      </a:r>
                      <a:endParaRPr kumimoji="0" lang="en-US" sz="2000" b="0" i="0" u="none" strike="noStrike" cap="none" normalizeH="0" baseline="0" dirty="0">
                        <a:ln>
                          <a:noFill/>
                        </a:ln>
                        <a:solidFill>
                          <a:schemeClr val="tx1"/>
                        </a:solidFill>
                        <a:effectLst/>
                        <a:latin typeface="+mj-lt"/>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latin typeface="+mj-lt"/>
                        </a:rPr>
                        <a:t>Inward man</a:t>
                      </a:r>
                      <a:endParaRPr kumimoji="0" lang="en-US" sz="2000" b="0" i="0" u="none" strike="noStrike" cap="none" normalizeH="0" baseline="0" dirty="0">
                        <a:ln>
                          <a:noFill/>
                        </a:ln>
                        <a:solidFill>
                          <a:schemeClr val="tx1"/>
                        </a:solidFill>
                        <a:effectLst/>
                        <a:latin typeface="+mj-lt"/>
                      </a:endParaRPr>
                    </a:p>
                  </a:txBody>
                  <a:tcPr anchor="ctr" horzOverflow="overflow">
                    <a:cell3D prstMaterial="dkEdge">
                      <a:bevel/>
                      <a:lightRig rig="flood" dir="t"/>
                    </a:cell3D>
                  </a:tcPr>
                </a:tc>
              </a:tr>
              <a:tr h="646113">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en-US" sz="2000" b="0" u="none" strike="noStrike" cap="none" normalizeH="0" baseline="0" dirty="0">
                          <a:ln>
                            <a:noFill/>
                          </a:ln>
                          <a:effectLst/>
                          <a:latin typeface="+mj-lt"/>
                        </a:rPr>
                        <a:t>1 Cor. 5:5</a:t>
                      </a:r>
                      <a:endParaRPr kumimoji="0" lang="en-US" sz="2000" b="0" i="0" u="none" strike="noStrike" cap="none" normalizeH="0" baseline="0" dirty="0">
                        <a:ln>
                          <a:noFill/>
                        </a:ln>
                        <a:solidFill>
                          <a:schemeClr val="tx1"/>
                        </a:solidFill>
                        <a:effectLst/>
                        <a:latin typeface="+mj-lt"/>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rPr>
                        <a:t>Destruction of </a:t>
                      </a:r>
                      <a:r>
                        <a:rPr kumimoji="0" lang="en-US" sz="2000" u="none" strike="noStrike" cap="none" normalizeH="0" baseline="0" dirty="0">
                          <a:ln>
                            <a:noFill/>
                          </a:ln>
                          <a:effectLst/>
                          <a:latin typeface="+mj-lt"/>
                        </a:rPr>
                        <a:t>flesh</a:t>
                      </a:r>
                      <a:endParaRPr kumimoji="0" lang="en-US" sz="2000" b="0" i="0" u="none" strike="noStrike" cap="none" normalizeH="0" baseline="0" dirty="0">
                        <a:ln>
                          <a:noFill/>
                        </a:ln>
                        <a:solidFill>
                          <a:schemeClr val="tx1"/>
                        </a:solidFill>
                        <a:effectLst/>
                        <a:latin typeface="+mj-lt"/>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latin typeface="+mj-lt"/>
                        </a:rPr>
                        <a:t>Spirit</a:t>
                      </a:r>
                      <a:r>
                        <a:rPr kumimoji="0" lang="en-US" sz="2000" u="none" strike="noStrike" cap="none" normalizeH="0" baseline="0" dirty="0">
                          <a:ln>
                            <a:noFill/>
                          </a:ln>
                          <a:effectLst/>
                        </a:rPr>
                        <a:t> may be saved</a:t>
                      </a:r>
                      <a:endParaRPr kumimoji="0" lang="en-US" sz="2000" b="0" i="0" u="none" strike="noStrike" cap="none" normalizeH="0" baseline="0" dirty="0">
                        <a:ln>
                          <a:noFill/>
                        </a:ln>
                        <a:solidFill>
                          <a:schemeClr val="tx1"/>
                        </a:solidFill>
                        <a:effectLst/>
                        <a:latin typeface="Arial" pitchFamily="34" charset="0"/>
                      </a:endParaRPr>
                    </a:p>
                  </a:txBody>
                  <a:tcPr anchor="ctr" horzOverflow="overflow">
                    <a:cell3D prstMaterial="dkEdge">
                      <a:bevel/>
                      <a:lightRig rig="flood" dir="t"/>
                    </a:cell3D>
                  </a:tcPr>
                </a:tc>
              </a:tr>
            </a:tbl>
          </a:graphicData>
        </a:graphic>
      </p:graphicFrame>
      <p:sp>
        <p:nvSpPr>
          <p:cNvPr id="39" name="Slide Number Placeholder 5"/>
          <p:cNvSpPr>
            <a:spLocks noGrp="1"/>
          </p:cNvSpPr>
          <p:nvPr>
            <p:ph type="sldNum" sz="quarter" idx="12"/>
          </p:nvPr>
        </p:nvSpPr>
        <p:spPr/>
        <p:txBody>
          <a:bodyPr/>
          <a:lstStyle/>
          <a:p>
            <a:fld id="{FD45D42B-3265-4ACC-A3BD-8B533EBA777C}" type="slidenum">
              <a:rPr lang="en-US"/>
              <a:pPr/>
              <a:t>82</a:t>
            </a:fld>
            <a:endParaRPr lang="en-US"/>
          </a:p>
        </p:txBody>
      </p:sp>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1617042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81000"/>
            <a:ext cx="7772400" cy="1143000"/>
          </a:xfrm>
        </p:spPr>
        <p:txBody>
          <a:bodyPr/>
          <a:lstStyle/>
          <a:p>
            <a:r>
              <a:rPr lang="en-US" dirty="0" smtClean="0"/>
              <a:t>The Dual Nature Of Man</a:t>
            </a:r>
            <a:endParaRPr lang="en-US" dirty="0"/>
          </a:p>
        </p:txBody>
      </p:sp>
      <p:graphicFrame>
        <p:nvGraphicFramePr>
          <p:cNvPr id="9256" name="Group 40"/>
          <p:cNvGraphicFramePr>
            <a:graphicFrameLocks noGrp="1"/>
          </p:cNvGraphicFramePr>
          <p:nvPr>
            <p:ph type="tbl" idx="1"/>
            <p:extLst>
              <p:ext uri="{D42A27DB-BD31-4B8C-83A1-F6EECF244321}">
                <p14:modId xmlns:p14="http://schemas.microsoft.com/office/powerpoint/2010/main" val="1539857576"/>
              </p:ext>
            </p:extLst>
          </p:nvPr>
        </p:nvGraphicFramePr>
        <p:xfrm>
          <a:off x="533400" y="2133600"/>
          <a:ext cx="8229600" cy="3342006"/>
        </p:xfrm>
        <a:graphic>
          <a:graphicData uri="http://schemas.openxmlformats.org/drawingml/2006/table">
            <a:tbl>
              <a:tblPr firstCol="1" bandCol="1">
                <a:tableStyleId>{5C22544A-7EE6-4342-B048-85BDC9FD1C3A}</a:tableStyleId>
              </a:tblPr>
              <a:tblGrid>
                <a:gridCol w="2209800"/>
                <a:gridCol w="3276600"/>
                <a:gridCol w="2743200"/>
              </a:tblGrid>
              <a:tr h="647700">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en-US" sz="2000" b="0" u="none" strike="noStrike" cap="none" normalizeH="0" baseline="0" dirty="0">
                          <a:ln>
                            <a:noFill/>
                          </a:ln>
                          <a:effectLst/>
                          <a:latin typeface="+mj-lt"/>
                        </a:rPr>
                        <a:t>2 Cor. 5:1-4</a:t>
                      </a:r>
                      <a:endParaRPr kumimoji="0" lang="en-US" sz="2000" b="0" i="0" u="none" strike="noStrike" cap="none" normalizeH="0" baseline="0" dirty="0">
                        <a:ln>
                          <a:noFill/>
                        </a:ln>
                        <a:solidFill>
                          <a:schemeClr val="tx1"/>
                        </a:solidFill>
                        <a:effectLst/>
                        <a:latin typeface="+mj-lt"/>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latin typeface="+mj-lt"/>
                        </a:rPr>
                        <a:t>Earthly house</a:t>
                      </a:r>
                      <a:endParaRPr kumimoji="0" lang="en-US" sz="2000" b="0" i="0" u="none" strike="noStrike" cap="none" normalizeH="0" baseline="0" dirty="0">
                        <a:ln>
                          <a:noFill/>
                        </a:ln>
                        <a:solidFill>
                          <a:schemeClr val="tx1"/>
                        </a:solidFill>
                        <a:effectLst/>
                        <a:latin typeface="+mj-lt"/>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latin typeface="+mj-lt"/>
                        </a:rPr>
                        <a:t>We</a:t>
                      </a:r>
                      <a:endParaRPr kumimoji="0" lang="en-US" sz="2000" b="0" i="0" u="none" strike="noStrike" cap="none" normalizeH="0" baseline="0" dirty="0">
                        <a:ln>
                          <a:noFill/>
                        </a:ln>
                        <a:solidFill>
                          <a:schemeClr val="tx1"/>
                        </a:solidFill>
                        <a:effectLst/>
                        <a:latin typeface="+mj-lt"/>
                      </a:endParaRPr>
                    </a:p>
                  </a:txBody>
                  <a:tcPr anchor="ctr" horzOverflow="overflow">
                    <a:cell3D prstMaterial="dkEdge">
                      <a:bevel/>
                      <a:lightRig rig="flood" dir="t"/>
                    </a:cell3D>
                  </a:tcPr>
                </a:tc>
              </a:tr>
              <a:tr h="647700">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en-US" sz="2000" b="0" u="none" strike="noStrike" cap="none" normalizeH="0" baseline="0" dirty="0">
                          <a:ln>
                            <a:noFill/>
                          </a:ln>
                          <a:effectLst/>
                          <a:latin typeface="+mj-lt"/>
                        </a:rPr>
                        <a:t>2 Cor. 5:6-8</a:t>
                      </a:r>
                      <a:endParaRPr kumimoji="0" lang="en-US" sz="2000" b="0" i="0" u="none" strike="noStrike" cap="none" normalizeH="0" baseline="0" dirty="0">
                        <a:ln>
                          <a:noFill/>
                        </a:ln>
                        <a:solidFill>
                          <a:schemeClr val="tx1"/>
                        </a:solidFill>
                        <a:effectLst/>
                        <a:latin typeface="+mj-lt"/>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latin typeface="+mj-lt"/>
                        </a:rPr>
                        <a:t>Home in body</a:t>
                      </a:r>
                      <a:r>
                        <a:rPr kumimoji="0" lang="en-US" sz="2000" u="none" strike="noStrike" cap="none" normalizeH="0" baseline="0" dirty="0">
                          <a:ln>
                            <a:noFill/>
                          </a:ln>
                          <a:effectLst/>
                        </a:rPr>
                        <a:t>, absent from Lord</a:t>
                      </a:r>
                      <a:endParaRPr kumimoji="0" lang="en-US" sz="2000" b="0" i="0" u="none" strike="noStrike" cap="none" normalizeH="0" baseline="0" dirty="0">
                        <a:ln>
                          <a:noFill/>
                        </a:ln>
                        <a:solidFill>
                          <a:schemeClr val="tx1"/>
                        </a:solidFill>
                        <a:effectLst/>
                        <a:latin typeface="Arial" pitchFamily="34" charset="0"/>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latin typeface="+mj-lt"/>
                        </a:rPr>
                        <a:t>Absent from body</a:t>
                      </a:r>
                      <a:r>
                        <a:rPr kumimoji="0" lang="en-US" sz="2000" u="none" strike="noStrike" cap="none" normalizeH="0" baseline="0" dirty="0">
                          <a:ln>
                            <a:noFill/>
                          </a:ln>
                          <a:effectLst/>
                        </a:rPr>
                        <a:t>, present with Lord</a:t>
                      </a:r>
                      <a:endParaRPr kumimoji="0" lang="en-US" sz="2000" b="0" i="0" u="none" strike="noStrike" cap="none" normalizeH="0" baseline="0" dirty="0">
                        <a:ln>
                          <a:noFill/>
                        </a:ln>
                        <a:solidFill>
                          <a:schemeClr val="tx1"/>
                        </a:solidFill>
                        <a:effectLst/>
                        <a:latin typeface="Arial" pitchFamily="34" charset="0"/>
                      </a:endParaRPr>
                    </a:p>
                  </a:txBody>
                  <a:tcPr anchor="ctr" horzOverflow="overflow">
                    <a:cell3D prstMaterial="dkEdge">
                      <a:bevel/>
                      <a:lightRig rig="flood" dir="t"/>
                    </a:cell3D>
                  </a:tcPr>
                </a:tc>
              </a:tr>
              <a:tr h="646113">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en-US" sz="2000" b="0" u="none" strike="noStrike" cap="none" normalizeH="0" baseline="0" dirty="0">
                          <a:ln>
                            <a:noFill/>
                          </a:ln>
                          <a:effectLst/>
                          <a:latin typeface="+mj-lt"/>
                        </a:rPr>
                        <a:t>2 Cor. 12:3</a:t>
                      </a:r>
                      <a:endParaRPr kumimoji="0" lang="en-US" sz="2000" b="0" i="0" u="none" strike="noStrike" cap="none" normalizeH="0" baseline="0" dirty="0">
                        <a:ln>
                          <a:noFill/>
                        </a:ln>
                        <a:solidFill>
                          <a:schemeClr val="tx1"/>
                        </a:solidFill>
                        <a:effectLst/>
                        <a:latin typeface="+mj-lt"/>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latin typeface="+mj-lt"/>
                        </a:rPr>
                        <a:t>In</a:t>
                      </a:r>
                      <a:r>
                        <a:rPr kumimoji="0" lang="en-US" sz="2000" u="none" strike="noStrike" cap="none" normalizeH="0" baseline="0" dirty="0">
                          <a:ln>
                            <a:noFill/>
                          </a:ln>
                          <a:effectLst/>
                        </a:rPr>
                        <a:t> </a:t>
                      </a:r>
                      <a:r>
                        <a:rPr kumimoji="0" lang="en-US" sz="2000" u="none" strike="noStrike" cap="none" normalizeH="0" baseline="0" dirty="0">
                          <a:ln>
                            <a:noFill/>
                          </a:ln>
                          <a:effectLst/>
                          <a:latin typeface="+mj-lt"/>
                        </a:rPr>
                        <a:t>body</a:t>
                      </a:r>
                      <a:endParaRPr kumimoji="0" lang="en-US" sz="2000" b="0" i="0" u="none" strike="noStrike" cap="none" normalizeH="0" baseline="0" dirty="0">
                        <a:ln>
                          <a:noFill/>
                        </a:ln>
                        <a:solidFill>
                          <a:schemeClr val="tx1"/>
                        </a:solidFill>
                        <a:effectLst/>
                        <a:latin typeface="+mj-lt"/>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latin typeface="+mj-lt"/>
                        </a:rPr>
                        <a:t>Out of body</a:t>
                      </a:r>
                      <a:endParaRPr kumimoji="0" lang="en-US" sz="2000" b="0" i="0" u="none" strike="noStrike" cap="none" normalizeH="0" baseline="0" dirty="0">
                        <a:ln>
                          <a:noFill/>
                        </a:ln>
                        <a:solidFill>
                          <a:schemeClr val="tx1"/>
                        </a:solidFill>
                        <a:effectLst/>
                        <a:latin typeface="+mj-lt"/>
                      </a:endParaRPr>
                    </a:p>
                  </a:txBody>
                  <a:tcPr anchor="ctr" horzOverflow="overflow">
                    <a:cell3D prstMaterial="dkEdge">
                      <a:bevel/>
                      <a:lightRig rig="flood" dir="t"/>
                    </a:cell3D>
                  </a:tcPr>
                </a:tc>
              </a:tr>
              <a:tr h="649288">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en-US" sz="2000" b="0" u="none" strike="noStrike" cap="none" normalizeH="0" baseline="0" dirty="0">
                          <a:ln>
                            <a:noFill/>
                          </a:ln>
                          <a:effectLst/>
                          <a:latin typeface="+mj-lt"/>
                        </a:rPr>
                        <a:t>Phil. 1:22-25</a:t>
                      </a:r>
                      <a:endParaRPr kumimoji="0" lang="en-US" sz="2000" b="0" i="0" u="none" strike="noStrike" cap="none" normalizeH="0" baseline="0" dirty="0">
                        <a:ln>
                          <a:noFill/>
                        </a:ln>
                        <a:solidFill>
                          <a:schemeClr val="tx1"/>
                        </a:solidFill>
                        <a:effectLst/>
                        <a:latin typeface="+mj-lt"/>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rPr>
                        <a:t>Live on in </a:t>
                      </a:r>
                      <a:r>
                        <a:rPr kumimoji="0" lang="en-US" sz="2000" u="none" strike="noStrike" cap="none" normalizeH="0" baseline="0" dirty="0">
                          <a:ln>
                            <a:noFill/>
                          </a:ln>
                          <a:effectLst/>
                          <a:latin typeface="+mj-lt"/>
                        </a:rPr>
                        <a:t>flesh</a:t>
                      </a:r>
                      <a:endParaRPr kumimoji="0" lang="en-US" sz="2000" b="0" i="0" u="none" strike="noStrike" cap="none" normalizeH="0" baseline="0" dirty="0">
                        <a:ln>
                          <a:noFill/>
                        </a:ln>
                        <a:solidFill>
                          <a:schemeClr val="tx1"/>
                        </a:solidFill>
                        <a:effectLst/>
                        <a:latin typeface="+mj-lt"/>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latin typeface="+mj-lt"/>
                        </a:rPr>
                        <a:t>Depart</a:t>
                      </a:r>
                      <a:r>
                        <a:rPr kumimoji="0" lang="en-US" sz="2000" u="none" strike="noStrike" cap="none" normalizeH="0" baseline="0" dirty="0">
                          <a:ln>
                            <a:noFill/>
                          </a:ln>
                          <a:effectLst/>
                        </a:rPr>
                        <a:t> and </a:t>
                      </a:r>
                      <a:r>
                        <a:rPr kumimoji="0" lang="en-US" sz="2000" u="none" strike="noStrike" cap="none" normalizeH="0" baseline="0" dirty="0" smtClean="0">
                          <a:ln>
                            <a:noFill/>
                          </a:ln>
                          <a:effectLst/>
                        </a:rPr>
                        <a:t>be</a:t>
                      </a:r>
                      <a:br>
                        <a:rPr kumimoji="0" lang="en-US" sz="2000" u="none" strike="noStrike" cap="none" normalizeH="0" baseline="0" dirty="0" smtClean="0">
                          <a:ln>
                            <a:noFill/>
                          </a:ln>
                          <a:effectLst/>
                        </a:rPr>
                      </a:br>
                      <a:r>
                        <a:rPr kumimoji="0" lang="en-US" sz="2000" u="none" strike="noStrike" cap="none" normalizeH="0" baseline="0" dirty="0" smtClean="0">
                          <a:ln>
                            <a:noFill/>
                          </a:ln>
                          <a:effectLst/>
                        </a:rPr>
                        <a:t>with </a:t>
                      </a:r>
                      <a:r>
                        <a:rPr kumimoji="0" lang="en-US" sz="2000" u="none" strike="noStrike" cap="none" normalizeH="0" baseline="0" dirty="0">
                          <a:ln>
                            <a:noFill/>
                          </a:ln>
                          <a:effectLst/>
                        </a:rPr>
                        <a:t>Lord</a:t>
                      </a:r>
                      <a:endParaRPr kumimoji="0" lang="en-US" sz="2000" b="0" i="0" u="none" strike="noStrike" cap="none" normalizeH="0" baseline="0" dirty="0">
                        <a:ln>
                          <a:noFill/>
                        </a:ln>
                        <a:solidFill>
                          <a:schemeClr val="tx1"/>
                        </a:solidFill>
                        <a:effectLst/>
                        <a:latin typeface="Arial" pitchFamily="34" charset="0"/>
                      </a:endParaRPr>
                    </a:p>
                  </a:txBody>
                  <a:tcPr anchor="ctr" horzOverflow="overflow">
                    <a:cell3D prstMaterial="dkEdge">
                      <a:bevel/>
                      <a:lightRig rig="flood" dir="t"/>
                    </a:cell3D>
                  </a:tcPr>
                </a:tc>
              </a:tr>
              <a:tr h="646113">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en-US" sz="2000" b="0" u="none" strike="noStrike" cap="none" normalizeH="0" baseline="0" dirty="0">
                          <a:ln>
                            <a:noFill/>
                          </a:ln>
                          <a:effectLst/>
                          <a:latin typeface="+mj-lt"/>
                        </a:rPr>
                        <a:t>2 Pet. 1:13-14</a:t>
                      </a:r>
                      <a:endParaRPr kumimoji="0" lang="en-US" sz="2000" b="0" i="0" u="none" strike="noStrike" cap="none" normalizeH="0" baseline="0" dirty="0">
                        <a:ln>
                          <a:noFill/>
                        </a:ln>
                        <a:solidFill>
                          <a:schemeClr val="tx1"/>
                        </a:solidFill>
                        <a:effectLst/>
                        <a:latin typeface="+mj-lt"/>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rPr>
                        <a:t>This </a:t>
                      </a:r>
                      <a:r>
                        <a:rPr kumimoji="0" lang="en-US" sz="2000" u="none" strike="noStrike" cap="none" normalizeH="0" baseline="0" dirty="0">
                          <a:ln>
                            <a:noFill/>
                          </a:ln>
                          <a:effectLst/>
                          <a:latin typeface="+mj-lt"/>
                        </a:rPr>
                        <a:t>tent</a:t>
                      </a:r>
                      <a:endParaRPr kumimoji="0" lang="en-US" sz="2000" b="0" i="0" u="none" strike="noStrike" cap="none" normalizeH="0" baseline="0" dirty="0">
                        <a:ln>
                          <a:noFill/>
                        </a:ln>
                        <a:solidFill>
                          <a:schemeClr val="tx1"/>
                        </a:solidFill>
                        <a:effectLst/>
                        <a:latin typeface="+mj-lt"/>
                      </a:endParaRPr>
                    </a:p>
                  </a:txBody>
                  <a:tcPr anchor="ctr" horzOverflow="overflow">
                    <a:cell3D prstMaterial="dkEdge">
                      <a:bevel/>
                      <a:lightRig rig="flood" dir="t"/>
                    </a:cell3D>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90000"/>
                        <a:buFont typeface="Wingdings" pitchFamily="2" charset="2"/>
                        <a:buNone/>
                        <a:tabLst/>
                      </a:pPr>
                      <a:r>
                        <a:rPr kumimoji="0" lang="en-US" sz="2000" u="none" strike="noStrike" cap="none" normalizeH="0" baseline="0" dirty="0">
                          <a:ln>
                            <a:noFill/>
                          </a:ln>
                          <a:effectLst/>
                          <a:latin typeface="+mj-lt"/>
                        </a:rPr>
                        <a:t>I</a:t>
                      </a:r>
                      <a:endParaRPr kumimoji="0" lang="en-US" sz="2000" b="0" i="0" u="none" strike="noStrike" cap="none" normalizeH="0" baseline="0" dirty="0">
                        <a:ln>
                          <a:noFill/>
                        </a:ln>
                        <a:solidFill>
                          <a:schemeClr val="tx1"/>
                        </a:solidFill>
                        <a:effectLst/>
                        <a:latin typeface="+mj-lt"/>
                      </a:endParaRPr>
                    </a:p>
                  </a:txBody>
                  <a:tcPr anchor="ctr" horzOverflow="overflow">
                    <a:cell3D prstMaterial="dkEdge">
                      <a:bevel/>
                      <a:lightRig rig="flood" dir="t"/>
                    </a:cell3D>
                  </a:tcPr>
                </a:tc>
              </a:tr>
            </a:tbl>
          </a:graphicData>
        </a:graphic>
      </p:graphicFrame>
      <p:sp>
        <p:nvSpPr>
          <p:cNvPr id="39" name="Slide Number Placeholder 5"/>
          <p:cNvSpPr>
            <a:spLocks noGrp="1"/>
          </p:cNvSpPr>
          <p:nvPr>
            <p:ph type="sldNum" sz="quarter" idx="12"/>
          </p:nvPr>
        </p:nvSpPr>
        <p:spPr/>
        <p:txBody>
          <a:bodyPr/>
          <a:lstStyle/>
          <a:p>
            <a:fld id="{FD45D42B-3265-4ACC-A3BD-8B533EBA777C}" type="slidenum">
              <a:rPr lang="en-US"/>
              <a:pPr/>
              <a:t>83</a:t>
            </a:fld>
            <a:endParaRPr lang="en-US"/>
          </a:p>
        </p:txBody>
      </p:sp>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23891451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a:t>“Soul” = “Spirit” </a:t>
            </a:r>
          </a:p>
        </p:txBody>
      </p:sp>
      <p:sp>
        <p:nvSpPr>
          <p:cNvPr id="12291" name="Rectangle 3"/>
          <p:cNvSpPr>
            <a:spLocks noGrp="1" noChangeArrowheads="1"/>
          </p:cNvSpPr>
          <p:nvPr>
            <p:ph idx="1"/>
          </p:nvPr>
        </p:nvSpPr>
        <p:spPr/>
        <p:txBody>
          <a:bodyPr/>
          <a:lstStyle/>
          <a:p>
            <a:pPr marL="457200" indent="-457200">
              <a:lnSpc>
                <a:spcPct val="90000"/>
              </a:lnSpc>
              <a:spcBef>
                <a:spcPct val="0"/>
              </a:spcBef>
              <a:spcAft>
                <a:spcPct val="100000"/>
              </a:spcAft>
            </a:pPr>
            <a:r>
              <a:rPr lang="en-US" sz="2800" b="1" i="1" dirty="0">
                <a:cs typeface="Times New Roman" pitchFamily="18" charset="0"/>
              </a:rPr>
              <a:t>1 Samuel 1:15:  </a:t>
            </a:r>
            <a:r>
              <a:rPr lang="en-US" sz="2800" baseline="30000" dirty="0">
                <a:cs typeface="Times New Roman" pitchFamily="18" charset="0"/>
              </a:rPr>
              <a:t>15</a:t>
            </a:r>
            <a:r>
              <a:rPr lang="en-US" sz="2800" dirty="0">
                <a:cs typeface="Times New Roman" pitchFamily="18" charset="0"/>
              </a:rPr>
              <a:t> And Hannah answered and said, “No, my lord, I am a woman of sorrowful </a:t>
            </a:r>
            <a:r>
              <a:rPr lang="en-US" sz="2800" b="1" dirty="0">
                <a:solidFill>
                  <a:srgbClr val="FFFF00"/>
                </a:solidFill>
                <a:cs typeface="Times New Roman" pitchFamily="18" charset="0"/>
              </a:rPr>
              <a:t>spirit</a:t>
            </a:r>
            <a:r>
              <a:rPr lang="en-US" sz="2800" dirty="0">
                <a:cs typeface="Times New Roman" pitchFamily="18" charset="0"/>
              </a:rPr>
              <a:t>. I have drunk neither wine nor intoxicating drink, but have poured out my </a:t>
            </a:r>
            <a:r>
              <a:rPr lang="en-US" sz="2800" b="1" dirty="0">
                <a:solidFill>
                  <a:srgbClr val="FFFF00"/>
                </a:solidFill>
                <a:cs typeface="Times New Roman" pitchFamily="18" charset="0"/>
              </a:rPr>
              <a:t>soul</a:t>
            </a:r>
            <a:r>
              <a:rPr lang="en-US" sz="2800" dirty="0">
                <a:cs typeface="Times New Roman" pitchFamily="18" charset="0"/>
              </a:rPr>
              <a:t> before the Lord.</a:t>
            </a:r>
            <a:r>
              <a:rPr lang="en-US" sz="2800" dirty="0"/>
              <a:t> </a:t>
            </a:r>
          </a:p>
          <a:p>
            <a:pPr marL="457200" indent="-457200">
              <a:lnSpc>
                <a:spcPct val="90000"/>
              </a:lnSpc>
              <a:spcBef>
                <a:spcPct val="0"/>
              </a:spcBef>
              <a:spcAft>
                <a:spcPct val="100000"/>
              </a:spcAft>
            </a:pPr>
            <a:r>
              <a:rPr lang="en-US" sz="2800" b="1" i="1" dirty="0">
                <a:cs typeface="Times New Roman" pitchFamily="18" charset="0"/>
              </a:rPr>
              <a:t>Job 7:11:  </a:t>
            </a:r>
            <a:r>
              <a:rPr lang="en-US" sz="2800" baseline="30000" dirty="0">
                <a:cs typeface="Times New Roman" pitchFamily="18" charset="0"/>
              </a:rPr>
              <a:t>11</a:t>
            </a:r>
            <a:r>
              <a:rPr lang="en-US" sz="2800" dirty="0">
                <a:cs typeface="Times New Roman" pitchFamily="18" charset="0"/>
              </a:rPr>
              <a:t> “Therefore I will not restrain my mouth; I will speak in the anguish of my </a:t>
            </a:r>
            <a:r>
              <a:rPr lang="en-US" sz="2800" b="1" dirty="0">
                <a:solidFill>
                  <a:srgbClr val="FFFF00"/>
                </a:solidFill>
                <a:cs typeface="Times New Roman" pitchFamily="18" charset="0"/>
              </a:rPr>
              <a:t>spirit</a:t>
            </a:r>
            <a:r>
              <a:rPr lang="en-US" sz="2800" dirty="0">
                <a:cs typeface="Times New Roman" pitchFamily="18" charset="0"/>
              </a:rPr>
              <a:t>; I will complain in the bitterness of my </a:t>
            </a:r>
            <a:r>
              <a:rPr lang="en-US" sz="2800" b="1" dirty="0">
                <a:solidFill>
                  <a:srgbClr val="FFFF00"/>
                </a:solidFill>
                <a:cs typeface="Times New Roman" pitchFamily="18" charset="0"/>
              </a:rPr>
              <a:t>soul</a:t>
            </a:r>
            <a:r>
              <a:rPr lang="en-US" sz="2800" dirty="0" smtClean="0">
                <a:cs typeface="Times New Roman" pitchFamily="18" charset="0"/>
              </a:rPr>
              <a:t>.</a:t>
            </a:r>
            <a:endParaRPr lang="en-US" sz="2800" dirty="0"/>
          </a:p>
        </p:txBody>
      </p:sp>
      <p:sp>
        <p:nvSpPr>
          <p:cNvPr id="6" name="Slide Number Placeholder 5"/>
          <p:cNvSpPr>
            <a:spLocks noGrp="1"/>
          </p:cNvSpPr>
          <p:nvPr>
            <p:ph type="sldNum" sz="quarter" idx="12"/>
          </p:nvPr>
        </p:nvSpPr>
        <p:spPr/>
        <p:txBody>
          <a:bodyPr/>
          <a:lstStyle/>
          <a:p>
            <a:fld id="{C6D19E93-1652-4107-B9D7-48EFF97244E5}" type="slidenum">
              <a:rPr lang="en-US"/>
              <a:pPr/>
              <a:t>84</a:t>
            </a:fld>
            <a:endParaRPr lang="en-US"/>
          </a:p>
        </p:txBody>
      </p:sp>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39988951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a:t>“Soul” = “Spirit” </a:t>
            </a:r>
          </a:p>
        </p:txBody>
      </p:sp>
      <p:sp>
        <p:nvSpPr>
          <p:cNvPr id="12291" name="Rectangle 3"/>
          <p:cNvSpPr>
            <a:spLocks noGrp="1" noChangeArrowheads="1"/>
          </p:cNvSpPr>
          <p:nvPr>
            <p:ph idx="1"/>
          </p:nvPr>
        </p:nvSpPr>
        <p:spPr/>
        <p:txBody>
          <a:bodyPr/>
          <a:lstStyle/>
          <a:p>
            <a:pPr marL="457200" indent="-457200">
              <a:lnSpc>
                <a:spcPct val="90000"/>
              </a:lnSpc>
              <a:spcBef>
                <a:spcPct val="0"/>
              </a:spcBef>
              <a:spcAft>
                <a:spcPct val="100000"/>
              </a:spcAft>
            </a:pPr>
            <a:r>
              <a:rPr lang="en-US" sz="2800" b="1" i="1" dirty="0" smtClean="0">
                <a:cs typeface="Times New Roman" pitchFamily="18" charset="0"/>
              </a:rPr>
              <a:t>Isaiah </a:t>
            </a:r>
            <a:r>
              <a:rPr lang="en-US" sz="2800" b="1" i="1" dirty="0">
                <a:cs typeface="Times New Roman" pitchFamily="18" charset="0"/>
              </a:rPr>
              <a:t>26:9:  </a:t>
            </a:r>
            <a:r>
              <a:rPr lang="en-US" sz="2800" baseline="30000" dirty="0">
                <a:cs typeface="Times New Roman" pitchFamily="18" charset="0"/>
              </a:rPr>
              <a:t>9</a:t>
            </a:r>
            <a:r>
              <a:rPr lang="en-US" sz="2800" dirty="0">
                <a:cs typeface="Times New Roman" pitchFamily="18" charset="0"/>
              </a:rPr>
              <a:t> With my </a:t>
            </a:r>
            <a:r>
              <a:rPr lang="en-US" sz="2800" b="1" dirty="0">
                <a:solidFill>
                  <a:srgbClr val="FFFF00"/>
                </a:solidFill>
                <a:cs typeface="Times New Roman" pitchFamily="18" charset="0"/>
              </a:rPr>
              <a:t>soul</a:t>
            </a:r>
            <a:r>
              <a:rPr lang="en-US" sz="2800" dirty="0">
                <a:cs typeface="Times New Roman" pitchFamily="18" charset="0"/>
              </a:rPr>
              <a:t> I have desired You in the night, Yes, by my </a:t>
            </a:r>
            <a:r>
              <a:rPr lang="en-US" sz="2800" b="1" dirty="0">
                <a:solidFill>
                  <a:srgbClr val="FFFF00"/>
                </a:solidFill>
                <a:cs typeface="Times New Roman" pitchFamily="18" charset="0"/>
              </a:rPr>
              <a:t>spirit</a:t>
            </a:r>
            <a:r>
              <a:rPr lang="en-US" sz="2800" dirty="0">
                <a:cs typeface="Times New Roman" pitchFamily="18" charset="0"/>
              </a:rPr>
              <a:t> within me I will seek You early; For when Your judgments are in the earth, The inhabitants of the world will learn righteousness</a:t>
            </a:r>
            <a:r>
              <a:rPr lang="en-US" sz="2800" dirty="0" smtClean="0">
                <a:cs typeface="Times New Roman" pitchFamily="18" charset="0"/>
              </a:rPr>
              <a:t>.</a:t>
            </a:r>
          </a:p>
          <a:p>
            <a:pPr marL="457200" indent="-457200">
              <a:lnSpc>
                <a:spcPct val="90000"/>
              </a:lnSpc>
              <a:spcBef>
                <a:spcPct val="0"/>
              </a:spcBef>
              <a:spcAft>
                <a:spcPct val="100000"/>
              </a:spcAft>
            </a:pPr>
            <a:r>
              <a:rPr lang="en-US" sz="2800" b="1" i="1" dirty="0" smtClean="0"/>
              <a:t>Lk. </a:t>
            </a:r>
            <a:r>
              <a:rPr lang="en-US" sz="2800" b="1" i="1" dirty="0"/>
              <a:t>1:46–47</a:t>
            </a:r>
            <a:r>
              <a:rPr lang="en-US" sz="2800" dirty="0" smtClean="0"/>
              <a:t>:  </a:t>
            </a:r>
            <a:r>
              <a:rPr lang="en-US" sz="2800" baseline="30000" dirty="0" smtClean="0"/>
              <a:t>46</a:t>
            </a:r>
            <a:r>
              <a:rPr lang="en-US" sz="2800" dirty="0" smtClean="0"/>
              <a:t> </a:t>
            </a:r>
            <a:r>
              <a:rPr lang="en-US" sz="2800" dirty="0"/>
              <a:t>And Mary said: “My </a:t>
            </a:r>
            <a:r>
              <a:rPr lang="en-US" sz="2800" b="1" dirty="0">
                <a:solidFill>
                  <a:srgbClr val="FFFF00"/>
                </a:solidFill>
              </a:rPr>
              <a:t>soul</a:t>
            </a:r>
            <a:r>
              <a:rPr lang="en-US" sz="2800" dirty="0"/>
              <a:t> magnifies the Lord, 47 And my </a:t>
            </a:r>
            <a:r>
              <a:rPr lang="en-US" sz="2800" b="1" dirty="0">
                <a:solidFill>
                  <a:srgbClr val="FFFF00"/>
                </a:solidFill>
              </a:rPr>
              <a:t>spirit</a:t>
            </a:r>
            <a:r>
              <a:rPr lang="en-US" sz="2800" dirty="0"/>
              <a:t> has rejoiced in God my Savior</a:t>
            </a:r>
            <a:r>
              <a:rPr lang="en-US" sz="2800" dirty="0" smtClean="0"/>
              <a:t>.</a:t>
            </a:r>
            <a:endParaRPr lang="en-US" sz="2800" dirty="0"/>
          </a:p>
        </p:txBody>
      </p:sp>
      <p:sp>
        <p:nvSpPr>
          <p:cNvPr id="6" name="Slide Number Placeholder 5"/>
          <p:cNvSpPr>
            <a:spLocks noGrp="1"/>
          </p:cNvSpPr>
          <p:nvPr>
            <p:ph type="sldNum" sz="quarter" idx="12"/>
          </p:nvPr>
        </p:nvSpPr>
        <p:spPr/>
        <p:txBody>
          <a:bodyPr/>
          <a:lstStyle/>
          <a:p>
            <a:fld id="{C6D19E93-1652-4107-B9D7-48EFF97244E5}" type="slidenum">
              <a:rPr lang="en-US"/>
              <a:pPr/>
              <a:t>85</a:t>
            </a:fld>
            <a:endParaRPr lang="en-US"/>
          </a:p>
        </p:txBody>
      </p:sp>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33243930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“Soul” </a:t>
            </a:r>
            <a:r>
              <a:rPr lang="en-US" dirty="0" smtClean="0">
                <a:sym typeface="Symbol"/>
              </a:rPr>
              <a:t></a:t>
            </a:r>
            <a:r>
              <a:rPr lang="en-US" dirty="0" smtClean="0"/>
              <a:t> </a:t>
            </a:r>
            <a:r>
              <a:rPr lang="en-US" dirty="0"/>
              <a:t>“Spirit” </a:t>
            </a:r>
          </a:p>
        </p:txBody>
      </p:sp>
      <p:sp>
        <p:nvSpPr>
          <p:cNvPr id="13315" name="Rectangle 3"/>
          <p:cNvSpPr>
            <a:spLocks noGrp="1" noChangeArrowheads="1"/>
          </p:cNvSpPr>
          <p:nvPr>
            <p:ph idx="1"/>
          </p:nvPr>
        </p:nvSpPr>
        <p:spPr>
          <a:xfrm>
            <a:off x="685800" y="1981200"/>
            <a:ext cx="8077200" cy="4114800"/>
          </a:xfrm>
        </p:spPr>
        <p:txBody>
          <a:bodyPr/>
          <a:lstStyle/>
          <a:p>
            <a:pPr>
              <a:spcBef>
                <a:spcPct val="0"/>
              </a:spcBef>
              <a:spcAft>
                <a:spcPct val="100000"/>
              </a:spcAft>
            </a:pPr>
            <a:r>
              <a:rPr lang="en-US" sz="2600" dirty="0"/>
              <a:t> </a:t>
            </a:r>
            <a:r>
              <a:rPr lang="en-US" sz="2600" b="1" i="1" dirty="0">
                <a:cs typeface="Times New Roman" pitchFamily="18" charset="0"/>
              </a:rPr>
              <a:t>1 Th. 5:23:  </a:t>
            </a:r>
            <a:r>
              <a:rPr lang="en-US" sz="2600" baseline="30000" dirty="0">
                <a:cs typeface="Times New Roman" pitchFamily="18" charset="0"/>
              </a:rPr>
              <a:t>23</a:t>
            </a:r>
            <a:r>
              <a:rPr lang="en-US" sz="2600" dirty="0">
                <a:cs typeface="Times New Roman" pitchFamily="18" charset="0"/>
              </a:rPr>
              <a:t> Now may the God of peace Himself sanctify you completely; and may your whole </a:t>
            </a:r>
            <a:r>
              <a:rPr lang="en-US" sz="2600" b="1" dirty="0">
                <a:solidFill>
                  <a:srgbClr val="FFFF00"/>
                </a:solidFill>
                <a:cs typeface="Times New Roman" pitchFamily="18" charset="0"/>
              </a:rPr>
              <a:t>spirit</a:t>
            </a:r>
            <a:r>
              <a:rPr lang="en-US" sz="2600" dirty="0">
                <a:cs typeface="Times New Roman" pitchFamily="18" charset="0"/>
              </a:rPr>
              <a:t>, </a:t>
            </a:r>
            <a:r>
              <a:rPr lang="en-US" sz="2600" b="1" dirty="0">
                <a:solidFill>
                  <a:srgbClr val="FFFF00"/>
                </a:solidFill>
                <a:cs typeface="Times New Roman" pitchFamily="18" charset="0"/>
              </a:rPr>
              <a:t>soul</a:t>
            </a:r>
            <a:r>
              <a:rPr lang="en-US" sz="2600" dirty="0">
                <a:cs typeface="Times New Roman" pitchFamily="18" charset="0"/>
              </a:rPr>
              <a:t>, and </a:t>
            </a:r>
            <a:r>
              <a:rPr lang="en-US" sz="2600" b="1" dirty="0">
                <a:solidFill>
                  <a:srgbClr val="FFFF00"/>
                </a:solidFill>
                <a:cs typeface="Times New Roman" pitchFamily="18" charset="0"/>
              </a:rPr>
              <a:t>body</a:t>
            </a:r>
            <a:r>
              <a:rPr lang="en-US" sz="2600" dirty="0">
                <a:cs typeface="Times New Roman" pitchFamily="18" charset="0"/>
              </a:rPr>
              <a:t> be preserved blameless at the coming of our Lord Jesus Christ.</a:t>
            </a:r>
            <a:r>
              <a:rPr lang="en-US" sz="2600" dirty="0"/>
              <a:t> </a:t>
            </a:r>
          </a:p>
          <a:p>
            <a:pPr>
              <a:spcBef>
                <a:spcPct val="0"/>
              </a:spcBef>
              <a:spcAft>
                <a:spcPct val="100000"/>
              </a:spcAft>
            </a:pPr>
            <a:r>
              <a:rPr lang="en-US" sz="2600" b="1" i="1" dirty="0">
                <a:cs typeface="Times New Roman" pitchFamily="18" charset="0"/>
              </a:rPr>
              <a:t>Heb. 4:12:  </a:t>
            </a:r>
            <a:r>
              <a:rPr lang="en-US" sz="2600" baseline="30000" dirty="0">
                <a:cs typeface="Times New Roman" pitchFamily="18" charset="0"/>
              </a:rPr>
              <a:t>12</a:t>
            </a:r>
            <a:r>
              <a:rPr lang="en-US" sz="2600" dirty="0">
                <a:cs typeface="Times New Roman" pitchFamily="18" charset="0"/>
              </a:rPr>
              <a:t> For the word of God is living and powerful, and sharper than any two-edged sword, piercing even to the division of </a:t>
            </a:r>
            <a:r>
              <a:rPr lang="en-US" sz="2600" b="1" dirty="0">
                <a:solidFill>
                  <a:srgbClr val="FFFF00"/>
                </a:solidFill>
                <a:cs typeface="Times New Roman" pitchFamily="18" charset="0"/>
              </a:rPr>
              <a:t>soul</a:t>
            </a:r>
            <a:r>
              <a:rPr lang="en-US" sz="2600" dirty="0">
                <a:cs typeface="Times New Roman" pitchFamily="18" charset="0"/>
              </a:rPr>
              <a:t> and </a:t>
            </a:r>
            <a:r>
              <a:rPr lang="en-US" sz="2600" b="1" dirty="0">
                <a:solidFill>
                  <a:srgbClr val="FFFF00"/>
                </a:solidFill>
                <a:cs typeface="Times New Roman" pitchFamily="18" charset="0"/>
              </a:rPr>
              <a:t>spirit</a:t>
            </a:r>
            <a:r>
              <a:rPr lang="en-US" sz="2600" dirty="0">
                <a:cs typeface="Times New Roman" pitchFamily="18" charset="0"/>
              </a:rPr>
              <a:t>, and of joints and marrow, and is a discerner of the thoughts and intents of the heart.</a:t>
            </a:r>
            <a:r>
              <a:rPr lang="en-US" sz="2600" dirty="0"/>
              <a:t> </a:t>
            </a:r>
          </a:p>
        </p:txBody>
      </p:sp>
      <p:sp>
        <p:nvSpPr>
          <p:cNvPr id="6" name="Slide Number Placeholder 5"/>
          <p:cNvSpPr>
            <a:spLocks noGrp="1"/>
          </p:cNvSpPr>
          <p:nvPr>
            <p:ph type="sldNum" sz="quarter" idx="12"/>
          </p:nvPr>
        </p:nvSpPr>
        <p:spPr/>
        <p:txBody>
          <a:bodyPr/>
          <a:lstStyle/>
          <a:p>
            <a:fld id="{4D9A3D24-5922-4D92-8984-661F136CE62B}" type="slidenum">
              <a:rPr lang="en-US"/>
              <a:pPr/>
              <a:t>86</a:t>
            </a:fld>
            <a:endParaRPr lang="en-US"/>
          </a:p>
        </p:txBody>
      </p:sp>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31024398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“Soul” </a:t>
            </a:r>
            <a:r>
              <a:rPr lang="en-US" dirty="0">
                <a:sym typeface="Symbol" pitchFamily="18" charset="2"/>
              </a:rPr>
              <a:t></a:t>
            </a:r>
            <a:r>
              <a:rPr lang="en-US" dirty="0"/>
              <a:t> “Spirit” </a:t>
            </a:r>
          </a:p>
        </p:txBody>
      </p:sp>
      <p:sp>
        <p:nvSpPr>
          <p:cNvPr id="13315" name="Rectangle 3"/>
          <p:cNvSpPr>
            <a:spLocks noGrp="1" noChangeArrowheads="1"/>
          </p:cNvSpPr>
          <p:nvPr>
            <p:ph idx="1"/>
          </p:nvPr>
        </p:nvSpPr>
        <p:spPr>
          <a:xfrm>
            <a:off x="685800" y="1981200"/>
            <a:ext cx="8077200" cy="4114800"/>
          </a:xfrm>
        </p:spPr>
        <p:txBody>
          <a:bodyPr/>
          <a:lstStyle/>
          <a:p>
            <a:pPr marL="457200" indent="-457200">
              <a:spcBef>
                <a:spcPct val="0"/>
              </a:spcBef>
              <a:spcAft>
                <a:spcPct val="100000"/>
              </a:spcAft>
            </a:pPr>
            <a:r>
              <a:rPr lang="en-US" sz="2800" b="1" i="1" dirty="0">
                <a:effectLst/>
              </a:rPr>
              <a:t>1 </a:t>
            </a:r>
            <a:r>
              <a:rPr lang="en-US" sz="2800" b="1" i="1" dirty="0" smtClean="0">
                <a:effectLst/>
              </a:rPr>
              <a:t>Cor. </a:t>
            </a:r>
            <a:r>
              <a:rPr lang="en-US" sz="2800" b="1" i="1" dirty="0">
                <a:effectLst/>
              </a:rPr>
              <a:t>2:14–15</a:t>
            </a:r>
            <a:r>
              <a:rPr lang="en-US" sz="2800" b="1" i="1" dirty="0" smtClean="0">
                <a:effectLst/>
              </a:rPr>
              <a:t>:</a:t>
            </a:r>
            <a:r>
              <a:rPr lang="en-US" sz="2800" dirty="0" smtClean="0">
                <a:effectLst/>
              </a:rPr>
              <a:t>  </a:t>
            </a:r>
            <a:r>
              <a:rPr lang="en-US" sz="2800" baseline="30000" dirty="0" smtClean="0">
                <a:effectLst/>
              </a:rPr>
              <a:t>14</a:t>
            </a:r>
            <a:r>
              <a:rPr lang="en-US" sz="2800" dirty="0" smtClean="0">
                <a:effectLst/>
              </a:rPr>
              <a:t> </a:t>
            </a:r>
            <a:r>
              <a:rPr lang="en-US" sz="2800" dirty="0">
                <a:effectLst/>
              </a:rPr>
              <a:t>But the </a:t>
            </a:r>
            <a:r>
              <a:rPr lang="en-US" sz="2800" b="1" dirty="0">
                <a:solidFill>
                  <a:srgbClr val="FFFF00"/>
                </a:solidFill>
                <a:effectLst/>
              </a:rPr>
              <a:t>natural</a:t>
            </a:r>
            <a:r>
              <a:rPr lang="en-US" sz="2800" dirty="0">
                <a:effectLst/>
              </a:rPr>
              <a:t> man does not receive the things of the Spirit of God, for they are foolishness to him; nor can he know them, because they are spiritually discerned. </a:t>
            </a:r>
            <a:r>
              <a:rPr lang="en-US" sz="2800" baseline="30000" dirty="0">
                <a:effectLst/>
              </a:rPr>
              <a:t>15</a:t>
            </a:r>
            <a:r>
              <a:rPr lang="en-US" sz="2800" dirty="0">
                <a:effectLst/>
              </a:rPr>
              <a:t> But he who is </a:t>
            </a:r>
            <a:r>
              <a:rPr lang="en-US" sz="2800" b="1" dirty="0">
                <a:solidFill>
                  <a:srgbClr val="FFFF00"/>
                </a:solidFill>
                <a:effectLst/>
              </a:rPr>
              <a:t>spiritual</a:t>
            </a:r>
            <a:r>
              <a:rPr lang="en-US" sz="2800" dirty="0">
                <a:effectLst/>
              </a:rPr>
              <a:t> judges all things, yet he himself is rightly judged by no one</a:t>
            </a:r>
            <a:r>
              <a:rPr lang="en-US" sz="2800" dirty="0" smtClean="0">
                <a:effectLst/>
              </a:rPr>
              <a:t>.</a:t>
            </a:r>
            <a:r>
              <a:rPr lang="en-US" sz="2600" dirty="0" smtClean="0"/>
              <a:t> </a:t>
            </a:r>
            <a:endParaRPr lang="en-US" sz="2600" dirty="0"/>
          </a:p>
        </p:txBody>
      </p:sp>
      <p:sp>
        <p:nvSpPr>
          <p:cNvPr id="6" name="Slide Number Placeholder 5"/>
          <p:cNvSpPr>
            <a:spLocks noGrp="1"/>
          </p:cNvSpPr>
          <p:nvPr>
            <p:ph type="sldNum" sz="quarter" idx="12"/>
          </p:nvPr>
        </p:nvSpPr>
        <p:spPr/>
        <p:txBody>
          <a:bodyPr/>
          <a:lstStyle/>
          <a:p>
            <a:fld id="{4D9A3D24-5922-4D92-8984-661F136CE62B}" type="slidenum">
              <a:rPr lang="en-US"/>
              <a:pPr/>
              <a:t>87</a:t>
            </a:fld>
            <a:endParaRPr lang="en-US"/>
          </a:p>
        </p:txBody>
      </p:sp>
      <p:sp>
        <p:nvSpPr>
          <p:cNvPr id="2" name="Rounded Rectangular Callout 1"/>
          <p:cNvSpPr/>
          <p:nvPr/>
        </p:nvSpPr>
        <p:spPr bwMode="auto">
          <a:xfrm>
            <a:off x="5562600" y="1371600"/>
            <a:ext cx="2286000" cy="457200"/>
          </a:xfrm>
          <a:prstGeom prst="wedgeRoundRectCallout">
            <a:avLst>
              <a:gd name="adj1" fmla="val -22538"/>
              <a:gd name="adj2" fmla="val 100000"/>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500" b="0" i="1" u="none" strike="noStrike" cap="none" normalizeH="0" baseline="0" dirty="0" err="1" smtClean="0">
                <a:ln>
                  <a:noFill/>
                </a:ln>
                <a:solidFill>
                  <a:schemeClr val="tx1"/>
                </a:solidFill>
                <a:effectLst/>
                <a:latin typeface="Arial" charset="0"/>
              </a:rPr>
              <a:t>psychikos</a:t>
            </a:r>
            <a:endParaRPr kumimoji="0" lang="en-US" sz="2500" b="0" i="1" u="none" strike="noStrike" cap="none" normalizeH="0" baseline="0" dirty="0" smtClean="0">
              <a:ln>
                <a:noFill/>
              </a:ln>
              <a:solidFill>
                <a:schemeClr val="tx1"/>
              </a:solidFill>
              <a:effectLst/>
              <a:latin typeface="Arial" charset="0"/>
            </a:endParaRPr>
          </a:p>
        </p:txBody>
      </p:sp>
      <p:sp>
        <p:nvSpPr>
          <p:cNvPr id="7" name="Rounded Rectangular Callout 6"/>
          <p:cNvSpPr/>
          <p:nvPr/>
        </p:nvSpPr>
        <p:spPr bwMode="auto">
          <a:xfrm>
            <a:off x="3429000" y="2895600"/>
            <a:ext cx="2286000" cy="457200"/>
          </a:xfrm>
          <a:prstGeom prst="wedgeRoundRectCallout">
            <a:avLst>
              <a:gd name="adj1" fmla="val -25038"/>
              <a:gd name="adj2" fmla="val 145000"/>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500" b="0" i="1" u="none" strike="noStrike" cap="none" normalizeH="0" baseline="0" dirty="0" err="1" smtClean="0">
                <a:ln>
                  <a:noFill/>
                </a:ln>
                <a:solidFill>
                  <a:schemeClr val="tx1"/>
                </a:solidFill>
                <a:effectLst/>
                <a:latin typeface="Arial" charset="0"/>
              </a:rPr>
              <a:t>pneumatikos</a:t>
            </a:r>
            <a:endParaRPr kumimoji="0" lang="en-US" sz="2500" b="0" i="1" u="none" strike="noStrike" cap="none" normalizeH="0" baseline="0" dirty="0" smtClean="0">
              <a:ln>
                <a:noFill/>
              </a:ln>
              <a:solidFill>
                <a:schemeClr val="tx1"/>
              </a:solidFill>
              <a:effectLst/>
              <a:latin typeface="Arial" charset="0"/>
            </a:endParaRPr>
          </a:p>
        </p:txBody>
      </p:sp>
      <p:sp>
        <p:nvSpPr>
          <p:cNvPr id="3" name="Footer Placeholder 2"/>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4622323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Spirit, Soul, Body</a:t>
            </a:r>
            <a:br>
              <a:rPr lang="en-US" dirty="0" smtClean="0"/>
            </a:br>
            <a:r>
              <a:rPr lang="en-US" sz="3000" b="0" dirty="0" smtClean="0">
                <a:latin typeface="+mn-lt"/>
              </a:rPr>
              <a:t>(1 Th. 5:23)</a:t>
            </a:r>
            <a:endParaRPr lang="en-US" sz="3000" b="0"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08445506"/>
              </p:ext>
            </p:extLst>
          </p:nvPr>
        </p:nvGraphicFramePr>
        <p:xfrm>
          <a:off x="685800" y="1828800"/>
          <a:ext cx="7924800" cy="3672840"/>
        </p:xfrm>
        <a:graphic>
          <a:graphicData uri="http://schemas.openxmlformats.org/drawingml/2006/table">
            <a:tbl>
              <a:tblPr firstRow="1" bandRow="1">
                <a:tableStyleId>{5C22544A-7EE6-4342-B048-85BDC9FD1C3A}</a:tableStyleId>
              </a:tblPr>
              <a:tblGrid>
                <a:gridCol w="2641600"/>
                <a:gridCol w="2997200"/>
                <a:gridCol w="2286000"/>
              </a:tblGrid>
              <a:tr h="370840">
                <a:tc>
                  <a:txBody>
                    <a:bodyPr/>
                    <a:lstStyle/>
                    <a:p>
                      <a:pPr algn="ctr"/>
                      <a:r>
                        <a:rPr lang="en-US" sz="2500" dirty="0" smtClean="0">
                          <a:solidFill>
                            <a:srgbClr val="FFFF00"/>
                          </a:solidFill>
                        </a:rPr>
                        <a:t>“Spirit”</a:t>
                      </a:r>
                    </a:p>
                    <a:p>
                      <a:pPr algn="ctr"/>
                      <a:r>
                        <a:rPr lang="en-US" sz="2000" b="0" dirty="0" smtClean="0"/>
                        <a:t>(</a:t>
                      </a:r>
                      <a:r>
                        <a:rPr lang="en-US" sz="2000" b="0" i="1" dirty="0" err="1" smtClean="0"/>
                        <a:t>pneuma</a:t>
                      </a:r>
                      <a:r>
                        <a:rPr lang="en-US" sz="2000" b="0" dirty="0" smtClean="0"/>
                        <a:t>)</a:t>
                      </a:r>
                      <a:endParaRPr lang="en-US" sz="2000" b="0" dirty="0"/>
                    </a:p>
                  </a:txBody>
                  <a:tcPr anchor="ctr">
                    <a:cell3D prstMaterial="dkEdge">
                      <a:bevel/>
                      <a:lightRig rig="flood" dir="t"/>
                    </a:cell3D>
                    <a:solidFill>
                      <a:schemeClr val="accent2"/>
                    </a:solidFill>
                  </a:tcPr>
                </a:tc>
                <a:tc>
                  <a:txBody>
                    <a:bodyPr/>
                    <a:lstStyle/>
                    <a:p>
                      <a:pPr algn="ctr"/>
                      <a:r>
                        <a:rPr lang="en-US" sz="2500" dirty="0" smtClean="0">
                          <a:solidFill>
                            <a:srgbClr val="FFFF00"/>
                          </a:solidFill>
                        </a:rPr>
                        <a:t>“Soul”</a:t>
                      </a:r>
                      <a:br>
                        <a:rPr lang="en-US" sz="2500" dirty="0" smtClean="0">
                          <a:solidFill>
                            <a:srgbClr val="FFFF00"/>
                          </a:solidFill>
                        </a:rPr>
                      </a:br>
                      <a:r>
                        <a:rPr lang="en-US" sz="2000" b="0" dirty="0" smtClean="0"/>
                        <a:t>(</a:t>
                      </a:r>
                      <a:r>
                        <a:rPr lang="en-US" sz="2000" b="0" i="1" dirty="0" smtClean="0"/>
                        <a:t>psyche</a:t>
                      </a:r>
                      <a:r>
                        <a:rPr lang="en-US" sz="2000" b="0" dirty="0" smtClean="0"/>
                        <a:t>)</a:t>
                      </a:r>
                      <a:endParaRPr lang="en-US" sz="2000" b="0" dirty="0"/>
                    </a:p>
                  </a:txBody>
                  <a:tcPr anchor="ctr">
                    <a:cell3D prstMaterial="dkEdge">
                      <a:bevel/>
                      <a:lightRig rig="flood" dir="t"/>
                    </a:cell3D>
                    <a:solidFill>
                      <a:schemeClr val="accent2"/>
                    </a:solidFill>
                  </a:tcPr>
                </a:tc>
                <a:tc>
                  <a:txBody>
                    <a:bodyPr/>
                    <a:lstStyle/>
                    <a:p>
                      <a:pPr algn="ctr"/>
                      <a:r>
                        <a:rPr lang="en-US" sz="2500" dirty="0" smtClean="0">
                          <a:solidFill>
                            <a:srgbClr val="FFFF00"/>
                          </a:solidFill>
                        </a:rPr>
                        <a:t>“Body”</a:t>
                      </a:r>
                      <a:br>
                        <a:rPr lang="en-US" sz="2500" dirty="0" smtClean="0">
                          <a:solidFill>
                            <a:srgbClr val="FFFF00"/>
                          </a:solidFill>
                        </a:rPr>
                      </a:br>
                      <a:r>
                        <a:rPr lang="en-US" sz="2000" b="0" dirty="0" smtClean="0"/>
                        <a:t>(</a:t>
                      </a:r>
                      <a:r>
                        <a:rPr lang="en-US" sz="2000" b="0" i="1" dirty="0" smtClean="0"/>
                        <a:t>soma</a:t>
                      </a:r>
                      <a:r>
                        <a:rPr lang="en-US" sz="2000" b="0" dirty="0" smtClean="0"/>
                        <a:t>)</a:t>
                      </a:r>
                      <a:endParaRPr lang="en-US" sz="2000" b="0" dirty="0"/>
                    </a:p>
                  </a:txBody>
                  <a:tcPr anchor="ctr">
                    <a:cell3D prstMaterial="dkEdge">
                      <a:bevel/>
                      <a:lightRig rig="flood" dir="t"/>
                    </a:cell3D>
                    <a:solidFill>
                      <a:schemeClr val="accent2"/>
                    </a:solidFill>
                  </a:tcPr>
                </a:tc>
              </a:tr>
              <a:tr h="370840">
                <a:tc>
                  <a:txBody>
                    <a:bodyPr/>
                    <a:lstStyle/>
                    <a:p>
                      <a:pPr algn="ctr"/>
                      <a:r>
                        <a:rPr lang="en-US" sz="2000" dirty="0" smtClean="0">
                          <a:latin typeface="+mj-lt"/>
                        </a:rPr>
                        <a:t>Spirit</a:t>
                      </a:r>
                      <a:endParaRPr lang="en-US" sz="2000" dirty="0">
                        <a:latin typeface="+mj-lt"/>
                      </a:endParaRPr>
                    </a:p>
                  </a:txBody>
                  <a:tcPr anchor="ctr">
                    <a:cell3D prstMaterial="dkEdge">
                      <a:bevel/>
                      <a:lightRig rig="flood" dir="t"/>
                    </a:cell3D>
                  </a:tcPr>
                </a:tc>
                <a:tc>
                  <a:txBody>
                    <a:bodyPr/>
                    <a:lstStyle/>
                    <a:p>
                      <a:pPr algn="ctr"/>
                      <a:r>
                        <a:rPr lang="en-US" sz="2000" dirty="0" smtClean="0">
                          <a:latin typeface="+mj-lt"/>
                        </a:rPr>
                        <a:t>Soul</a:t>
                      </a:r>
                      <a:endParaRPr lang="en-US" sz="2000" dirty="0">
                        <a:latin typeface="+mj-lt"/>
                      </a:endParaRPr>
                    </a:p>
                  </a:txBody>
                  <a:tcPr anchor="ctr">
                    <a:cell3D prstMaterial="dkEdge">
                      <a:bevel/>
                      <a:lightRig rig="flood" dir="t"/>
                    </a:cell3D>
                  </a:tcPr>
                </a:tc>
                <a:tc>
                  <a:txBody>
                    <a:bodyPr/>
                    <a:lstStyle/>
                    <a:p>
                      <a:pPr algn="ctr"/>
                      <a:r>
                        <a:rPr lang="en-US" sz="2000" dirty="0" smtClean="0">
                          <a:latin typeface="+mj-lt"/>
                        </a:rPr>
                        <a:t>Physical Body</a:t>
                      </a:r>
                      <a:endParaRPr lang="en-US" sz="2000" dirty="0">
                        <a:latin typeface="+mj-lt"/>
                      </a:endParaRPr>
                    </a:p>
                  </a:txBody>
                  <a:tcPr anchor="ctr">
                    <a:cell3D prstMaterial="dkEdge">
                      <a:bevel/>
                      <a:lightRig rig="flood" dir="t"/>
                    </a:cell3D>
                  </a:tcPr>
                </a:tc>
              </a:tr>
              <a:tr h="370840">
                <a:tc>
                  <a:txBody>
                    <a:bodyPr/>
                    <a:lstStyle/>
                    <a:p>
                      <a:pPr algn="ctr"/>
                      <a:r>
                        <a:rPr lang="en-US" sz="2000" kern="1200" dirty="0" smtClean="0">
                          <a:solidFill>
                            <a:schemeClr val="dk1"/>
                          </a:solidFill>
                          <a:latin typeface="+mn-lt"/>
                          <a:ea typeface="+mn-ea"/>
                          <a:cs typeface="+mn-cs"/>
                        </a:rPr>
                        <a:t>Immaterial substance</a:t>
                      </a:r>
                      <a:endParaRPr lang="en-US" sz="2000" kern="1200" dirty="0">
                        <a:solidFill>
                          <a:schemeClr val="dk1"/>
                        </a:solidFill>
                        <a:latin typeface="+mn-lt"/>
                        <a:ea typeface="+mn-ea"/>
                        <a:cs typeface="+mn-cs"/>
                      </a:endParaRPr>
                    </a:p>
                  </a:txBody>
                  <a:tcPr anchor="ctr">
                    <a:cell3D prstMaterial="dkEdge">
                      <a:bevel/>
                      <a:lightRig rig="flood" dir="t"/>
                    </a:cell3D>
                  </a:tcPr>
                </a:tc>
                <a:tc>
                  <a:txBody>
                    <a:bodyPr/>
                    <a:lstStyle/>
                    <a:p>
                      <a:pPr algn="ctr"/>
                      <a:r>
                        <a:rPr lang="en-US" sz="2000" kern="1200" dirty="0" smtClean="0">
                          <a:solidFill>
                            <a:schemeClr val="dk1"/>
                          </a:solidFill>
                          <a:latin typeface="+mn-lt"/>
                          <a:ea typeface="+mn-ea"/>
                          <a:cs typeface="+mn-cs"/>
                        </a:rPr>
                        <a:t>Life force</a:t>
                      </a:r>
                      <a:endParaRPr lang="en-US" sz="2000" kern="1200" dirty="0">
                        <a:solidFill>
                          <a:schemeClr val="dk1"/>
                        </a:solidFill>
                        <a:latin typeface="+mn-lt"/>
                        <a:ea typeface="+mn-ea"/>
                        <a:cs typeface="+mn-cs"/>
                      </a:endParaRPr>
                    </a:p>
                  </a:txBody>
                  <a:tcPr anchor="ctr">
                    <a:cell3D prstMaterial="dkEdge">
                      <a:bevel/>
                      <a:lightRig rig="flood" dir="t"/>
                    </a:cell3D>
                  </a:tcPr>
                </a:tc>
                <a:tc>
                  <a:txBody>
                    <a:bodyPr/>
                    <a:lstStyle/>
                    <a:p>
                      <a:pPr algn="ctr"/>
                      <a:r>
                        <a:rPr lang="en-US" sz="2000" kern="1200" dirty="0" smtClean="0">
                          <a:solidFill>
                            <a:schemeClr val="dk1"/>
                          </a:solidFill>
                          <a:latin typeface="+mn-lt"/>
                          <a:ea typeface="+mn-ea"/>
                          <a:cs typeface="+mn-cs"/>
                        </a:rPr>
                        <a:t>Physical Body</a:t>
                      </a:r>
                      <a:endParaRPr lang="en-US" sz="2000" kern="1200" dirty="0">
                        <a:solidFill>
                          <a:schemeClr val="dk1"/>
                        </a:solidFill>
                        <a:latin typeface="+mn-lt"/>
                        <a:ea typeface="+mn-ea"/>
                        <a:cs typeface="+mn-cs"/>
                      </a:endParaRPr>
                    </a:p>
                  </a:txBody>
                  <a:tcPr anchor="ctr">
                    <a:cell3D prstMaterial="dkEdge">
                      <a:bevel/>
                      <a:lightRig rig="flood" dir="t"/>
                    </a:cell3D>
                  </a:tcPr>
                </a:tc>
              </a:tr>
              <a:tr h="370840">
                <a:tc>
                  <a:txBody>
                    <a:bodyPr/>
                    <a:lstStyle/>
                    <a:p>
                      <a:pPr algn="ctr"/>
                      <a:r>
                        <a:rPr lang="en-US" sz="2000" kern="1200" dirty="0" smtClean="0">
                          <a:solidFill>
                            <a:schemeClr val="dk1"/>
                          </a:solidFill>
                          <a:latin typeface="+mn-lt"/>
                          <a:ea typeface="+mn-ea"/>
                          <a:cs typeface="+mn-cs"/>
                        </a:rPr>
                        <a:t>Inner man</a:t>
                      </a:r>
                      <a:endParaRPr lang="en-US" sz="2000" kern="1200" dirty="0">
                        <a:solidFill>
                          <a:schemeClr val="dk1"/>
                        </a:solidFill>
                        <a:latin typeface="+mn-lt"/>
                        <a:ea typeface="+mn-ea"/>
                        <a:cs typeface="+mn-cs"/>
                      </a:endParaRPr>
                    </a:p>
                  </a:txBody>
                  <a:tcPr anchor="ctr">
                    <a:cell3D prstMaterial="dkEdge">
                      <a:bevel/>
                      <a:lightRig rig="flood" dir="t"/>
                    </a:cell3D>
                  </a:tcPr>
                </a:tc>
                <a:tc>
                  <a:txBody>
                    <a:bodyPr/>
                    <a:lstStyle/>
                    <a:p>
                      <a:pPr algn="ctr"/>
                      <a:r>
                        <a:rPr lang="en-US" sz="2000" kern="1200" dirty="0" smtClean="0">
                          <a:solidFill>
                            <a:schemeClr val="dk1"/>
                          </a:solidFill>
                          <a:latin typeface="+mn-lt"/>
                          <a:ea typeface="+mn-ea"/>
                          <a:cs typeface="+mn-cs"/>
                        </a:rPr>
                        <a:t>Life in outward manifestations</a:t>
                      </a:r>
                      <a:endParaRPr lang="en-US" sz="2000" kern="1200" dirty="0">
                        <a:solidFill>
                          <a:schemeClr val="dk1"/>
                        </a:solidFill>
                        <a:latin typeface="+mn-lt"/>
                        <a:ea typeface="+mn-ea"/>
                        <a:cs typeface="+mn-cs"/>
                      </a:endParaRPr>
                    </a:p>
                  </a:txBody>
                  <a:tcPr anchor="ctr">
                    <a:cell3D prstMaterial="dkEdge">
                      <a:bevel/>
                      <a:lightRig rig="flood" dir="t"/>
                    </a:cell3D>
                  </a:tcPr>
                </a:tc>
                <a:tc>
                  <a:txBody>
                    <a:bodyPr/>
                    <a:lstStyle/>
                    <a:p>
                      <a:pPr algn="ctr"/>
                      <a:r>
                        <a:rPr lang="en-US" sz="2000" kern="1200" dirty="0" smtClean="0">
                          <a:solidFill>
                            <a:schemeClr val="dk1"/>
                          </a:solidFill>
                          <a:latin typeface="+mn-lt"/>
                          <a:ea typeface="+mn-ea"/>
                          <a:cs typeface="+mn-cs"/>
                        </a:rPr>
                        <a:t>Man in weakness</a:t>
                      </a:r>
                      <a:endParaRPr lang="en-US" sz="2000" kern="1200" dirty="0">
                        <a:solidFill>
                          <a:schemeClr val="dk1"/>
                        </a:solidFill>
                        <a:latin typeface="+mn-lt"/>
                        <a:ea typeface="+mn-ea"/>
                        <a:cs typeface="+mn-cs"/>
                      </a:endParaRPr>
                    </a:p>
                  </a:txBody>
                  <a:tcPr anchor="ctr">
                    <a:cell3D prstMaterial="dkEdge">
                      <a:bevel/>
                      <a:lightRig rig="flood" dir="t"/>
                    </a:cell3D>
                  </a:tcPr>
                </a:tc>
              </a:tr>
              <a:tr h="370840">
                <a:tc>
                  <a:txBody>
                    <a:bodyPr/>
                    <a:lstStyle/>
                    <a:p>
                      <a:pPr algn="ctr"/>
                      <a:r>
                        <a:rPr lang="en-US" sz="2000" kern="1200" dirty="0" smtClean="0">
                          <a:solidFill>
                            <a:schemeClr val="dk1"/>
                          </a:solidFill>
                          <a:latin typeface="+mn-lt"/>
                          <a:ea typeface="+mn-ea"/>
                          <a:cs typeface="+mn-cs"/>
                        </a:rPr>
                        <a:t>Ruling</a:t>
                      </a:r>
                      <a:r>
                        <a:rPr lang="en-US" sz="2000" kern="1200" baseline="0" dirty="0" smtClean="0">
                          <a:solidFill>
                            <a:schemeClr val="dk1"/>
                          </a:solidFill>
                          <a:latin typeface="+mn-lt"/>
                          <a:ea typeface="+mn-ea"/>
                          <a:cs typeface="+mn-cs"/>
                        </a:rPr>
                        <a:t> faculty</a:t>
                      </a:r>
                      <a:endParaRPr lang="en-US" sz="2000" kern="1200" dirty="0">
                        <a:solidFill>
                          <a:schemeClr val="dk1"/>
                        </a:solidFill>
                        <a:latin typeface="+mn-lt"/>
                        <a:ea typeface="+mn-ea"/>
                        <a:cs typeface="+mn-cs"/>
                      </a:endParaRPr>
                    </a:p>
                  </a:txBody>
                  <a:tcPr anchor="ctr">
                    <a:cell3D prstMaterial="dkEdge">
                      <a:bevel/>
                      <a:lightRig rig="flood" dir="t"/>
                    </a:cell3D>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Seat of impulses &amp;</a:t>
                      </a:r>
                      <a:r>
                        <a:rPr lang="en-US" sz="2000" baseline="0" dirty="0" smtClean="0"/>
                        <a:t> affections</a:t>
                      </a:r>
                      <a:endParaRPr lang="en-US" sz="2000" dirty="0" smtClean="0"/>
                    </a:p>
                  </a:txBody>
                  <a:tcPr anchor="ctr">
                    <a:cell3D prstMaterial="dkEdge">
                      <a:bevel/>
                      <a:lightRig rig="flood" dir="t"/>
                    </a:cell3D>
                  </a:tcPr>
                </a:tc>
                <a:tc>
                  <a:txBody>
                    <a:bodyPr/>
                    <a:lstStyle/>
                    <a:p>
                      <a:pPr algn="ctr"/>
                      <a:r>
                        <a:rPr lang="en-US" sz="2000" kern="1200" dirty="0" smtClean="0">
                          <a:solidFill>
                            <a:schemeClr val="dk1"/>
                          </a:solidFill>
                          <a:latin typeface="+mn-lt"/>
                          <a:ea typeface="+mn-ea"/>
                          <a:cs typeface="+mn-cs"/>
                        </a:rPr>
                        <a:t>Physical body</a:t>
                      </a:r>
                      <a:endParaRPr lang="en-US" sz="2000" kern="1200" dirty="0">
                        <a:solidFill>
                          <a:schemeClr val="dk1"/>
                        </a:solidFill>
                        <a:latin typeface="+mn-lt"/>
                        <a:ea typeface="+mn-ea"/>
                        <a:cs typeface="+mn-cs"/>
                      </a:endParaRPr>
                    </a:p>
                  </a:txBody>
                  <a:tcPr anchor="ctr">
                    <a:cell3D prstMaterial="dkEdge">
                      <a:bevel/>
                      <a:lightRig rig="flood" dir="t"/>
                    </a:cell3D>
                  </a:tcPr>
                </a:tc>
              </a:tr>
              <a:tr h="370840">
                <a:tc>
                  <a:txBody>
                    <a:bodyPr/>
                    <a:lstStyle/>
                    <a:p>
                      <a:pPr algn="ctr"/>
                      <a:r>
                        <a:rPr lang="en-US" sz="2000" dirty="0" smtClean="0"/>
                        <a:t>Part that perceives the divine</a:t>
                      </a:r>
                      <a:endParaRPr lang="en-US" sz="2000" dirty="0"/>
                    </a:p>
                  </a:txBody>
                  <a:tcPr anchor="ctr">
                    <a:cell3D prstMaterial="dkEdge">
                      <a:bevel/>
                      <a:lightRig rig="flood" dir="t"/>
                    </a:cell3D>
                  </a:tcPr>
                </a:tc>
                <a:tc>
                  <a:txBody>
                    <a:bodyPr/>
                    <a:lstStyle/>
                    <a:p>
                      <a:pPr algn="ctr"/>
                      <a:r>
                        <a:rPr lang="en-US" sz="2000" dirty="0" smtClean="0"/>
                        <a:t>Sphere of man’s</a:t>
                      </a:r>
                      <a:br>
                        <a:rPr lang="en-US" sz="2000" dirty="0" smtClean="0"/>
                      </a:br>
                      <a:r>
                        <a:rPr lang="en-US" sz="2000" dirty="0" smtClean="0"/>
                        <a:t>will &amp; emotions</a:t>
                      </a:r>
                      <a:endParaRPr lang="en-US" sz="2000" dirty="0"/>
                    </a:p>
                  </a:txBody>
                  <a:tcPr anchor="ctr">
                    <a:cell3D prstMaterial="dkEdge">
                      <a:bevel/>
                      <a:lightRig rig="flood" dir="t"/>
                    </a:cell3D>
                  </a:tcPr>
                </a:tc>
                <a:tc>
                  <a:txBody>
                    <a:bodyPr/>
                    <a:lstStyle/>
                    <a:p>
                      <a:pPr algn="ctr"/>
                      <a:r>
                        <a:rPr lang="en-US" sz="2000" dirty="0" smtClean="0"/>
                        <a:t>Physical body</a:t>
                      </a:r>
                      <a:endParaRPr lang="en-US" sz="2000" dirty="0"/>
                    </a:p>
                  </a:txBody>
                  <a:tcPr anchor="ctr">
                    <a:cell3D prstMaterial="dkEdge">
                      <a:bevel/>
                      <a:lightRig rig="flood" dir="t"/>
                    </a:cell3D>
                  </a:tcPr>
                </a:tc>
              </a:tr>
            </a:tbl>
          </a:graphicData>
        </a:graphic>
      </p:graphicFrame>
      <p:sp>
        <p:nvSpPr>
          <p:cNvPr id="3" name="Footer Placeholder 2"/>
          <p:cNvSpPr>
            <a:spLocks noGrp="1"/>
          </p:cNvSpPr>
          <p:nvPr>
            <p:ph type="ftr" sz="quarter" idx="11"/>
          </p:nvPr>
        </p:nvSpPr>
        <p:spPr/>
        <p:txBody>
          <a:bodyPr/>
          <a:lstStyle/>
          <a:p>
            <a:r>
              <a:rPr lang="en-US" dirty="0" smtClean="0">
                <a:solidFill>
                  <a:srgbClr val="FFFFFF"/>
                </a:solidFill>
              </a:rPr>
              <a:t>Kevin Kay</a:t>
            </a:r>
            <a:endParaRPr lang="en-US" dirty="0">
              <a:solidFill>
                <a:srgbClr val="FFFFFF"/>
              </a:solidFill>
            </a:endParaRPr>
          </a:p>
        </p:txBody>
      </p:sp>
      <p:sp>
        <p:nvSpPr>
          <p:cNvPr id="4" name="Slide Number Placeholder 3"/>
          <p:cNvSpPr>
            <a:spLocks noGrp="1"/>
          </p:cNvSpPr>
          <p:nvPr>
            <p:ph type="sldNum" sz="quarter" idx="12"/>
          </p:nvPr>
        </p:nvSpPr>
        <p:spPr/>
        <p:txBody>
          <a:bodyPr/>
          <a:lstStyle/>
          <a:p>
            <a:fld id="{8BE7D48B-A35F-447E-B9EC-A81BCD68C5CA}" type="slidenum">
              <a:rPr lang="en-US" smtClean="0">
                <a:solidFill>
                  <a:srgbClr val="FFFFFF"/>
                </a:solidFill>
              </a:rPr>
              <a:pPr/>
              <a:t>88</a:t>
            </a:fld>
            <a:endParaRPr lang="en-US" dirty="0">
              <a:solidFill>
                <a:srgbClr val="FFFFFF"/>
              </a:solidFill>
            </a:endParaRPr>
          </a:p>
        </p:txBody>
      </p:sp>
    </p:spTree>
    <p:extLst>
      <p:ext uri="{BB962C8B-B14F-4D97-AF65-F5344CB8AC3E}">
        <p14:creationId xmlns:p14="http://schemas.microsoft.com/office/powerpoint/2010/main" val="12783098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Spirit, Soul, Body</a:t>
            </a:r>
            <a:br>
              <a:rPr lang="en-US" dirty="0" smtClean="0"/>
            </a:br>
            <a:r>
              <a:rPr lang="en-US" sz="3000" b="0" dirty="0" smtClean="0">
                <a:latin typeface="+mn-lt"/>
              </a:rPr>
              <a:t>(1 Th. 5:23)</a:t>
            </a:r>
            <a:endParaRPr lang="en-US" sz="3000" b="0"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70335066"/>
              </p:ext>
            </p:extLst>
          </p:nvPr>
        </p:nvGraphicFramePr>
        <p:xfrm>
          <a:off x="685800" y="1828800"/>
          <a:ext cx="7924800" cy="3855720"/>
        </p:xfrm>
        <a:graphic>
          <a:graphicData uri="http://schemas.openxmlformats.org/drawingml/2006/table">
            <a:tbl>
              <a:tblPr firstRow="1" bandRow="1">
                <a:tableStyleId>{5C22544A-7EE6-4342-B048-85BDC9FD1C3A}</a:tableStyleId>
              </a:tblPr>
              <a:tblGrid>
                <a:gridCol w="2641600"/>
                <a:gridCol w="2997200"/>
                <a:gridCol w="2286000"/>
              </a:tblGrid>
              <a:tr h="370840">
                <a:tc>
                  <a:txBody>
                    <a:bodyPr/>
                    <a:lstStyle/>
                    <a:p>
                      <a:pPr algn="ctr"/>
                      <a:r>
                        <a:rPr lang="en-US" sz="2500" dirty="0" smtClean="0">
                          <a:solidFill>
                            <a:srgbClr val="FFFF00"/>
                          </a:solidFill>
                        </a:rPr>
                        <a:t>“Spirit”</a:t>
                      </a:r>
                    </a:p>
                    <a:p>
                      <a:pPr algn="ctr"/>
                      <a:r>
                        <a:rPr lang="en-US" sz="2000" b="0" dirty="0" smtClean="0"/>
                        <a:t>(</a:t>
                      </a:r>
                      <a:r>
                        <a:rPr lang="en-US" sz="2000" b="0" i="1" dirty="0" err="1" smtClean="0"/>
                        <a:t>pneuma</a:t>
                      </a:r>
                      <a:r>
                        <a:rPr lang="en-US" sz="2000" b="0" dirty="0" smtClean="0"/>
                        <a:t>)</a:t>
                      </a:r>
                      <a:endParaRPr lang="en-US" sz="2000" b="0" dirty="0"/>
                    </a:p>
                  </a:txBody>
                  <a:tcPr anchor="ctr">
                    <a:cell3D prstMaterial="dkEdge">
                      <a:bevel/>
                      <a:lightRig rig="flood" dir="t"/>
                    </a:cell3D>
                    <a:solidFill>
                      <a:schemeClr val="accent2"/>
                    </a:solidFill>
                  </a:tcPr>
                </a:tc>
                <a:tc>
                  <a:txBody>
                    <a:bodyPr/>
                    <a:lstStyle/>
                    <a:p>
                      <a:pPr algn="ctr"/>
                      <a:r>
                        <a:rPr lang="en-US" sz="2500" dirty="0" smtClean="0">
                          <a:solidFill>
                            <a:srgbClr val="FFFF00"/>
                          </a:solidFill>
                        </a:rPr>
                        <a:t>“Soul”</a:t>
                      </a:r>
                      <a:br>
                        <a:rPr lang="en-US" sz="2500" dirty="0" smtClean="0">
                          <a:solidFill>
                            <a:srgbClr val="FFFF00"/>
                          </a:solidFill>
                        </a:rPr>
                      </a:br>
                      <a:r>
                        <a:rPr lang="en-US" sz="2000" b="0" dirty="0" smtClean="0"/>
                        <a:t>(</a:t>
                      </a:r>
                      <a:r>
                        <a:rPr lang="en-US" sz="2000" b="0" i="1" dirty="0" smtClean="0"/>
                        <a:t>psyche</a:t>
                      </a:r>
                      <a:r>
                        <a:rPr lang="en-US" sz="2000" b="0" dirty="0" smtClean="0"/>
                        <a:t>)</a:t>
                      </a:r>
                      <a:endParaRPr lang="en-US" sz="2000" b="0" dirty="0"/>
                    </a:p>
                  </a:txBody>
                  <a:tcPr anchor="ctr">
                    <a:cell3D prstMaterial="dkEdge">
                      <a:bevel/>
                      <a:lightRig rig="flood" dir="t"/>
                    </a:cell3D>
                    <a:solidFill>
                      <a:schemeClr val="accent2"/>
                    </a:solidFill>
                  </a:tcPr>
                </a:tc>
                <a:tc>
                  <a:txBody>
                    <a:bodyPr/>
                    <a:lstStyle/>
                    <a:p>
                      <a:pPr algn="ctr"/>
                      <a:r>
                        <a:rPr lang="en-US" sz="2500" dirty="0" smtClean="0">
                          <a:solidFill>
                            <a:srgbClr val="FFFF00"/>
                          </a:solidFill>
                        </a:rPr>
                        <a:t>“Body”</a:t>
                      </a:r>
                      <a:br>
                        <a:rPr lang="en-US" sz="2500" dirty="0" smtClean="0">
                          <a:solidFill>
                            <a:srgbClr val="FFFF00"/>
                          </a:solidFill>
                        </a:rPr>
                      </a:br>
                      <a:r>
                        <a:rPr lang="en-US" sz="2000" b="0" dirty="0" smtClean="0"/>
                        <a:t>(</a:t>
                      </a:r>
                      <a:r>
                        <a:rPr lang="en-US" sz="2000" b="0" i="1" dirty="0" smtClean="0"/>
                        <a:t>soma</a:t>
                      </a:r>
                      <a:r>
                        <a:rPr lang="en-US" sz="2000" b="0" dirty="0" smtClean="0"/>
                        <a:t>)</a:t>
                      </a:r>
                      <a:endParaRPr lang="en-US" sz="2000" b="0" dirty="0"/>
                    </a:p>
                  </a:txBody>
                  <a:tcPr anchor="ctr">
                    <a:cell3D prstMaterial="dkEdge">
                      <a:bevel/>
                      <a:lightRig rig="flood" dir="t"/>
                    </a:cell3D>
                    <a:solidFill>
                      <a:schemeClr val="accent2"/>
                    </a:solidFill>
                  </a:tcPr>
                </a:tc>
              </a:tr>
              <a:tr h="370840">
                <a:tc gridSpan="2">
                  <a:txBody>
                    <a:bodyPr/>
                    <a:lstStyle/>
                    <a:p>
                      <a:pPr algn="ctr"/>
                      <a:r>
                        <a:rPr lang="en-US" sz="2000" dirty="0" smtClean="0">
                          <a:latin typeface="+mj-lt"/>
                        </a:rPr>
                        <a:t>Spirit &amp; Soul = Immaterial Substance</a:t>
                      </a:r>
                      <a:endParaRPr lang="en-US" sz="2000" dirty="0"/>
                    </a:p>
                  </a:txBody>
                  <a:tcPr anchor="ctr">
                    <a:cell3D prstMaterial="dkEdge">
                      <a:bevel/>
                      <a:lightRig rig="flood" dir="t"/>
                    </a:cell3D>
                  </a:tcPr>
                </a:tc>
                <a:tc hMerge="1">
                  <a:txBody>
                    <a:bodyPr/>
                    <a:lstStyle/>
                    <a:p>
                      <a:pPr algn="ctr"/>
                      <a:endParaRPr lang="en-US"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mj-lt"/>
                        </a:rPr>
                        <a:t>Physical Body</a:t>
                      </a:r>
                    </a:p>
                  </a:txBody>
                  <a:tcPr anchor="ctr">
                    <a:cell3D prstMaterial="dkEdge">
                      <a:bevel/>
                      <a:lightRig rig="flood" dir="t"/>
                    </a:cell3D>
                  </a:tcPr>
                </a:tc>
              </a:tr>
              <a:tr h="370840">
                <a:tc gridSpan="2">
                  <a:txBody>
                    <a:bodyPr/>
                    <a:lstStyle/>
                    <a:p>
                      <a:pPr algn="ctr"/>
                      <a:r>
                        <a:rPr lang="en-US" sz="2000" dirty="0" smtClean="0"/>
                        <a:t>(“Put</a:t>
                      </a:r>
                      <a:r>
                        <a:rPr lang="en-US" sz="2000" baseline="0" dirty="0" smtClean="0"/>
                        <a:t> your heart &amp; soul into it”)</a:t>
                      </a:r>
                      <a:endParaRPr lang="en-US" sz="2000" dirty="0">
                        <a:latin typeface="+mj-lt"/>
                      </a:endParaRPr>
                    </a:p>
                  </a:txBody>
                  <a:tcPr anchor="ctr">
                    <a:cell3D prstMaterial="dkEdge">
                      <a:bevel/>
                      <a:lightRig rig="flood" dir="t"/>
                    </a:cell3D>
                  </a:tcPr>
                </a:tc>
                <a:tc hMerge="1">
                  <a:txBody>
                    <a:bodyPr/>
                    <a:lstStyle/>
                    <a:p>
                      <a:pPr algn="ctr"/>
                      <a:endParaRPr lang="en-US"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mn-ea"/>
                          <a:cs typeface="+mn-cs"/>
                        </a:rPr>
                        <a:t>Physical Body</a:t>
                      </a:r>
                    </a:p>
                  </a:txBody>
                  <a:tcPr anchor="ctr">
                    <a:cell3D prstMaterial="dkEdge">
                      <a:bevel/>
                      <a:lightRig rig="flood" dir="t"/>
                    </a:cell3D>
                  </a:tcPr>
                </a:tc>
              </a:tr>
              <a:tr h="370840">
                <a:tc>
                  <a:txBody>
                    <a:bodyPr/>
                    <a:lstStyle/>
                    <a:p>
                      <a:pPr algn="ctr"/>
                      <a:r>
                        <a:rPr lang="en-US" sz="2000" kern="1200" dirty="0" smtClean="0">
                          <a:solidFill>
                            <a:schemeClr val="dk1"/>
                          </a:solidFill>
                          <a:latin typeface="+mn-lt"/>
                          <a:ea typeface="+mn-ea"/>
                          <a:cs typeface="+mn-cs"/>
                        </a:rPr>
                        <a:t>Relation to God</a:t>
                      </a:r>
                      <a:endParaRPr lang="en-US" sz="2000" kern="1200" dirty="0">
                        <a:solidFill>
                          <a:schemeClr val="dk1"/>
                        </a:solidFill>
                        <a:latin typeface="+mn-lt"/>
                        <a:ea typeface="+mn-ea"/>
                        <a:cs typeface="+mn-cs"/>
                      </a:endParaRPr>
                    </a:p>
                  </a:txBody>
                  <a:tcPr anchor="ctr">
                    <a:cell3D prstMaterial="dkEdge">
                      <a:bevel/>
                      <a:lightRig rig="flood" dir="t"/>
                    </a:cell3D>
                  </a:tcPr>
                </a:tc>
                <a:tc>
                  <a:txBody>
                    <a:bodyPr/>
                    <a:lstStyle/>
                    <a:p>
                      <a:pPr algn="ctr"/>
                      <a:r>
                        <a:rPr lang="en-US" sz="2000" dirty="0" smtClean="0"/>
                        <a:t>Relation to</a:t>
                      </a:r>
                      <a:r>
                        <a:rPr lang="en-US" sz="2000" baseline="0" dirty="0" smtClean="0"/>
                        <a:t> </a:t>
                      </a:r>
                      <a:r>
                        <a:rPr lang="en-US" sz="2000" dirty="0" smtClean="0"/>
                        <a:t>lower realm</a:t>
                      </a:r>
                      <a:endParaRPr lang="en-US" sz="2000" dirty="0"/>
                    </a:p>
                  </a:txBody>
                  <a:tcPr anchor="ctr">
                    <a:cell3D prstMaterial="dkEdge">
                      <a:bevel/>
                      <a:lightRig rig="flood" dir="t"/>
                    </a:cell3D>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mn-ea"/>
                          <a:cs typeface="+mn-cs"/>
                        </a:rPr>
                        <a:t>Physical Body</a:t>
                      </a:r>
                    </a:p>
                  </a:txBody>
                  <a:tcPr anchor="ctr">
                    <a:cell3D prstMaterial="dkEdge">
                      <a:bevel/>
                      <a:lightRig rig="flood" dir="t"/>
                    </a:cell3D>
                  </a:tcPr>
                </a:tc>
              </a:tr>
              <a:tr h="370840">
                <a:tc>
                  <a:txBody>
                    <a:bodyPr/>
                    <a:lstStyle/>
                    <a:p>
                      <a:pPr algn="ctr"/>
                      <a:r>
                        <a:rPr lang="en-US" sz="2000" kern="1200" dirty="0" smtClean="0">
                          <a:solidFill>
                            <a:schemeClr val="dk1"/>
                          </a:solidFill>
                          <a:latin typeface="+mn-lt"/>
                          <a:ea typeface="+mn-ea"/>
                          <a:cs typeface="+mn-cs"/>
                        </a:rPr>
                        <a:t>Highest part</a:t>
                      </a:r>
                      <a:endParaRPr lang="en-US" sz="2000" kern="1200" dirty="0">
                        <a:solidFill>
                          <a:schemeClr val="dk1"/>
                        </a:solidFill>
                        <a:latin typeface="+mn-lt"/>
                        <a:ea typeface="+mn-ea"/>
                        <a:cs typeface="+mn-cs"/>
                      </a:endParaRPr>
                    </a:p>
                  </a:txBody>
                  <a:tcPr anchor="ctr">
                    <a:cell3D prstMaterial="dkEdge">
                      <a:bevel/>
                      <a:lightRig rig="flood" dir="t"/>
                    </a:cell3D>
                  </a:tcPr>
                </a:tc>
                <a:tc>
                  <a:txBody>
                    <a:bodyPr/>
                    <a:lstStyle/>
                    <a:p>
                      <a:pPr algn="ctr"/>
                      <a:r>
                        <a:rPr lang="en-US" sz="2000" dirty="0" smtClean="0"/>
                        <a:t>Part that makes man</a:t>
                      </a:r>
                      <a:br>
                        <a:rPr lang="en-US" sz="2000" dirty="0" smtClean="0"/>
                      </a:br>
                      <a:r>
                        <a:rPr lang="en-US" sz="2000" dirty="0" smtClean="0"/>
                        <a:t>conscious of self</a:t>
                      </a:r>
                      <a:endParaRPr lang="en-US" sz="2000" dirty="0"/>
                    </a:p>
                  </a:txBody>
                  <a:tcPr anchor="ctr">
                    <a:cell3D prstMaterial="dkEdge">
                      <a:bevel/>
                      <a:lightRig rig="flood" dir="t"/>
                    </a:cell3D>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mn-ea"/>
                          <a:cs typeface="+mn-cs"/>
                        </a:rPr>
                        <a:t>Physical Body</a:t>
                      </a:r>
                    </a:p>
                  </a:txBody>
                  <a:tcPr anchor="ctr">
                    <a:cell3D prstMaterial="dkEdge">
                      <a:bevel/>
                      <a:lightRig rig="flood" dir="t"/>
                    </a:cell3D>
                  </a:tcPr>
                </a:tc>
              </a:tr>
              <a:tr h="370840">
                <a:tc>
                  <a:txBody>
                    <a:bodyPr/>
                    <a:lstStyle/>
                    <a:p>
                      <a:pPr algn="ctr"/>
                      <a:r>
                        <a:rPr lang="en-US" sz="2000" dirty="0" smtClean="0">
                          <a:latin typeface="+mj-lt"/>
                        </a:rPr>
                        <a:t>Entire Person </a:t>
                      </a:r>
                      <a:r>
                        <a:rPr lang="en-US" sz="2000" dirty="0" smtClean="0"/>
                        <a:t>=</a:t>
                      </a:r>
                      <a:endParaRPr lang="en-US" sz="2000" dirty="0"/>
                    </a:p>
                  </a:txBody>
                  <a:tcPr anchor="ctr">
                    <a:cell3D prstMaterial="dkEdge">
                      <a:bevel/>
                      <a:lightRig rig="flood" dir="t"/>
                    </a:cell3D>
                  </a:tcPr>
                </a:tc>
                <a:tc>
                  <a:txBody>
                    <a:bodyPr/>
                    <a:lstStyle/>
                    <a:p>
                      <a:pPr algn="ctr"/>
                      <a:r>
                        <a:rPr lang="en-US" sz="2000" dirty="0" smtClean="0">
                          <a:latin typeface="+mj-lt"/>
                        </a:rPr>
                        <a:t>Soul</a:t>
                      </a:r>
                      <a:endParaRPr lang="en-US" sz="2000" dirty="0">
                        <a:latin typeface="+mj-lt"/>
                      </a:endParaRPr>
                    </a:p>
                  </a:txBody>
                  <a:tcPr anchor="ctr">
                    <a:cell3D prstMaterial="dkEdge">
                      <a:bevel/>
                      <a:lightRig rig="flood" dir="t"/>
                    </a:cell3D>
                  </a:tcPr>
                </a:tc>
                <a:tc>
                  <a:txBody>
                    <a:bodyPr/>
                    <a:lstStyle/>
                    <a:p>
                      <a:pPr algn="ctr"/>
                      <a:r>
                        <a:rPr lang="en-US" sz="2000" dirty="0" smtClean="0">
                          <a:latin typeface="+mj-lt"/>
                        </a:rPr>
                        <a:t>Physical Body</a:t>
                      </a:r>
                      <a:endParaRPr lang="en-US" sz="2000" dirty="0">
                        <a:latin typeface="+mj-lt"/>
                      </a:endParaRPr>
                    </a:p>
                  </a:txBody>
                  <a:tcPr anchor="ctr">
                    <a:cell3D prstMaterial="dkEdge">
                      <a:bevel/>
                      <a:lightRig rig="flood" dir="t"/>
                    </a:cell3D>
                  </a:tcPr>
                </a:tc>
              </a:tr>
              <a:tr h="370840">
                <a:tc>
                  <a:txBody>
                    <a:bodyPr/>
                    <a:lstStyle/>
                    <a:p>
                      <a:pPr algn="ctr"/>
                      <a:r>
                        <a:rPr lang="en-US" sz="2000" kern="1200" dirty="0" smtClean="0">
                          <a:solidFill>
                            <a:schemeClr val="dk1"/>
                          </a:solidFill>
                          <a:latin typeface="+mj-lt"/>
                          <a:ea typeface="+mn-ea"/>
                          <a:cs typeface="+mn-cs"/>
                        </a:rPr>
                        <a:t>Holy Spirit</a:t>
                      </a:r>
                      <a:endParaRPr lang="en-US" sz="2000" kern="1200" dirty="0">
                        <a:solidFill>
                          <a:schemeClr val="dk1"/>
                        </a:solidFill>
                        <a:latin typeface="+mj-lt"/>
                        <a:ea typeface="+mn-ea"/>
                        <a:cs typeface="+mn-cs"/>
                      </a:endParaRPr>
                    </a:p>
                  </a:txBody>
                  <a:tcPr anchor="ctr">
                    <a:cell3D prstMaterial="dkEdge">
                      <a:bevel/>
                      <a:lightRig rig="flood" dir="t"/>
                    </a:cell3D>
                  </a:tcPr>
                </a:tc>
                <a:tc>
                  <a:txBody>
                    <a:bodyPr/>
                    <a:lstStyle/>
                    <a:p>
                      <a:pPr algn="ctr"/>
                      <a:r>
                        <a:rPr lang="en-US" sz="2000" kern="1200" dirty="0" smtClean="0">
                          <a:solidFill>
                            <a:schemeClr val="dk1"/>
                          </a:solidFill>
                          <a:latin typeface="+mj-lt"/>
                          <a:ea typeface="+mn-ea"/>
                          <a:cs typeface="+mn-cs"/>
                        </a:rPr>
                        <a:t>Soul</a:t>
                      </a:r>
                      <a:r>
                        <a:rPr lang="en-US" sz="2000" kern="1200" dirty="0" smtClean="0">
                          <a:solidFill>
                            <a:schemeClr val="dk1"/>
                          </a:solidFill>
                          <a:latin typeface="+mn-lt"/>
                          <a:ea typeface="+mn-ea"/>
                          <a:cs typeface="+mn-cs"/>
                        </a:rPr>
                        <a:t> </a:t>
                      </a:r>
                      <a:endParaRPr lang="en-US" sz="2000" kern="1200" dirty="0">
                        <a:solidFill>
                          <a:schemeClr val="dk1"/>
                        </a:solidFill>
                        <a:latin typeface="+mn-lt"/>
                        <a:ea typeface="+mn-ea"/>
                        <a:cs typeface="+mn-cs"/>
                      </a:endParaRPr>
                    </a:p>
                  </a:txBody>
                  <a:tcPr anchor="ctr">
                    <a:cell3D prstMaterial="dkEdge">
                      <a:bevel/>
                      <a:lightRig rig="flood" dir="t"/>
                    </a:cell3D>
                  </a:tcPr>
                </a:tc>
                <a:tc>
                  <a:txBody>
                    <a:bodyPr/>
                    <a:lstStyle/>
                    <a:p>
                      <a:pPr algn="ctr"/>
                      <a:r>
                        <a:rPr lang="en-US" sz="2000" kern="1200" dirty="0" smtClean="0">
                          <a:solidFill>
                            <a:schemeClr val="dk1"/>
                          </a:solidFill>
                          <a:latin typeface="+mj-lt"/>
                          <a:ea typeface="+mn-ea"/>
                          <a:cs typeface="+mn-cs"/>
                        </a:rPr>
                        <a:t>Physical Body</a:t>
                      </a:r>
                      <a:endParaRPr lang="en-US" sz="2000" kern="1200" dirty="0">
                        <a:solidFill>
                          <a:schemeClr val="dk1"/>
                        </a:solidFill>
                        <a:latin typeface="+mj-lt"/>
                        <a:ea typeface="+mn-ea"/>
                        <a:cs typeface="+mn-cs"/>
                      </a:endParaRPr>
                    </a:p>
                  </a:txBody>
                  <a:tcPr anchor="ctr">
                    <a:cell3D prstMaterial="dkEdge">
                      <a:bevel/>
                      <a:lightRig rig="flood" dir="t"/>
                    </a:cell3D>
                  </a:tcPr>
                </a:tc>
              </a:tr>
              <a:tr h="370840">
                <a:tc gridSpan="3">
                  <a:txBody>
                    <a:bodyPr/>
                    <a:lstStyle/>
                    <a:p>
                      <a:pPr algn="ctr"/>
                      <a:r>
                        <a:rPr lang="en-US" sz="2000" kern="1200" dirty="0" smtClean="0">
                          <a:solidFill>
                            <a:schemeClr val="dk1"/>
                          </a:solidFill>
                          <a:latin typeface="+mj-lt"/>
                          <a:ea typeface="+mn-ea"/>
                          <a:cs typeface="+mn-cs"/>
                        </a:rPr>
                        <a:t>Totality of Personality</a:t>
                      </a:r>
                      <a:endParaRPr lang="en-US" sz="2000" kern="1200" dirty="0">
                        <a:solidFill>
                          <a:schemeClr val="dk1"/>
                        </a:solidFill>
                        <a:latin typeface="+mj-lt"/>
                        <a:ea typeface="+mn-ea"/>
                        <a:cs typeface="+mn-cs"/>
                      </a:endParaRPr>
                    </a:p>
                  </a:txBody>
                  <a:tcPr anchor="ctr">
                    <a:cell3D prstMaterial="dkEdge">
                      <a:bevel/>
                      <a:lightRig rig="flood" dir="t"/>
                    </a:cell3D>
                  </a:tcPr>
                </a:tc>
                <a:tc hMerge="1">
                  <a:txBody>
                    <a:bodyPr/>
                    <a:lstStyle/>
                    <a:p>
                      <a:pPr algn="ctr"/>
                      <a:endParaRPr lang="en-US" sz="2000" kern="1200" dirty="0">
                        <a:solidFill>
                          <a:schemeClr val="dk1"/>
                        </a:solidFill>
                        <a:latin typeface="+mn-lt"/>
                        <a:ea typeface="+mn-ea"/>
                        <a:cs typeface="+mn-cs"/>
                      </a:endParaRPr>
                    </a:p>
                  </a:txBody>
                  <a:tcPr anchor="ctr"/>
                </a:tc>
                <a:tc hMerge="1">
                  <a:txBody>
                    <a:bodyPr/>
                    <a:lstStyle/>
                    <a:p>
                      <a:pPr algn="ctr"/>
                      <a:endParaRPr lang="en-US" sz="2000" kern="1200" dirty="0">
                        <a:solidFill>
                          <a:schemeClr val="dk1"/>
                        </a:solidFill>
                        <a:latin typeface="+mj-lt"/>
                        <a:ea typeface="+mn-ea"/>
                        <a:cs typeface="+mn-cs"/>
                      </a:endParaRPr>
                    </a:p>
                  </a:txBody>
                  <a:tcPr anchor="ctr"/>
                </a:tc>
              </a:tr>
            </a:tbl>
          </a:graphicData>
        </a:graphic>
      </p:graphicFrame>
      <p:sp>
        <p:nvSpPr>
          <p:cNvPr id="3" name="Footer Placeholder 2"/>
          <p:cNvSpPr>
            <a:spLocks noGrp="1"/>
          </p:cNvSpPr>
          <p:nvPr>
            <p:ph type="ftr" sz="quarter" idx="11"/>
          </p:nvPr>
        </p:nvSpPr>
        <p:spPr/>
        <p:txBody>
          <a:bodyPr/>
          <a:lstStyle/>
          <a:p>
            <a:r>
              <a:rPr lang="en-US" dirty="0" smtClean="0">
                <a:solidFill>
                  <a:srgbClr val="FFFFFF"/>
                </a:solidFill>
              </a:rPr>
              <a:t>Kevin Kay</a:t>
            </a:r>
            <a:endParaRPr lang="en-US" dirty="0">
              <a:solidFill>
                <a:srgbClr val="FFFFFF"/>
              </a:solidFill>
            </a:endParaRPr>
          </a:p>
        </p:txBody>
      </p:sp>
      <p:sp>
        <p:nvSpPr>
          <p:cNvPr id="4" name="Slide Number Placeholder 3"/>
          <p:cNvSpPr>
            <a:spLocks noGrp="1"/>
          </p:cNvSpPr>
          <p:nvPr>
            <p:ph type="sldNum" sz="quarter" idx="12"/>
          </p:nvPr>
        </p:nvSpPr>
        <p:spPr/>
        <p:txBody>
          <a:bodyPr/>
          <a:lstStyle/>
          <a:p>
            <a:fld id="{8BE7D48B-A35F-447E-B9EC-A81BCD68C5CA}" type="slidenum">
              <a:rPr lang="en-US" smtClean="0">
                <a:solidFill>
                  <a:srgbClr val="FFFFFF"/>
                </a:solidFill>
              </a:rPr>
              <a:pPr/>
              <a:t>89</a:t>
            </a:fld>
            <a:endParaRPr lang="en-US" dirty="0">
              <a:solidFill>
                <a:srgbClr val="FFFFFF"/>
              </a:solidFill>
            </a:endParaRPr>
          </a:p>
        </p:txBody>
      </p:sp>
      <p:sp>
        <p:nvSpPr>
          <p:cNvPr id="6" name="Rounded Rectangular Callout 5"/>
          <p:cNvSpPr/>
          <p:nvPr/>
        </p:nvSpPr>
        <p:spPr bwMode="auto">
          <a:xfrm>
            <a:off x="609600" y="1600200"/>
            <a:ext cx="8458200" cy="2057400"/>
          </a:xfrm>
          <a:prstGeom prst="wedgeRoundRectCallout">
            <a:avLst>
              <a:gd name="adj1" fmla="val -33996"/>
              <a:gd name="adj2" fmla="val 92500"/>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indent="342900" eaLnBrk="0" fontAlgn="base" hangingPunct="0">
              <a:spcBef>
                <a:spcPct val="0"/>
              </a:spcBef>
              <a:spcAft>
                <a:spcPct val="0"/>
              </a:spcAft>
            </a:pPr>
            <a:r>
              <a:rPr lang="en-US" sz="2500" dirty="0">
                <a:solidFill>
                  <a:srgbClr val="FFFFFF"/>
                </a:solidFill>
              </a:rPr>
              <a:t>“And may the God of peace himself sanctify you wholly; and may your </a:t>
            </a:r>
            <a:r>
              <a:rPr lang="en-US" sz="2500" b="1" dirty="0">
                <a:solidFill>
                  <a:srgbClr val="FFFF00"/>
                </a:solidFill>
              </a:rPr>
              <a:t>entire person</a:t>
            </a:r>
            <a:r>
              <a:rPr lang="en-US" sz="2500" dirty="0">
                <a:solidFill>
                  <a:srgbClr val="FFFFFF"/>
                </a:solidFill>
              </a:rPr>
              <a:t>, your </a:t>
            </a:r>
            <a:r>
              <a:rPr lang="en-US" sz="2500" b="1" dirty="0">
                <a:solidFill>
                  <a:srgbClr val="FFFF00"/>
                </a:solidFill>
              </a:rPr>
              <a:t>soul</a:t>
            </a:r>
            <a:r>
              <a:rPr lang="en-US" sz="2500" dirty="0">
                <a:solidFill>
                  <a:srgbClr val="FFFFFF"/>
                </a:solidFill>
              </a:rPr>
              <a:t> and </a:t>
            </a:r>
            <a:r>
              <a:rPr lang="en-US" sz="2500" b="1" dirty="0">
                <a:solidFill>
                  <a:srgbClr val="FFFF00"/>
                </a:solidFill>
              </a:rPr>
              <a:t>body</a:t>
            </a:r>
            <a:r>
              <a:rPr lang="en-US" sz="2500" dirty="0">
                <a:solidFill>
                  <a:srgbClr val="FFFFFF"/>
                </a:solidFill>
              </a:rPr>
              <a:t>, be kept irreproachable for the day of the coming of our Lord Jesus Christ.”  </a:t>
            </a:r>
            <a:r>
              <a:rPr lang="en-US" sz="2000" dirty="0">
                <a:solidFill>
                  <a:srgbClr val="FFFFFF"/>
                </a:solidFill>
              </a:rPr>
              <a:t>(</a:t>
            </a:r>
            <a:r>
              <a:rPr lang="en-US" sz="2000" dirty="0" err="1">
                <a:solidFill>
                  <a:srgbClr val="FFFFFF"/>
                </a:solidFill>
              </a:rPr>
              <a:t>Hendriksen</a:t>
            </a:r>
            <a:r>
              <a:rPr lang="en-US" sz="2000" dirty="0">
                <a:solidFill>
                  <a:srgbClr val="FFFFFF"/>
                </a:solidFill>
              </a:rPr>
              <a:t>, 148, n. 113)</a:t>
            </a:r>
            <a:endParaRPr lang="en-US" sz="2000" dirty="0" smtClean="0">
              <a:solidFill>
                <a:srgbClr val="FFFFFF"/>
              </a:solidFill>
            </a:endParaRPr>
          </a:p>
        </p:txBody>
      </p:sp>
    </p:spTree>
    <p:extLst>
      <p:ext uri="{BB962C8B-B14F-4D97-AF65-F5344CB8AC3E}">
        <p14:creationId xmlns:p14="http://schemas.microsoft.com/office/powerpoint/2010/main" val="32514177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7813"/>
            <a:ext cx="6629400" cy="1143000"/>
          </a:xfrm>
        </p:spPr>
        <p:txBody>
          <a:bodyPr/>
          <a:lstStyle/>
          <a:p>
            <a:pPr algn="ctr">
              <a:defRPr/>
            </a:pPr>
            <a:r>
              <a:rPr lang="en-US" dirty="0"/>
              <a:t>Appearance</a:t>
            </a:r>
            <a:br>
              <a:rPr lang="en-US" dirty="0"/>
            </a:br>
            <a:r>
              <a:rPr lang="en-US" sz="3000" b="0" dirty="0">
                <a:latin typeface="+mn-lt"/>
              </a:rPr>
              <a:t>(</a:t>
            </a:r>
            <a:r>
              <a:rPr lang="en-US" sz="3000" b="0" i="1" dirty="0" err="1">
                <a:latin typeface="+mn-lt"/>
              </a:rPr>
              <a:t>phaneroo</a:t>
            </a:r>
            <a:r>
              <a:rPr lang="en-US" sz="3000" b="0" dirty="0">
                <a:latin typeface="+mn-lt"/>
              </a:rPr>
              <a:t>)</a:t>
            </a:r>
          </a:p>
        </p:txBody>
      </p:sp>
      <p:sp>
        <p:nvSpPr>
          <p:cNvPr id="5123" name="Rectangle 3"/>
          <p:cNvSpPr>
            <a:spLocks noGrp="1" noChangeArrowheads="1"/>
          </p:cNvSpPr>
          <p:nvPr>
            <p:ph idx="1"/>
          </p:nvPr>
        </p:nvSpPr>
        <p:spPr>
          <a:xfrm>
            <a:off x="457200" y="1905000"/>
            <a:ext cx="8229600" cy="4225925"/>
          </a:xfrm>
        </p:spPr>
        <p:txBody>
          <a:bodyPr/>
          <a:lstStyle/>
          <a:p>
            <a:pPr marL="463550" indent="-463550">
              <a:spcBef>
                <a:spcPct val="0"/>
              </a:spcBef>
              <a:spcAft>
                <a:spcPts val="2400"/>
              </a:spcAft>
              <a:defRPr/>
            </a:pPr>
            <a:r>
              <a:rPr lang="en-US" sz="2800" b="1" dirty="0">
                <a:solidFill>
                  <a:srgbClr val="FFFF00"/>
                </a:solidFill>
              </a:rPr>
              <a:t>Incarnation</a:t>
            </a:r>
            <a:r>
              <a:rPr lang="en-US" sz="2800" dirty="0"/>
              <a:t>  (1 Tim. 3:16</a:t>
            </a:r>
            <a:r>
              <a:rPr lang="en-US" sz="2800" dirty="0" smtClean="0"/>
              <a:t>; 2 </a:t>
            </a:r>
            <a:r>
              <a:rPr lang="en-US" sz="2800" dirty="0"/>
              <a:t>Tim. 1:9-10</a:t>
            </a:r>
            <a:r>
              <a:rPr lang="en-US" sz="2800" dirty="0" smtClean="0"/>
              <a:t>;</a:t>
            </a:r>
            <a:br>
              <a:rPr lang="en-US" sz="2800" dirty="0" smtClean="0"/>
            </a:br>
            <a:r>
              <a:rPr lang="en-US" sz="2800" dirty="0" smtClean="0"/>
              <a:t>Heb</a:t>
            </a:r>
            <a:r>
              <a:rPr lang="en-US" sz="2800" dirty="0"/>
              <a:t>. 9:26; 1 Pet. 1:20; 1 Jn. 1:2; 3:5, 8)</a:t>
            </a:r>
          </a:p>
          <a:p>
            <a:pPr marL="463550" indent="-463550">
              <a:spcBef>
                <a:spcPct val="0"/>
              </a:spcBef>
              <a:spcAft>
                <a:spcPts val="2400"/>
              </a:spcAft>
              <a:defRPr/>
            </a:pPr>
            <a:r>
              <a:rPr lang="en-US" sz="2800" b="1" dirty="0" smtClean="0">
                <a:solidFill>
                  <a:srgbClr val="FFFF00"/>
                </a:solidFill>
              </a:rPr>
              <a:t>Jesus’ revelation to Israel</a:t>
            </a:r>
            <a:r>
              <a:rPr lang="en-US" sz="2800" dirty="0"/>
              <a:t>  (Jn. 1:31)</a:t>
            </a:r>
          </a:p>
          <a:p>
            <a:pPr marL="463550" indent="-463550">
              <a:spcBef>
                <a:spcPct val="0"/>
              </a:spcBef>
              <a:spcAft>
                <a:spcPts val="2400"/>
              </a:spcAft>
              <a:defRPr/>
            </a:pPr>
            <a:r>
              <a:rPr lang="en-US" sz="2800" b="1" dirty="0" smtClean="0">
                <a:solidFill>
                  <a:srgbClr val="FFFF00"/>
                </a:solidFill>
              </a:rPr>
              <a:t>Post-resurrection </a:t>
            </a:r>
            <a:r>
              <a:rPr lang="en-US" sz="2800" b="1" dirty="0">
                <a:solidFill>
                  <a:srgbClr val="FFFF00"/>
                </a:solidFill>
              </a:rPr>
              <a:t>appearance</a:t>
            </a:r>
            <a:r>
              <a:rPr lang="en-US" sz="2800" dirty="0">
                <a:solidFill>
                  <a:srgbClr val="FFFF00"/>
                </a:solidFill>
              </a:rPr>
              <a:t>  </a:t>
            </a:r>
            <a:r>
              <a:rPr lang="en-US" sz="2800" dirty="0"/>
              <a:t>(Mk. 16:12, 14; Jn. 21:1, </a:t>
            </a:r>
            <a:r>
              <a:rPr lang="en-US" sz="2800" dirty="0" smtClean="0"/>
              <a:t>14)</a:t>
            </a:r>
            <a:endParaRPr lang="en-US" sz="2800" dirty="0"/>
          </a:p>
          <a:p>
            <a:pPr marL="463550" indent="-463550">
              <a:spcBef>
                <a:spcPct val="0"/>
              </a:spcBef>
              <a:spcAft>
                <a:spcPts val="2400"/>
              </a:spcAft>
              <a:defRPr/>
            </a:pPr>
            <a:r>
              <a:rPr lang="en-US" sz="2800" b="1" dirty="0">
                <a:solidFill>
                  <a:srgbClr val="FFFF00"/>
                </a:solidFill>
              </a:rPr>
              <a:t>Second Coming</a:t>
            </a:r>
            <a:r>
              <a:rPr lang="en-US" sz="2800" dirty="0">
                <a:solidFill>
                  <a:srgbClr val="FFFF00"/>
                </a:solidFill>
              </a:rPr>
              <a:t>  </a:t>
            </a:r>
            <a:r>
              <a:rPr lang="en-US" sz="2800" dirty="0"/>
              <a:t>(1 Cor. 4:5; Col. 3:4; 1 Pet. 5:4; 1 Jn. 2:28; 3:2</a:t>
            </a:r>
            <a:r>
              <a:rPr lang="en-US" sz="2800" dirty="0" smtClean="0"/>
              <a:t>)</a:t>
            </a:r>
          </a:p>
        </p:txBody>
      </p:sp>
      <p:sp>
        <p:nvSpPr>
          <p:cNvPr id="4" name="Slide Number Placeholder 3"/>
          <p:cNvSpPr>
            <a:spLocks noGrp="1"/>
          </p:cNvSpPr>
          <p:nvPr>
            <p:ph type="sldNum" sz="quarter" idx="12"/>
          </p:nvPr>
        </p:nvSpPr>
        <p:spPr/>
        <p:txBody>
          <a:bodyPr/>
          <a:lstStyle/>
          <a:p>
            <a:pPr>
              <a:defRPr/>
            </a:pPr>
            <a:fld id="{9C135D0F-4AEC-4709-BDE5-8F6F38CF367D}" type="slidenum">
              <a:rPr lang="en-US">
                <a:solidFill>
                  <a:srgbClr val="FFFFFF"/>
                </a:solidFill>
              </a:rPr>
              <a:pPr>
                <a:defRPr/>
              </a:pPr>
              <a:t>9</a:t>
            </a:fld>
            <a:endParaRPr lang="en-US">
              <a:solidFill>
                <a:srgbClr val="FFFFFF"/>
              </a:solidFill>
            </a:endParaRPr>
          </a:p>
        </p:txBody>
      </p:sp>
      <p:pic>
        <p:nvPicPr>
          <p:cNvPr id="369669" name="Picture 4" descr="BSNRE0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8412" y="14129"/>
            <a:ext cx="1525588"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41321771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5334000" cy="1143000"/>
          </a:xfrm>
        </p:spPr>
        <p:txBody>
          <a:bodyPr/>
          <a:lstStyle/>
          <a:p>
            <a:pPr algn="l"/>
            <a:r>
              <a:rPr lang="en-US" dirty="0" smtClean="0"/>
              <a:t>Second Coming</a:t>
            </a:r>
            <a:endParaRPr lang="en-US" sz="3000" b="0" dirty="0"/>
          </a:p>
        </p:txBody>
      </p:sp>
      <p:sp>
        <p:nvSpPr>
          <p:cNvPr id="3" name="Content Placeholder 2"/>
          <p:cNvSpPr>
            <a:spLocks noGrp="1"/>
          </p:cNvSpPr>
          <p:nvPr>
            <p:ph idx="1"/>
          </p:nvPr>
        </p:nvSpPr>
        <p:spPr/>
        <p:txBody>
          <a:bodyPr/>
          <a:lstStyle/>
          <a:p>
            <a:pPr marL="457200" indent="-457200">
              <a:spcAft>
                <a:spcPts val="1200"/>
              </a:spcAft>
            </a:pPr>
            <a:r>
              <a:rPr lang="en-US" dirty="0" smtClean="0">
                <a:solidFill>
                  <a:srgbClr val="FFFF00"/>
                </a:solidFill>
                <a:effectLst/>
                <a:latin typeface="+mj-lt"/>
              </a:rPr>
              <a:t>Salvation</a:t>
            </a:r>
            <a:r>
              <a:rPr lang="en-US" dirty="0" smtClean="0">
                <a:effectLst/>
              </a:rPr>
              <a:t>  (1:10)</a:t>
            </a:r>
          </a:p>
          <a:p>
            <a:pPr marL="457200" indent="-457200">
              <a:spcAft>
                <a:spcPts val="1200"/>
              </a:spcAft>
            </a:pPr>
            <a:r>
              <a:rPr lang="en-US" dirty="0" smtClean="0">
                <a:solidFill>
                  <a:srgbClr val="FFFF00"/>
                </a:solidFill>
                <a:effectLst/>
                <a:latin typeface="+mj-lt"/>
              </a:rPr>
              <a:t>Celebration</a:t>
            </a:r>
            <a:r>
              <a:rPr lang="en-US" dirty="0" smtClean="0">
                <a:effectLst/>
              </a:rPr>
              <a:t>  (2:19-20)</a:t>
            </a:r>
          </a:p>
          <a:p>
            <a:pPr marL="457200" indent="-457200">
              <a:spcAft>
                <a:spcPts val="1200"/>
              </a:spcAft>
            </a:pPr>
            <a:r>
              <a:rPr lang="en-US" dirty="0">
                <a:solidFill>
                  <a:srgbClr val="FFFF00"/>
                </a:solidFill>
                <a:effectLst/>
                <a:latin typeface="+mj-lt"/>
              </a:rPr>
              <a:t>Sanctification</a:t>
            </a:r>
            <a:r>
              <a:rPr lang="en-US" dirty="0" smtClean="0">
                <a:effectLst/>
              </a:rPr>
              <a:t>  (3:13)</a:t>
            </a:r>
          </a:p>
          <a:p>
            <a:pPr marL="457200" indent="-457200">
              <a:spcAft>
                <a:spcPts val="1200"/>
              </a:spcAft>
            </a:pPr>
            <a:r>
              <a:rPr lang="en-US" dirty="0">
                <a:solidFill>
                  <a:srgbClr val="FFFF00"/>
                </a:solidFill>
                <a:effectLst/>
                <a:latin typeface="+mj-lt"/>
              </a:rPr>
              <a:t>Solace</a:t>
            </a:r>
            <a:r>
              <a:rPr lang="en-US" dirty="0" smtClean="0">
                <a:effectLst/>
              </a:rPr>
              <a:t>  (4:13-18)</a:t>
            </a:r>
          </a:p>
          <a:p>
            <a:pPr marL="457200" indent="-457200">
              <a:spcAft>
                <a:spcPts val="1200"/>
              </a:spcAft>
            </a:pPr>
            <a:r>
              <a:rPr lang="en-US" dirty="0" smtClean="0">
                <a:solidFill>
                  <a:srgbClr val="FFFF00"/>
                </a:solidFill>
                <a:effectLst/>
                <a:latin typeface="+mj-lt"/>
              </a:rPr>
              <a:t>Soberness  </a:t>
            </a:r>
            <a:r>
              <a:rPr lang="en-US" dirty="0">
                <a:effectLst/>
              </a:rPr>
              <a:t>(5:1-11)</a:t>
            </a:r>
          </a:p>
          <a:p>
            <a:pPr marL="457200" indent="-457200">
              <a:spcAft>
                <a:spcPts val="1200"/>
              </a:spcAft>
            </a:pPr>
            <a:r>
              <a:rPr lang="en-US" dirty="0" smtClean="0">
                <a:solidFill>
                  <a:srgbClr val="FFFF00"/>
                </a:solidFill>
                <a:effectLst/>
                <a:latin typeface="+mj-lt"/>
              </a:rPr>
              <a:t>Sanctification  </a:t>
            </a:r>
            <a:r>
              <a:rPr lang="en-US" dirty="0" smtClean="0">
                <a:effectLst/>
              </a:rPr>
              <a:t>(5:23)</a:t>
            </a:r>
            <a:endParaRPr lang="en-US" b="1" dirty="0">
              <a:solidFill>
                <a:srgbClr val="FFFF00"/>
              </a:solidFill>
            </a:endParaRPr>
          </a:p>
          <a:p>
            <a:pPr lvl="1"/>
            <a:endParaRPr lang="en-US" dirty="0" smtClean="0"/>
          </a:p>
        </p:txBody>
      </p:sp>
      <p:sp>
        <p:nvSpPr>
          <p:cNvPr id="5" name="Footer Placeholder 4"/>
          <p:cNvSpPr>
            <a:spLocks noGrp="1"/>
          </p:cNvSpPr>
          <p:nvPr>
            <p:ph type="ftr" sz="quarter" idx="11"/>
          </p:nvPr>
        </p:nvSpPr>
        <p:spPr>
          <a:xfrm>
            <a:off x="2971800" y="6248400"/>
            <a:ext cx="3352800" cy="457200"/>
          </a:xfrm>
        </p:spPr>
        <p:txBody>
          <a:bodyPr/>
          <a:lstStyle/>
          <a:p>
            <a:r>
              <a:rPr lang="en-US" dirty="0" smtClean="0">
                <a:solidFill>
                  <a:srgbClr val="FFFFFF"/>
                </a:solidFill>
              </a:rPr>
              <a:t>Mark Copeland</a:t>
            </a:r>
            <a:endParaRPr lang="en-US" dirty="0">
              <a:solidFill>
                <a:srgbClr val="FFFFFF"/>
              </a:solidFill>
            </a:endParaRPr>
          </a:p>
        </p:txBody>
      </p:sp>
      <p:sp>
        <p:nvSpPr>
          <p:cNvPr id="4" name="Slide Number Placeholder 3"/>
          <p:cNvSpPr>
            <a:spLocks noGrp="1"/>
          </p:cNvSpPr>
          <p:nvPr>
            <p:ph type="sldNum" sz="quarter" idx="12"/>
          </p:nvPr>
        </p:nvSpPr>
        <p:spPr/>
        <p:txBody>
          <a:bodyPr/>
          <a:lstStyle/>
          <a:p>
            <a:fld id="{8BE7D48B-A35F-447E-B9EC-A81BCD68C5CA}" type="slidenum">
              <a:rPr lang="en-US" smtClean="0">
                <a:solidFill>
                  <a:srgbClr val="FFFFFF"/>
                </a:solidFill>
              </a:rPr>
              <a:pPr/>
              <a:t>90</a:t>
            </a:fld>
            <a:endParaRPr lang="en-US" dirty="0">
              <a:solidFill>
                <a:srgbClr val="FFFFFF"/>
              </a:solidFill>
            </a:endParaRPr>
          </a:p>
        </p:txBody>
      </p:sp>
      <p:pic>
        <p:nvPicPr>
          <p:cNvPr id="6" name="Picture 4" descr="BSNRE0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4190" y="0"/>
            <a:ext cx="2278380" cy="2876809"/>
          </a:xfrm>
          <a:prstGeom prst="rect">
            <a:avLst/>
          </a:prstGeom>
          <a:noFill/>
          <a:ln w="9525">
            <a:noFill/>
            <a:miter lim="800000"/>
            <a:headEnd/>
            <a:tailEnd/>
          </a:ln>
          <a:effectLst/>
        </p:spPr>
      </p:pic>
    </p:spTree>
    <p:extLst>
      <p:ext uri="{BB962C8B-B14F-4D97-AF65-F5344CB8AC3E}">
        <p14:creationId xmlns:p14="http://schemas.microsoft.com/office/powerpoint/2010/main" val="34098049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p:cTn id="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2 Th. 1:6-10</a:t>
            </a:r>
            <a:endParaRPr lang="en-US" dirty="0"/>
          </a:p>
        </p:txBody>
      </p:sp>
      <p:sp>
        <p:nvSpPr>
          <p:cNvPr id="3" name="Content Placeholder 2"/>
          <p:cNvSpPr>
            <a:spLocks noGrp="1"/>
          </p:cNvSpPr>
          <p:nvPr>
            <p:ph idx="1"/>
          </p:nvPr>
        </p:nvSpPr>
        <p:spPr/>
        <p:txBody>
          <a:bodyPr/>
          <a:lstStyle/>
          <a:p>
            <a:pPr marL="0" indent="457200">
              <a:buNone/>
            </a:pPr>
            <a:r>
              <a:rPr lang="en-US" sz="2800" baseline="30000" dirty="0" smtClean="0">
                <a:effectLst>
                  <a:outerShdw blurRad="38100" dist="38100" dir="2700000" algn="tl">
                    <a:srgbClr val="000000">
                      <a:alpha val="43137"/>
                    </a:srgbClr>
                  </a:outerShdw>
                </a:effectLst>
              </a:rPr>
              <a:t>6</a:t>
            </a:r>
            <a:r>
              <a:rPr lang="en-US" sz="2800"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since it is a righteous thing </a:t>
            </a:r>
            <a:r>
              <a:rPr lang="en-US" sz="2800" dirty="0" smtClean="0">
                <a:effectLst>
                  <a:outerShdw blurRad="38100" dist="38100" dir="2700000" algn="tl">
                    <a:srgbClr val="000000">
                      <a:alpha val="43137"/>
                    </a:srgbClr>
                  </a:outerShdw>
                </a:effectLst>
              </a:rPr>
              <a:t>with</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God </a:t>
            </a:r>
            <a:r>
              <a:rPr lang="en-US" sz="2800" dirty="0">
                <a:effectLst>
                  <a:outerShdw blurRad="38100" dist="38100" dir="2700000" algn="tl">
                    <a:srgbClr val="000000">
                      <a:alpha val="43137"/>
                    </a:srgbClr>
                  </a:outerShdw>
                </a:effectLst>
              </a:rPr>
              <a:t>to repay with tribulation </a:t>
            </a:r>
            <a:r>
              <a:rPr lang="en-US" sz="2800" dirty="0" smtClean="0">
                <a:effectLst>
                  <a:outerShdw blurRad="38100" dist="38100" dir="2700000" algn="tl">
                    <a:srgbClr val="000000">
                      <a:alpha val="43137"/>
                    </a:srgbClr>
                  </a:outerShdw>
                </a:effectLst>
              </a:rPr>
              <a:t>those</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who </a:t>
            </a:r>
            <a:r>
              <a:rPr lang="en-US" sz="2800" dirty="0">
                <a:effectLst>
                  <a:outerShdw blurRad="38100" dist="38100" dir="2700000" algn="tl">
                    <a:srgbClr val="000000">
                      <a:alpha val="43137"/>
                    </a:srgbClr>
                  </a:outerShdw>
                </a:effectLst>
              </a:rPr>
              <a:t>trouble you, </a:t>
            </a:r>
            <a:r>
              <a:rPr lang="en-US" sz="2800" baseline="30000" dirty="0">
                <a:effectLst>
                  <a:outerShdw blurRad="38100" dist="38100" dir="2700000" algn="tl">
                    <a:srgbClr val="000000">
                      <a:alpha val="43137"/>
                    </a:srgbClr>
                  </a:outerShdw>
                </a:effectLst>
              </a:rPr>
              <a:t>7</a:t>
            </a:r>
            <a:r>
              <a:rPr lang="en-US" sz="2800" dirty="0">
                <a:effectLst>
                  <a:outerShdw blurRad="38100" dist="38100" dir="2700000" algn="tl">
                    <a:srgbClr val="000000">
                      <a:alpha val="43137"/>
                    </a:srgbClr>
                  </a:outerShdw>
                </a:effectLst>
              </a:rPr>
              <a:t> and to give </a:t>
            </a:r>
            <a:r>
              <a:rPr lang="en-US" sz="2800" dirty="0" smtClean="0">
                <a:effectLst>
                  <a:outerShdw blurRad="38100" dist="38100" dir="2700000" algn="tl">
                    <a:srgbClr val="000000">
                      <a:alpha val="43137"/>
                    </a:srgbClr>
                  </a:outerShdw>
                </a:effectLst>
              </a:rPr>
              <a:t>you</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who </a:t>
            </a:r>
            <a:r>
              <a:rPr lang="en-US" sz="2800" dirty="0">
                <a:effectLst>
                  <a:outerShdw blurRad="38100" dist="38100" dir="2700000" algn="tl">
                    <a:srgbClr val="000000">
                      <a:alpha val="43137"/>
                    </a:srgbClr>
                  </a:outerShdw>
                </a:effectLst>
              </a:rPr>
              <a:t>are troubled rest with us when </a:t>
            </a:r>
            <a:r>
              <a:rPr lang="en-US" sz="2800" b="1" dirty="0">
                <a:solidFill>
                  <a:srgbClr val="FFFF00"/>
                </a:solidFill>
                <a:effectLst>
                  <a:outerShdw blurRad="38100" dist="38100" dir="2700000" algn="tl">
                    <a:srgbClr val="000000">
                      <a:alpha val="43137"/>
                    </a:srgbClr>
                  </a:outerShdw>
                </a:effectLst>
              </a:rPr>
              <a:t>the Lord Jesus is revealed</a:t>
            </a:r>
            <a:r>
              <a:rPr lang="en-US" sz="2800" dirty="0">
                <a:effectLst>
                  <a:outerShdw blurRad="38100" dist="38100" dir="2700000" algn="tl">
                    <a:srgbClr val="000000">
                      <a:alpha val="43137"/>
                    </a:srgbClr>
                  </a:outerShdw>
                </a:effectLst>
              </a:rPr>
              <a:t> from heaven with His mighty angels, </a:t>
            </a:r>
            <a:r>
              <a:rPr lang="en-US" sz="2800" baseline="30000" dirty="0">
                <a:effectLst>
                  <a:outerShdw blurRad="38100" dist="38100" dir="2700000" algn="tl">
                    <a:srgbClr val="000000">
                      <a:alpha val="43137"/>
                    </a:srgbClr>
                  </a:outerShdw>
                </a:effectLst>
              </a:rPr>
              <a:t>8</a:t>
            </a:r>
            <a:r>
              <a:rPr lang="en-US" sz="2800" dirty="0">
                <a:effectLst>
                  <a:outerShdw blurRad="38100" dist="38100" dir="2700000" algn="tl">
                    <a:srgbClr val="000000">
                      <a:alpha val="43137"/>
                    </a:srgbClr>
                  </a:outerShdw>
                </a:effectLst>
              </a:rPr>
              <a:t> in flaming fire taking vengeance on those who do not know God, and on those who do not obey the gospel of our Lord Jesus Christ. </a:t>
            </a:r>
            <a:r>
              <a:rPr lang="en-US" sz="2800" baseline="30000" dirty="0">
                <a:effectLst>
                  <a:outerShdw blurRad="38100" dist="38100" dir="2700000" algn="tl">
                    <a:srgbClr val="000000">
                      <a:alpha val="43137"/>
                    </a:srgbClr>
                  </a:outerShdw>
                </a:effectLst>
              </a:rPr>
              <a:t>9</a:t>
            </a:r>
            <a:r>
              <a:rPr lang="en-US" sz="2800" dirty="0">
                <a:effectLst>
                  <a:outerShdw blurRad="38100" dist="38100" dir="2700000" algn="tl">
                    <a:srgbClr val="000000">
                      <a:alpha val="43137"/>
                    </a:srgbClr>
                  </a:outerShdw>
                </a:effectLst>
              </a:rPr>
              <a:t> These shall be punished with everlasting destruction </a:t>
            </a:r>
            <a:r>
              <a:rPr lang="en-US" sz="2800" dirty="0" smtClean="0">
                <a:effectLst>
                  <a:outerShdw blurRad="38100" dist="38100" dir="2700000" algn="tl">
                    <a:srgbClr val="000000">
                      <a:alpha val="43137"/>
                    </a:srgbClr>
                  </a:outerShdw>
                </a:effectLst>
              </a:rPr>
              <a:t>from</a:t>
            </a:r>
            <a:endParaRPr lang="en-US" sz="2800"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396A47C1-E966-4418-9AC8-95F5AD5A0C64}" type="slidenum">
              <a:rPr lang="en-US" smtClean="0">
                <a:solidFill>
                  <a:srgbClr val="FFFFFF"/>
                </a:solidFill>
              </a:rPr>
              <a:pPr/>
              <a:t>91</a:t>
            </a:fld>
            <a:endParaRPr lang="en-US">
              <a:solidFill>
                <a:srgbClr val="FFFFFF"/>
              </a:solidFill>
            </a:endParaRPr>
          </a:p>
        </p:txBody>
      </p:sp>
      <p:pic>
        <p:nvPicPr>
          <p:cNvPr id="5" name="Picture 4" descr="BSNRE0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4190" y="0"/>
            <a:ext cx="2278380" cy="2876809"/>
          </a:xfrm>
          <a:prstGeom prst="rect">
            <a:avLst/>
          </a:prstGeom>
          <a:noFill/>
          <a:ln w="9525">
            <a:noFill/>
            <a:miter lim="800000"/>
            <a:headEnd/>
            <a:tailEnd/>
          </a:ln>
          <a:effectLst/>
        </p:spPr>
      </p:pic>
      <p:sp>
        <p:nvSpPr>
          <p:cNvPr id="6" name="Footer Placeholder 5"/>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26572079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2 Th. 1:6-10</a:t>
            </a:r>
            <a:endParaRPr lang="en-US" dirty="0"/>
          </a:p>
        </p:txBody>
      </p:sp>
      <p:sp>
        <p:nvSpPr>
          <p:cNvPr id="3" name="Content Placeholder 2"/>
          <p:cNvSpPr>
            <a:spLocks noGrp="1"/>
          </p:cNvSpPr>
          <p:nvPr>
            <p:ph idx="1"/>
          </p:nvPr>
        </p:nvSpPr>
        <p:spPr/>
        <p:txBody>
          <a:bodyPr/>
          <a:lstStyle/>
          <a:p>
            <a:pPr marL="0" indent="0">
              <a:buNone/>
            </a:pPr>
            <a:r>
              <a:rPr lang="en-US" sz="2800" dirty="0">
                <a:effectLst>
                  <a:outerShdw blurRad="38100" dist="38100" dir="2700000" algn="tl">
                    <a:srgbClr val="000000">
                      <a:alpha val="43137"/>
                    </a:srgbClr>
                  </a:outerShdw>
                </a:effectLst>
              </a:rPr>
              <a:t>the presence of the Lord and from </a:t>
            </a:r>
            <a:r>
              <a:rPr lang="en-US" sz="2800" dirty="0" smtClean="0">
                <a:effectLst>
                  <a:outerShdw blurRad="38100" dist="38100" dir="2700000" algn="tl">
                    <a:srgbClr val="000000">
                      <a:alpha val="43137"/>
                    </a:srgbClr>
                  </a:outerShdw>
                </a:effectLst>
              </a:rPr>
              <a:t>the</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glory </a:t>
            </a:r>
            <a:r>
              <a:rPr lang="en-US" sz="2800" dirty="0">
                <a:effectLst>
                  <a:outerShdw blurRad="38100" dist="38100" dir="2700000" algn="tl">
                    <a:srgbClr val="000000">
                      <a:alpha val="43137"/>
                    </a:srgbClr>
                  </a:outerShdw>
                </a:effectLst>
              </a:rPr>
              <a:t>of His power, </a:t>
            </a:r>
            <a:r>
              <a:rPr lang="en-US" sz="2800" baseline="30000" dirty="0">
                <a:effectLst>
                  <a:outerShdw blurRad="38100" dist="38100" dir="2700000" algn="tl">
                    <a:srgbClr val="000000">
                      <a:alpha val="43137"/>
                    </a:srgbClr>
                  </a:outerShdw>
                </a:effectLst>
              </a:rPr>
              <a:t>10</a:t>
            </a:r>
            <a:r>
              <a:rPr lang="en-US" sz="2800" dirty="0">
                <a:effectLst>
                  <a:outerShdw blurRad="38100" dist="38100" dir="2700000" algn="tl">
                    <a:srgbClr val="000000">
                      <a:alpha val="43137"/>
                    </a:srgbClr>
                  </a:outerShdw>
                </a:effectLst>
              </a:rPr>
              <a:t> when He comes</a:t>
            </a:r>
            <a:r>
              <a:rPr lang="en-US" sz="2800" dirty="0" smtClean="0">
                <a:effectLst>
                  <a:outerShdw blurRad="38100" dist="38100" dir="2700000" algn="tl">
                    <a:srgbClr val="000000">
                      <a:alpha val="43137"/>
                    </a:srgbClr>
                  </a:outerShdw>
                </a:effectLst>
              </a:rPr>
              <a:t>,</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in </a:t>
            </a:r>
            <a:r>
              <a:rPr lang="en-US" sz="2800" b="1" dirty="0">
                <a:solidFill>
                  <a:srgbClr val="FFFF00"/>
                </a:solidFill>
                <a:effectLst>
                  <a:outerShdw blurRad="38100" dist="38100" dir="2700000" algn="tl">
                    <a:srgbClr val="000000">
                      <a:alpha val="43137"/>
                    </a:srgbClr>
                  </a:outerShdw>
                </a:effectLst>
              </a:rPr>
              <a:t>that Day</a:t>
            </a:r>
            <a:r>
              <a:rPr lang="en-US" sz="2800" dirty="0">
                <a:effectLst>
                  <a:outerShdw blurRad="38100" dist="38100" dir="2700000" algn="tl">
                    <a:srgbClr val="000000">
                      <a:alpha val="43137"/>
                    </a:srgbClr>
                  </a:outerShdw>
                </a:effectLst>
              </a:rPr>
              <a:t>, to be glorified in His </a:t>
            </a:r>
            <a:r>
              <a:rPr lang="en-US" sz="2800" dirty="0" smtClean="0">
                <a:effectLst>
                  <a:outerShdw blurRad="38100" dist="38100" dir="2700000" algn="tl">
                    <a:srgbClr val="000000">
                      <a:alpha val="43137"/>
                    </a:srgbClr>
                  </a:outerShdw>
                </a:effectLst>
              </a:rPr>
              <a:t>saints</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and </a:t>
            </a:r>
            <a:r>
              <a:rPr lang="en-US" sz="2800" dirty="0">
                <a:effectLst>
                  <a:outerShdw blurRad="38100" dist="38100" dir="2700000" algn="tl">
                    <a:srgbClr val="000000">
                      <a:alpha val="43137"/>
                    </a:srgbClr>
                  </a:outerShdw>
                </a:effectLst>
              </a:rPr>
              <a:t>to be admired among all those who believe, because our testimony among you was believed. </a:t>
            </a:r>
          </a:p>
          <a:p>
            <a:pPr marL="0" indent="457200">
              <a:buNone/>
            </a:pPr>
            <a:r>
              <a:rPr lang="en-US" sz="2800" dirty="0" smtClean="0">
                <a:effectLst>
                  <a:outerShdw blurRad="38100" dist="38100" dir="2700000" algn="tl">
                    <a:srgbClr val="000000">
                      <a:alpha val="43137"/>
                    </a:srgbClr>
                  </a:outerShdw>
                </a:effectLst>
              </a:rPr>
              <a:t> </a:t>
            </a:r>
            <a:endParaRPr lang="en-US" sz="2800" dirty="0">
              <a:effectLst>
                <a:outerShdw blurRad="38100" dist="38100" dir="2700000" algn="tl">
                  <a:srgbClr val="000000">
                    <a:alpha val="43137"/>
                  </a:srgbClr>
                </a:outerShdw>
              </a:effectLst>
            </a:endParaRPr>
          </a:p>
          <a:p>
            <a:pPr marL="0" indent="0">
              <a:buNone/>
            </a:pPr>
            <a:r>
              <a:rPr lang="en-US" sz="2800" dirty="0" smtClean="0">
                <a:effectLst/>
              </a:rPr>
              <a:t> </a:t>
            </a:r>
            <a:endParaRPr lang="en-US" sz="2800" dirty="0">
              <a:effectLst/>
            </a:endParaRPr>
          </a:p>
          <a:p>
            <a:pPr marL="0" indent="0">
              <a:buNone/>
            </a:pPr>
            <a:r>
              <a:rPr lang="en-US" sz="2800" dirty="0" smtClean="0">
                <a:effectLst/>
              </a:rPr>
              <a:t> </a:t>
            </a:r>
            <a:endParaRPr lang="en-US" sz="2800" dirty="0">
              <a:effectLst/>
            </a:endParaRPr>
          </a:p>
        </p:txBody>
      </p:sp>
      <p:sp>
        <p:nvSpPr>
          <p:cNvPr id="4" name="Slide Number Placeholder 3"/>
          <p:cNvSpPr>
            <a:spLocks noGrp="1"/>
          </p:cNvSpPr>
          <p:nvPr>
            <p:ph type="sldNum" sz="quarter" idx="12"/>
          </p:nvPr>
        </p:nvSpPr>
        <p:spPr/>
        <p:txBody>
          <a:bodyPr/>
          <a:lstStyle/>
          <a:p>
            <a:fld id="{396A47C1-E966-4418-9AC8-95F5AD5A0C64}" type="slidenum">
              <a:rPr lang="en-US" smtClean="0">
                <a:solidFill>
                  <a:srgbClr val="FFFFFF"/>
                </a:solidFill>
              </a:rPr>
              <a:pPr/>
              <a:t>92</a:t>
            </a:fld>
            <a:endParaRPr lang="en-US">
              <a:solidFill>
                <a:srgbClr val="FFFFFF"/>
              </a:solidFill>
            </a:endParaRPr>
          </a:p>
        </p:txBody>
      </p:sp>
      <p:pic>
        <p:nvPicPr>
          <p:cNvPr id="5" name="Picture 4" descr="BSNRE0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4190" y="0"/>
            <a:ext cx="2278380" cy="2876809"/>
          </a:xfrm>
          <a:prstGeom prst="rect">
            <a:avLst/>
          </a:prstGeom>
          <a:noFill/>
          <a:ln w="9525">
            <a:noFill/>
            <a:miter lim="800000"/>
            <a:headEnd/>
            <a:tailEnd/>
          </a:ln>
          <a:effectLst/>
        </p:spPr>
      </p:pic>
      <p:sp>
        <p:nvSpPr>
          <p:cNvPr id="6" name="Footer Placeholder 5"/>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7946064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“Manifest Evidence”</a:t>
            </a:r>
            <a:br>
              <a:rPr lang="en-US" dirty="0" smtClean="0"/>
            </a:br>
            <a:r>
              <a:rPr lang="en-US" sz="3000" dirty="0" smtClean="0">
                <a:latin typeface="+mn-lt"/>
              </a:rPr>
              <a:t>(2 Th. 1:4-5)</a:t>
            </a:r>
            <a:endParaRPr lang="en-US" sz="3000" dirty="0">
              <a:latin typeface="+mn-lt"/>
            </a:endParaRPr>
          </a:p>
        </p:txBody>
      </p:sp>
      <p:sp>
        <p:nvSpPr>
          <p:cNvPr id="3" name="Content Placeholder 2"/>
          <p:cNvSpPr>
            <a:spLocks noGrp="1"/>
          </p:cNvSpPr>
          <p:nvPr>
            <p:ph idx="1"/>
          </p:nvPr>
        </p:nvSpPr>
        <p:spPr>
          <a:xfrm>
            <a:off x="457200" y="1752600"/>
            <a:ext cx="8229600" cy="4378325"/>
          </a:xfrm>
        </p:spPr>
        <p:txBody>
          <a:bodyPr/>
          <a:lstStyle/>
          <a:p>
            <a:pPr marL="457200" indent="-457200">
              <a:spcBef>
                <a:spcPts val="0"/>
              </a:spcBef>
              <a:spcAft>
                <a:spcPts val="2400"/>
              </a:spcAft>
            </a:pPr>
            <a:r>
              <a:rPr lang="en-US" sz="2800" dirty="0" smtClean="0"/>
              <a:t>The </a:t>
            </a:r>
            <a:r>
              <a:rPr lang="en-US" sz="2800" b="1" dirty="0">
                <a:solidFill>
                  <a:srgbClr val="FFFF00"/>
                </a:solidFill>
              </a:rPr>
              <a:t>persecution</a:t>
            </a:r>
            <a:r>
              <a:rPr lang="en-US" sz="2800" dirty="0"/>
              <a:t> of the Thessalonians</a:t>
            </a:r>
          </a:p>
          <a:p>
            <a:pPr marL="457200" indent="-457200">
              <a:spcBef>
                <a:spcPts val="0"/>
              </a:spcBef>
              <a:spcAft>
                <a:spcPts val="2400"/>
              </a:spcAft>
            </a:pPr>
            <a:r>
              <a:rPr lang="en-US" sz="2800" dirty="0" smtClean="0"/>
              <a:t>The </a:t>
            </a:r>
            <a:r>
              <a:rPr lang="en-US" sz="2800" b="1" dirty="0">
                <a:solidFill>
                  <a:srgbClr val="FFFF00"/>
                </a:solidFill>
              </a:rPr>
              <a:t>faith</a:t>
            </a:r>
            <a:r>
              <a:rPr lang="en-US" sz="2800" dirty="0"/>
              <a:t> and </a:t>
            </a:r>
            <a:r>
              <a:rPr lang="en-US" sz="2800" b="1" dirty="0">
                <a:solidFill>
                  <a:srgbClr val="FFFF00"/>
                </a:solidFill>
              </a:rPr>
              <a:t>perseverance</a:t>
            </a:r>
            <a:r>
              <a:rPr lang="en-US" sz="2800" dirty="0"/>
              <a:t> of the Thessalonians in their persecution</a:t>
            </a:r>
          </a:p>
          <a:p>
            <a:pPr marL="457200" indent="-457200">
              <a:spcBef>
                <a:spcPts val="0"/>
              </a:spcBef>
              <a:spcAft>
                <a:spcPts val="2400"/>
              </a:spcAft>
            </a:pPr>
            <a:r>
              <a:rPr lang="en-US" sz="2800" b="1" dirty="0" smtClean="0">
                <a:solidFill>
                  <a:srgbClr val="FFFF00"/>
                </a:solidFill>
              </a:rPr>
              <a:t>Both</a:t>
            </a:r>
          </a:p>
          <a:p>
            <a:pPr marL="857250" lvl="1" indent="-457200">
              <a:spcBef>
                <a:spcPts val="0"/>
              </a:spcBef>
              <a:spcAft>
                <a:spcPts val="2400"/>
              </a:spcAft>
            </a:pPr>
            <a:r>
              <a:rPr lang="en-US" sz="2400" dirty="0" smtClean="0">
                <a:solidFill>
                  <a:srgbClr val="FFFF00"/>
                </a:solidFill>
              </a:rPr>
              <a:t>Persecution</a:t>
            </a:r>
            <a:r>
              <a:rPr lang="en-US" sz="2400" dirty="0" smtClean="0"/>
              <a:t> </a:t>
            </a:r>
            <a:r>
              <a:rPr lang="en-US" sz="2400" dirty="0" smtClean="0">
                <a:sym typeface="Wingdings"/>
              </a:rPr>
              <a:t> </a:t>
            </a:r>
            <a:r>
              <a:rPr lang="en-US" sz="2400" dirty="0" smtClean="0"/>
              <a:t>wicked should be punished</a:t>
            </a:r>
          </a:p>
          <a:p>
            <a:pPr marL="857250" lvl="1" indent="-457200">
              <a:spcBef>
                <a:spcPts val="0"/>
              </a:spcBef>
              <a:spcAft>
                <a:spcPts val="2400"/>
              </a:spcAft>
            </a:pPr>
            <a:r>
              <a:rPr lang="en-US" sz="2400" dirty="0" smtClean="0">
                <a:solidFill>
                  <a:srgbClr val="FFFF00"/>
                </a:solidFill>
              </a:rPr>
              <a:t>Faith</a:t>
            </a:r>
            <a:r>
              <a:rPr lang="en-US" sz="2400" dirty="0" smtClean="0"/>
              <a:t> &amp; </a:t>
            </a:r>
            <a:r>
              <a:rPr lang="en-US" sz="2400" dirty="0" smtClean="0">
                <a:solidFill>
                  <a:srgbClr val="FFFF00"/>
                </a:solidFill>
              </a:rPr>
              <a:t>perseverance</a:t>
            </a:r>
            <a:r>
              <a:rPr lang="en-US" sz="2400" dirty="0" smtClean="0"/>
              <a:t> </a:t>
            </a:r>
            <a:r>
              <a:rPr lang="en-US" sz="2400" dirty="0">
                <a:sym typeface="Wingdings"/>
              </a:rPr>
              <a:t> </a:t>
            </a:r>
            <a:r>
              <a:rPr lang="en-US" sz="2400" dirty="0" smtClean="0"/>
              <a:t>righteous should be rewarded</a:t>
            </a:r>
            <a:endParaRPr lang="en-US" sz="2400" dirty="0"/>
          </a:p>
        </p:txBody>
      </p:sp>
      <p:sp>
        <p:nvSpPr>
          <p:cNvPr id="4" name="Slide Number Placeholder 3"/>
          <p:cNvSpPr>
            <a:spLocks noGrp="1"/>
          </p:cNvSpPr>
          <p:nvPr>
            <p:ph type="sldNum" sz="quarter" idx="12"/>
          </p:nvPr>
        </p:nvSpPr>
        <p:spPr/>
        <p:txBody>
          <a:bodyPr/>
          <a:lstStyle/>
          <a:p>
            <a:fld id="{396A47C1-E966-4418-9AC8-95F5AD5A0C64}" type="slidenum">
              <a:rPr lang="en-US" smtClean="0">
                <a:solidFill>
                  <a:srgbClr val="FFFFFF"/>
                </a:solidFill>
              </a:rPr>
              <a:pPr/>
              <a:t>93</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23561571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Of The Lord</a:t>
            </a:r>
            <a:br>
              <a:rPr lang="en-US" dirty="0" smtClean="0"/>
            </a:br>
            <a:r>
              <a:rPr lang="en-US" sz="3000" dirty="0" smtClean="0">
                <a:latin typeface="+mn-lt"/>
              </a:rPr>
              <a:t>(2 Th. 1:5-10)</a:t>
            </a:r>
            <a:endParaRPr lang="en-US" sz="3000" dirty="0">
              <a:latin typeface="+mn-lt"/>
            </a:endParaRPr>
          </a:p>
        </p:txBody>
      </p:sp>
      <p:sp>
        <p:nvSpPr>
          <p:cNvPr id="3" name="Content Placeholder 2"/>
          <p:cNvSpPr>
            <a:spLocks noGrp="1"/>
          </p:cNvSpPr>
          <p:nvPr>
            <p:ph idx="1"/>
          </p:nvPr>
        </p:nvSpPr>
        <p:spPr>
          <a:xfrm>
            <a:off x="457200" y="1905000"/>
            <a:ext cx="8229600" cy="4225925"/>
          </a:xfrm>
        </p:spPr>
        <p:txBody>
          <a:bodyPr/>
          <a:lstStyle/>
          <a:p>
            <a:pPr marL="457200" indent="-457200">
              <a:spcBef>
                <a:spcPts val="0"/>
              </a:spcBef>
              <a:spcAft>
                <a:spcPts val="2400"/>
              </a:spcAft>
            </a:pPr>
            <a:r>
              <a:rPr lang="en-US" sz="2800" b="1" dirty="0" smtClean="0">
                <a:solidFill>
                  <a:srgbClr val="FFFF00"/>
                </a:solidFill>
              </a:rPr>
              <a:t>Righteous judgment </a:t>
            </a:r>
            <a:r>
              <a:rPr lang="en-US" sz="2800" dirty="0" smtClean="0"/>
              <a:t>of God</a:t>
            </a:r>
          </a:p>
          <a:p>
            <a:pPr marL="457200" indent="-457200">
              <a:spcBef>
                <a:spcPts val="0"/>
              </a:spcBef>
              <a:spcAft>
                <a:spcPts val="2400"/>
              </a:spcAft>
            </a:pPr>
            <a:r>
              <a:rPr lang="en-US" sz="2800" b="1" dirty="0">
                <a:solidFill>
                  <a:srgbClr val="FFFF00"/>
                </a:solidFill>
              </a:rPr>
              <a:t>Retribution</a:t>
            </a:r>
            <a:r>
              <a:rPr lang="en-US" sz="2800" dirty="0" smtClean="0"/>
              <a:t> for wicked &amp; righteous</a:t>
            </a:r>
          </a:p>
          <a:p>
            <a:pPr marL="857250" lvl="1" indent="-457200">
              <a:spcBef>
                <a:spcPts val="0"/>
              </a:spcBef>
              <a:spcAft>
                <a:spcPts val="2400"/>
              </a:spcAft>
            </a:pPr>
            <a:r>
              <a:rPr lang="en-US" dirty="0">
                <a:solidFill>
                  <a:srgbClr val="FFFF00"/>
                </a:solidFill>
                <a:ea typeface="+mn-ea"/>
                <a:cs typeface="+mn-cs"/>
              </a:rPr>
              <a:t>Tribulation</a:t>
            </a:r>
            <a:r>
              <a:rPr lang="en-US" dirty="0" smtClean="0"/>
              <a:t> for the wicked</a:t>
            </a:r>
          </a:p>
          <a:p>
            <a:pPr marL="857250" lvl="1" indent="-457200">
              <a:spcBef>
                <a:spcPts val="0"/>
              </a:spcBef>
              <a:spcAft>
                <a:spcPts val="2400"/>
              </a:spcAft>
            </a:pPr>
            <a:r>
              <a:rPr lang="en-US" dirty="0">
                <a:solidFill>
                  <a:srgbClr val="FFFF00"/>
                </a:solidFill>
                <a:ea typeface="+mn-ea"/>
                <a:cs typeface="+mn-cs"/>
              </a:rPr>
              <a:t>Rest</a:t>
            </a:r>
            <a:r>
              <a:rPr lang="en-US" dirty="0" smtClean="0"/>
              <a:t> for the righteous</a:t>
            </a:r>
          </a:p>
        </p:txBody>
      </p:sp>
      <p:sp>
        <p:nvSpPr>
          <p:cNvPr id="4" name="Slide Number Placeholder 3"/>
          <p:cNvSpPr>
            <a:spLocks noGrp="1"/>
          </p:cNvSpPr>
          <p:nvPr>
            <p:ph type="sldNum" sz="quarter" idx="12"/>
          </p:nvPr>
        </p:nvSpPr>
        <p:spPr/>
        <p:txBody>
          <a:bodyPr/>
          <a:lstStyle/>
          <a:p>
            <a:fld id="{396A47C1-E966-4418-9AC8-95F5AD5A0C64}" type="slidenum">
              <a:rPr lang="en-US" smtClean="0">
                <a:solidFill>
                  <a:srgbClr val="FFFFFF"/>
                </a:solidFill>
              </a:rPr>
              <a:pPr/>
              <a:t>94</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21585149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Of The Lord</a:t>
            </a:r>
            <a:br>
              <a:rPr lang="en-US" dirty="0" smtClean="0"/>
            </a:br>
            <a:r>
              <a:rPr lang="en-US" sz="3000" dirty="0" smtClean="0">
                <a:latin typeface="+mn-lt"/>
              </a:rPr>
              <a:t>(2 Th. 1:5-10)</a:t>
            </a:r>
            <a:endParaRPr lang="en-US" sz="3000" dirty="0">
              <a:latin typeface="+mn-lt"/>
            </a:endParaRPr>
          </a:p>
        </p:txBody>
      </p:sp>
      <p:sp>
        <p:nvSpPr>
          <p:cNvPr id="3" name="Content Placeholder 2"/>
          <p:cNvSpPr>
            <a:spLocks noGrp="1"/>
          </p:cNvSpPr>
          <p:nvPr>
            <p:ph idx="1"/>
          </p:nvPr>
        </p:nvSpPr>
        <p:spPr>
          <a:xfrm>
            <a:off x="457200" y="1981200"/>
            <a:ext cx="8229600" cy="4149725"/>
          </a:xfrm>
        </p:spPr>
        <p:txBody>
          <a:bodyPr/>
          <a:lstStyle/>
          <a:p>
            <a:pPr marL="457200" indent="-457200">
              <a:spcBef>
                <a:spcPts val="0"/>
              </a:spcBef>
              <a:spcAft>
                <a:spcPts val="2400"/>
              </a:spcAft>
            </a:pPr>
            <a:r>
              <a:rPr lang="en-US" sz="2800" b="1" dirty="0" smtClean="0">
                <a:solidFill>
                  <a:srgbClr val="FFFF00"/>
                </a:solidFill>
                <a:effectLst>
                  <a:outerShdw blurRad="38100" dist="38100" dir="2700000" algn="tl">
                    <a:srgbClr val="000000">
                      <a:alpha val="43137"/>
                    </a:srgbClr>
                  </a:outerShdw>
                </a:effectLst>
              </a:rPr>
              <a:t>Revelation</a:t>
            </a:r>
            <a:r>
              <a:rPr lang="en-US" sz="2800" dirty="0" smtClean="0">
                <a:effectLst>
                  <a:outerShdw blurRad="38100" dist="38100" dir="2700000" algn="tl">
                    <a:srgbClr val="000000">
                      <a:alpha val="43137"/>
                    </a:srgbClr>
                  </a:outerShdw>
                </a:effectLst>
              </a:rPr>
              <a:t> of the Lord Jesus</a:t>
            </a:r>
          </a:p>
          <a:p>
            <a:pPr marL="857250" lvl="1" indent="-457200">
              <a:spcBef>
                <a:spcPts val="0"/>
              </a:spcBef>
              <a:spcAft>
                <a:spcPts val="2400"/>
              </a:spcAft>
            </a:pPr>
            <a:r>
              <a:rPr lang="en-US" sz="2400" dirty="0" smtClean="0">
                <a:effectLst>
                  <a:outerShdw blurRad="38100" dist="38100" dir="2700000" algn="tl">
                    <a:srgbClr val="000000">
                      <a:alpha val="43137"/>
                    </a:srgbClr>
                  </a:outerShdw>
                </a:effectLst>
              </a:rPr>
              <a:t>From </a:t>
            </a:r>
            <a:r>
              <a:rPr lang="en-US" sz="2400" dirty="0" smtClean="0">
                <a:solidFill>
                  <a:srgbClr val="FFFF00"/>
                </a:solidFill>
                <a:effectLst>
                  <a:outerShdw blurRad="38100" dist="38100" dir="2700000" algn="tl">
                    <a:srgbClr val="000000">
                      <a:alpha val="43137"/>
                    </a:srgbClr>
                  </a:outerShdw>
                </a:effectLst>
              </a:rPr>
              <a:t>heaven</a:t>
            </a:r>
            <a:r>
              <a:rPr lang="en-US" sz="2400" dirty="0" smtClean="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(cf. 1 Th. 1:10; 4:16)</a:t>
            </a:r>
            <a:endParaRPr lang="en-US" sz="2400" dirty="0" smtClean="0">
              <a:effectLst>
                <a:outerShdw blurRad="38100" dist="38100" dir="2700000" algn="tl">
                  <a:srgbClr val="000000">
                    <a:alpha val="43137"/>
                  </a:srgbClr>
                </a:outerShdw>
              </a:effectLst>
            </a:endParaRPr>
          </a:p>
          <a:p>
            <a:pPr marL="857250" lvl="1" indent="-457200">
              <a:spcBef>
                <a:spcPts val="0"/>
              </a:spcBef>
              <a:spcAft>
                <a:spcPts val="2400"/>
              </a:spcAft>
            </a:pPr>
            <a:r>
              <a:rPr lang="en-US" sz="2400" dirty="0" smtClean="0">
                <a:effectLst>
                  <a:outerShdw blurRad="38100" dist="38100" dir="2700000" algn="tl">
                    <a:srgbClr val="000000">
                      <a:alpha val="43137"/>
                    </a:srgbClr>
                  </a:outerShdw>
                </a:effectLst>
              </a:rPr>
              <a:t>With His </a:t>
            </a:r>
            <a:r>
              <a:rPr lang="en-US" sz="2400" dirty="0" smtClean="0">
                <a:solidFill>
                  <a:srgbClr val="FFFF00"/>
                </a:solidFill>
                <a:effectLst>
                  <a:outerShdw blurRad="38100" dist="38100" dir="2700000" algn="tl">
                    <a:srgbClr val="000000">
                      <a:alpha val="43137"/>
                    </a:srgbClr>
                  </a:outerShdw>
                </a:effectLst>
              </a:rPr>
              <a:t>mighty angels</a:t>
            </a:r>
          </a:p>
          <a:p>
            <a:pPr marL="857250" lvl="1" indent="-457200">
              <a:spcBef>
                <a:spcPts val="0"/>
              </a:spcBef>
              <a:spcAft>
                <a:spcPts val="2400"/>
              </a:spcAft>
            </a:pPr>
            <a:r>
              <a:rPr lang="en-US" sz="2400" dirty="0" smtClean="0">
                <a:effectLst>
                  <a:outerShdw blurRad="38100" dist="38100" dir="2700000" algn="tl">
                    <a:srgbClr val="000000">
                      <a:alpha val="43137"/>
                    </a:srgbClr>
                  </a:outerShdw>
                </a:effectLst>
              </a:rPr>
              <a:t>In </a:t>
            </a:r>
            <a:r>
              <a:rPr lang="en-US" sz="2400" dirty="0">
                <a:solidFill>
                  <a:srgbClr val="FFFF00"/>
                </a:solidFill>
                <a:effectLst>
                  <a:outerShdw blurRad="38100" dist="38100" dir="2700000" algn="tl">
                    <a:srgbClr val="000000">
                      <a:alpha val="43137"/>
                    </a:srgbClr>
                  </a:outerShdw>
                </a:effectLst>
              </a:rPr>
              <a:t>flaming fire  </a:t>
            </a:r>
            <a:r>
              <a:rPr lang="en-US" sz="2400" dirty="0" smtClean="0">
                <a:effectLst>
                  <a:outerShdw blurRad="38100" dist="38100" dir="2700000" algn="tl">
                    <a:srgbClr val="000000">
                      <a:alpha val="43137"/>
                    </a:srgbClr>
                  </a:outerShdw>
                </a:effectLst>
              </a:rPr>
              <a:t>(cf. Mt</a:t>
            </a:r>
            <a:r>
              <a:rPr lang="en-US" sz="2400" dirty="0">
                <a:effectLst>
                  <a:outerShdw blurRad="38100" dist="38100" dir="2700000" algn="tl">
                    <a:srgbClr val="000000">
                      <a:alpha val="43137"/>
                    </a:srgbClr>
                  </a:outerShdw>
                </a:effectLst>
              </a:rPr>
              <a:t>. 13:41; 25:31; Mk. 8:38; Lk. 9:26; 2 Th. 1:7; Jude 14-15</a:t>
            </a:r>
            <a:r>
              <a:rPr lang="en-US" sz="2400" dirty="0" smtClean="0">
                <a:effectLst>
                  <a:outerShdw blurRad="38100" dist="38100" dir="2700000" algn="tl">
                    <a:srgbClr val="000000">
                      <a:alpha val="43137"/>
                    </a:srgbClr>
                  </a:outerShdw>
                </a:effectLst>
              </a:rPr>
              <a:t>)</a:t>
            </a:r>
            <a:endParaRPr lang="en-US" sz="2000" dirty="0" smtClean="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396A47C1-E966-4418-9AC8-95F5AD5A0C64}" type="slidenum">
              <a:rPr lang="en-US" smtClean="0"/>
              <a:t>95</a:t>
            </a:fld>
            <a:endParaRPr lang="en-US"/>
          </a:p>
        </p:txBody>
      </p:sp>
      <p:sp>
        <p:nvSpPr>
          <p:cNvPr id="5" name="Footer Placeholder 4"/>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21382779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Of The Lord</a:t>
            </a:r>
            <a:br>
              <a:rPr lang="en-US" dirty="0" smtClean="0"/>
            </a:br>
            <a:r>
              <a:rPr lang="en-US" sz="3000" dirty="0" smtClean="0">
                <a:latin typeface="+mn-lt"/>
              </a:rPr>
              <a:t>(2 Th. 1:5-10)</a:t>
            </a:r>
            <a:endParaRPr lang="en-US" sz="3000" dirty="0">
              <a:latin typeface="+mn-lt"/>
            </a:endParaRPr>
          </a:p>
        </p:txBody>
      </p:sp>
      <p:sp>
        <p:nvSpPr>
          <p:cNvPr id="3" name="Content Placeholder 2"/>
          <p:cNvSpPr>
            <a:spLocks noGrp="1"/>
          </p:cNvSpPr>
          <p:nvPr>
            <p:ph idx="1"/>
          </p:nvPr>
        </p:nvSpPr>
        <p:spPr/>
        <p:txBody>
          <a:bodyPr/>
          <a:lstStyle/>
          <a:p>
            <a:pPr marL="457200" indent="-457200">
              <a:spcBef>
                <a:spcPts val="0"/>
              </a:spcBef>
              <a:spcAft>
                <a:spcPts val="1800"/>
              </a:spcAft>
            </a:pPr>
            <a:r>
              <a:rPr lang="en-US" sz="2800" b="1" dirty="0" smtClean="0">
                <a:solidFill>
                  <a:srgbClr val="FFFF00"/>
                </a:solidFill>
              </a:rPr>
              <a:t>Vengeance</a:t>
            </a:r>
            <a:r>
              <a:rPr lang="en-US" sz="2800" dirty="0" smtClean="0"/>
              <a:t> of the Lord</a:t>
            </a:r>
          </a:p>
          <a:p>
            <a:pPr marL="857250" lvl="1" indent="-457200">
              <a:spcBef>
                <a:spcPts val="0"/>
              </a:spcBef>
              <a:spcAft>
                <a:spcPts val="1800"/>
              </a:spcAft>
            </a:pPr>
            <a:r>
              <a:rPr lang="en-US" sz="2400" dirty="0" smtClean="0"/>
              <a:t>Those who </a:t>
            </a:r>
            <a:r>
              <a:rPr lang="en-US" sz="2400" dirty="0" smtClean="0">
                <a:solidFill>
                  <a:srgbClr val="FFFF00"/>
                </a:solidFill>
              </a:rPr>
              <a:t>do not know God</a:t>
            </a:r>
          </a:p>
          <a:p>
            <a:pPr marL="1257300" lvl="2" indent="-457200">
              <a:spcBef>
                <a:spcPts val="0"/>
              </a:spcBef>
              <a:spcAft>
                <a:spcPts val="1800"/>
              </a:spcAft>
            </a:pPr>
            <a:r>
              <a:rPr lang="en-US" dirty="0" smtClean="0"/>
              <a:t>Gentiles  (</a:t>
            </a:r>
            <a:r>
              <a:rPr lang="en-US" dirty="0" smtClean="0">
                <a:effectLst/>
              </a:rPr>
              <a:t>Job </a:t>
            </a:r>
            <a:r>
              <a:rPr lang="en-US" dirty="0">
                <a:effectLst/>
              </a:rPr>
              <a:t>18:21; Psa. 79:6; Jer. 10:25; Rom. 1:18-32; 1 Cor. 1:21; Gal. 4:8-9; 1 Th. 4:5</a:t>
            </a:r>
            <a:r>
              <a:rPr lang="en-US" dirty="0" smtClean="0">
                <a:effectLst/>
              </a:rPr>
              <a:t>)</a:t>
            </a:r>
          </a:p>
          <a:p>
            <a:pPr marL="857250" lvl="1" indent="-457200">
              <a:spcBef>
                <a:spcPts val="0"/>
              </a:spcBef>
              <a:spcAft>
                <a:spcPts val="1800"/>
              </a:spcAft>
            </a:pPr>
            <a:r>
              <a:rPr lang="en-US" sz="2400" dirty="0" smtClean="0"/>
              <a:t>Those who </a:t>
            </a:r>
            <a:r>
              <a:rPr lang="en-US" sz="2400" dirty="0" smtClean="0">
                <a:solidFill>
                  <a:srgbClr val="FFFF00"/>
                </a:solidFill>
              </a:rPr>
              <a:t>do not obey the gospel</a:t>
            </a:r>
          </a:p>
          <a:p>
            <a:pPr marL="1257300" lvl="2" indent="-457200">
              <a:spcBef>
                <a:spcPts val="0"/>
              </a:spcBef>
              <a:spcAft>
                <a:spcPts val="1800"/>
              </a:spcAft>
            </a:pPr>
            <a:r>
              <a:rPr lang="en-US" dirty="0"/>
              <a:t>Jews  (Isa. 66:4</a:t>
            </a:r>
            <a:r>
              <a:rPr lang="en-US" dirty="0" smtClean="0"/>
              <a:t>)</a:t>
            </a:r>
          </a:p>
        </p:txBody>
      </p:sp>
      <p:sp>
        <p:nvSpPr>
          <p:cNvPr id="4" name="Slide Number Placeholder 3"/>
          <p:cNvSpPr>
            <a:spLocks noGrp="1"/>
          </p:cNvSpPr>
          <p:nvPr>
            <p:ph type="sldNum" sz="quarter" idx="12"/>
          </p:nvPr>
        </p:nvSpPr>
        <p:spPr/>
        <p:txBody>
          <a:bodyPr/>
          <a:lstStyle/>
          <a:p>
            <a:fld id="{396A47C1-E966-4418-9AC8-95F5AD5A0C64}" type="slidenum">
              <a:rPr lang="en-US" smtClean="0"/>
              <a:t>96</a:t>
            </a:fld>
            <a:endParaRPr lang="en-US"/>
          </a:p>
        </p:txBody>
      </p:sp>
      <p:sp>
        <p:nvSpPr>
          <p:cNvPr id="5" name="Footer Placeholder 4"/>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
        <p:nvSpPr>
          <p:cNvPr id="6" name="Rounded Rectangular Callout 5"/>
          <p:cNvSpPr/>
          <p:nvPr/>
        </p:nvSpPr>
        <p:spPr bwMode="auto">
          <a:xfrm>
            <a:off x="6019800" y="1261110"/>
            <a:ext cx="2971800" cy="762000"/>
          </a:xfrm>
          <a:prstGeom prst="wedgeRoundRectCallout">
            <a:avLst>
              <a:gd name="adj1" fmla="val -64295"/>
              <a:gd name="adj2" fmla="val 101500"/>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mj-lt"/>
              </a:rPr>
              <a:t>Irreligious</a:t>
            </a:r>
          </a:p>
        </p:txBody>
      </p:sp>
      <p:sp>
        <p:nvSpPr>
          <p:cNvPr id="7" name="Rounded Rectangular Callout 6"/>
          <p:cNvSpPr/>
          <p:nvPr/>
        </p:nvSpPr>
        <p:spPr bwMode="auto">
          <a:xfrm>
            <a:off x="5105400" y="5105400"/>
            <a:ext cx="2971800" cy="762000"/>
          </a:xfrm>
          <a:prstGeom prst="wedgeRoundRectCallout">
            <a:avLst>
              <a:gd name="adj1" fmla="val -55064"/>
              <a:gd name="adj2" fmla="val -153500"/>
              <a:gd name="adj3" fmla="val 1666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mj-lt"/>
              </a:rPr>
              <a:t>Religious but unconverted </a:t>
            </a:r>
          </a:p>
        </p:txBody>
      </p:sp>
    </p:spTree>
    <p:extLst>
      <p:ext uri="{BB962C8B-B14F-4D97-AF65-F5344CB8AC3E}">
        <p14:creationId xmlns:p14="http://schemas.microsoft.com/office/powerpoint/2010/main" val="42836822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Of The Lord</a:t>
            </a:r>
            <a:br>
              <a:rPr lang="en-US" dirty="0" smtClean="0"/>
            </a:br>
            <a:r>
              <a:rPr lang="en-US" sz="3000" dirty="0" smtClean="0">
                <a:latin typeface="+mn-lt"/>
              </a:rPr>
              <a:t>(2 Th. 1:5-10)</a:t>
            </a:r>
            <a:endParaRPr lang="en-US" sz="3000" dirty="0">
              <a:latin typeface="+mn-lt"/>
            </a:endParaRPr>
          </a:p>
        </p:txBody>
      </p:sp>
      <p:sp>
        <p:nvSpPr>
          <p:cNvPr id="3" name="Content Placeholder 2"/>
          <p:cNvSpPr>
            <a:spLocks noGrp="1"/>
          </p:cNvSpPr>
          <p:nvPr>
            <p:ph idx="1"/>
          </p:nvPr>
        </p:nvSpPr>
        <p:spPr/>
        <p:txBody>
          <a:bodyPr/>
          <a:lstStyle/>
          <a:p>
            <a:pPr marL="457200" indent="-457200">
              <a:spcBef>
                <a:spcPts val="0"/>
              </a:spcBef>
              <a:spcAft>
                <a:spcPts val="2400"/>
              </a:spcAft>
            </a:pPr>
            <a:r>
              <a:rPr lang="en-US" sz="2800" b="1" dirty="0" smtClean="0">
                <a:solidFill>
                  <a:srgbClr val="FFFF00"/>
                </a:solidFill>
              </a:rPr>
              <a:t>Everlasting destruction</a:t>
            </a:r>
          </a:p>
          <a:p>
            <a:pPr marL="857250" lvl="1" indent="-457200">
              <a:spcBef>
                <a:spcPts val="0"/>
              </a:spcBef>
              <a:spcAft>
                <a:spcPts val="2400"/>
              </a:spcAft>
            </a:pPr>
            <a:r>
              <a:rPr lang="en-US" sz="2400" dirty="0">
                <a:effectLst/>
              </a:rPr>
              <a:t>“Punished” is lit. </a:t>
            </a:r>
            <a:r>
              <a:rPr lang="en-US" sz="2400" dirty="0">
                <a:solidFill>
                  <a:srgbClr val="FFFF00"/>
                </a:solidFill>
                <a:effectLst/>
              </a:rPr>
              <a:t>“pay the </a:t>
            </a:r>
            <a:r>
              <a:rPr lang="en-US" sz="2400" dirty="0" smtClean="0">
                <a:solidFill>
                  <a:srgbClr val="FFFF00"/>
                </a:solidFill>
                <a:effectLst/>
              </a:rPr>
              <a:t>penalty”</a:t>
            </a:r>
          </a:p>
          <a:p>
            <a:pPr marL="857250" lvl="1" indent="-457200">
              <a:spcBef>
                <a:spcPts val="0"/>
              </a:spcBef>
              <a:spcAft>
                <a:spcPts val="2400"/>
              </a:spcAft>
            </a:pPr>
            <a:r>
              <a:rPr lang="en-US" sz="2400" dirty="0" smtClean="0">
                <a:effectLst/>
              </a:rPr>
              <a:t>Not </a:t>
            </a:r>
            <a:r>
              <a:rPr lang="en-US" sz="2400" dirty="0" smtClean="0">
                <a:solidFill>
                  <a:srgbClr val="FFFF00"/>
                </a:solidFill>
                <a:effectLst/>
              </a:rPr>
              <a:t>annihilation</a:t>
            </a:r>
          </a:p>
          <a:p>
            <a:pPr marL="857250" lvl="1" indent="-457200">
              <a:spcBef>
                <a:spcPts val="0"/>
              </a:spcBef>
              <a:spcAft>
                <a:spcPts val="2400"/>
              </a:spcAft>
            </a:pPr>
            <a:r>
              <a:rPr lang="en-US" sz="2400" dirty="0" smtClean="0">
                <a:solidFill>
                  <a:srgbClr val="FFFF00"/>
                </a:solidFill>
                <a:effectLst/>
              </a:rPr>
              <a:t>Everlasting</a:t>
            </a:r>
            <a:r>
              <a:rPr lang="en-US" sz="2400" dirty="0" smtClean="0">
                <a:effectLst/>
              </a:rPr>
              <a:t>  (cf. Mt. 25:41, 46)</a:t>
            </a:r>
          </a:p>
          <a:p>
            <a:pPr marL="857250" lvl="1" indent="-457200">
              <a:spcBef>
                <a:spcPts val="0"/>
              </a:spcBef>
              <a:spcAft>
                <a:spcPts val="2400"/>
              </a:spcAft>
            </a:pPr>
            <a:r>
              <a:rPr lang="en-US" sz="2400" dirty="0" smtClean="0">
                <a:solidFill>
                  <a:srgbClr val="FFFF00"/>
                </a:solidFill>
                <a:effectLst/>
              </a:rPr>
              <a:t>From the presence of the Lord </a:t>
            </a:r>
            <a:r>
              <a:rPr lang="en-US" sz="2400" dirty="0" smtClean="0">
                <a:effectLst/>
              </a:rPr>
              <a:t>and the glory of His might  (cf. Mt</a:t>
            </a:r>
            <a:r>
              <a:rPr lang="en-US" sz="2400" dirty="0">
                <a:effectLst/>
              </a:rPr>
              <a:t>. 7:21-23; 25:41)</a:t>
            </a:r>
            <a:endParaRPr lang="en-US" sz="2400" dirty="0" smtClean="0">
              <a:effectLst/>
            </a:endParaRPr>
          </a:p>
          <a:p>
            <a:pPr marL="857250" lvl="1" indent="-457200">
              <a:spcBef>
                <a:spcPts val="0"/>
              </a:spcBef>
              <a:spcAft>
                <a:spcPts val="1800"/>
              </a:spcAft>
            </a:pPr>
            <a:endParaRPr lang="en-US" dirty="0">
              <a:solidFill>
                <a:srgbClr val="FFFF00"/>
              </a:solidFill>
            </a:endParaRPr>
          </a:p>
        </p:txBody>
      </p:sp>
      <p:sp>
        <p:nvSpPr>
          <p:cNvPr id="4" name="Slide Number Placeholder 3"/>
          <p:cNvSpPr>
            <a:spLocks noGrp="1"/>
          </p:cNvSpPr>
          <p:nvPr>
            <p:ph type="sldNum" sz="quarter" idx="12"/>
          </p:nvPr>
        </p:nvSpPr>
        <p:spPr/>
        <p:txBody>
          <a:bodyPr/>
          <a:lstStyle/>
          <a:p>
            <a:fld id="{396A47C1-E966-4418-9AC8-95F5AD5A0C64}" type="slidenum">
              <a:rPr lang="en-US" smtClean="0"/>
              <a:t>97</a:t>
            </a:fld>
            <a:endParaRPr lang="en-US"/>
          </a:p>
        </p:txBody>
      </p:sp>
      <p:sp>
        <p:nvSpPr>
          <p:cNvPr id="5" name="Footer Placeholder 4"/>
          <p:cNvSpPr>
            <a:spLocks noGrp="1"/>
          </p:cNvSpPr>
          <p:nvPr>
            <p:ph type="ftr" sz="quarter" idx="11"/>
          </p:nvPr>
        </p:nvSpPr>
        <p:spPr/>
        <p:txBody>
          <a:bodyPr/>
          <a:lstStyle/>
          <a:p>
            <a:pPr>
              <a:defRPr/>
            </a:pPr>
            <a:r>
              <a:rPr lang="en-US" smtClean="0">
                <a:solidFill>
                  <a:prstClr val="white"/>
                </a:solidFill>
              </a:rPr>
              <a:t>Kevin Kay</a:t>
            </a:r>
            <a:endParaRPr lang="en-US">
              <a:solidFill>
                <a:prstClr val="white"/>
              </a:solidFill>
            </a:endParaRPr>
          </a:p>
        </p:txBody>
      </p:sp>
    </p:spTree>
    <p:extLst>
      <p:ext uri="{BB962C8B-B14F-4D97-AF65-F5344CB8AC3E}">
        <p14:creationId xmlns:p14="http://schemas.microsoft.com/office/powerpoint/2010/main" val="40645515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“Destruction”</a:t>
            </a:r>
            <a:br>
              <a:rPr lang="en-US" dirty="0" smtClean="0"/>
            </a:br>
            <a:r>
              <a:rPr lang="en-US" sz="3000" b="0" dirty="0" smtClean="0">
                <a:latin typeface="+mn-lt"/>
              </a:rPr>
              <a:t>(</a:t>
            </a:r>
            <a:r>
              <a:rPr lang="en-US" sz="3000" b="0" i="1" dirty="0" err="1" smtClean="0">
                <a:latin typeface="+mn-lt"/>
              </a:rPr>
              <a:t>olethros</a:t>
            </a:r>
            <a:r>
              <a:rPr lang="en-US" sz="3000" b="0" dirty="0" smtClean="0">
                <a:latin typeface="+mn-lt"/>
              </a:rPr>
              <a:t>)</a:t>
            </a:r>
            <a:endParaRPr lang="en-US" sz="3000" b="0" dirty="0">
              <a:latin typeface="+mn-lt"/>
            </a:endParaRPr>
          </a:p>
        </p:txBody>
      </p:sp>
      <p:sp>
        <p:nvSpPr>
          <p:cNvPr id="3" name="Content Placeholder 2"/>
          <p:cNvSpPr>
            <a:spLocks noGrp="1"/>
          </p:cNvSpPr>
          <p:nvPr>
            <p:ph idx="1"/>
          </p:nvPr>
        </p:nvSpPr>
        <p:spPr/>
        <p:txBody>
          <a:bodyPr/>
          <a:lstStyle/>
          <a:p>
            <a:pPr marL="0" indent="457200">
              <a:buNone/>
            </a:pPr>
            <a:r>
              <a:rPr lang="en-US" b="1" i="1" dirty="0" smtClean="0"/>
              <a:t>Thayer</a:t>
            </a:r>
            <a:r>
              <a:rPr lang="en-US" dirty="0" smtClean="0"/>
              <a:t>:  “…</a:t>
            </a:r>
            <a:r>
              <a:rPr lang="en-US" dirty="0" err="1" smtClean="0"/>
              <a:t>fr</a:t>
            </a:r>
            <a:r>
              <a:rPr lang="en-US" dirty="0" err="1"/>
              <a:t>.</a:t>
            </a:r>
            <a:r>
              <a:rPr lang="en-US" dirty="0"/>
              <a:t> </a:t>
            </a:r>
            <a:r>
              <a:rPr lang="en-US" dirty="0" err="1"/>
              <a:t>Hom</a:t>
            </a:r>
            <a:r>
              <a:rPr lang="en-US" dirty="0"/>
              <a:t>. down, </a:t>
            </a:r>
            <a:r>
              <a:rPr lang="en-US" i="1" dirty="0">
                <a:solidFill>
                  <a:srgbClr val="FFFF00"/>
                </a:solidFill>
              </a:rPr>
              <a:t>ruin</a:t>
            </a:r>
            <a:r>
              <a:rPr lang="en-US" dirty="0"/>
              <a:t>, </a:t>
            </a:r>
            <a:r>
              <a:rPr lang="en-US" i="1" dirty="0">
                <a:solidFill>
                  <a:srgbClr val="FFFF00"/>
                </a:solidFill>
              </a:rPr>
              <a:t>destruction</a:t>
            </a:r>
            <a:r>
              <a:rPr lang="en-US" dirty="0"/>
              <a:t>, </a:t>
            </a:r>
            <a:r>
              <a:rPr lang="en-US" i="1" dirty="0">
                <a:solidFill>
                  <a:srgbClr val="FFFF00"/>
                </a:solidFill>
              </a:rPr>
              <a:t>death</a:t>
            </a:r>
            <a:r>
              <a:rPr lang="en-US" dirty="0"/>
              <a:t>: 1 Th. 5:3; 1 Tim. </a:t>
            </a:r>
            <a:r>
              <a:rPr lang="en-US" dirty="0" smtClean="0">
                <a:solidFill>
                  <a:srgbClr val="FFFF00"/>
                </a:solidFill>
              </a:rPr>
              <a:t>6:9…</a:t>
            </a:r>
            <a:r>
              <a:rPr lang="en-US" i="1" dirty="0" smtClean="0">
                <a:solidFill>
                  <a:srgbClr val="FFFF00"/>
                </a:solidFill>
              </a:rPr>
              <a:t>for </a:t>
            </a:r>
            <a:r>
              <a:rPr lang="en-US" i="1" dirty="0">
                <a:solidFill>
                  <a:srgbClr val="FFFF00"/>
                </a:solidFill>
              </a:rPr>
              <a:t>the destruction of the flesh</a:t>
            </a:r>
            <a:r>
              <a:rPr lang="en-US" dirty="0"/>
              <a:t>, said of the external ills and troubles by which the lusts of the flesh are subdued and destroyed, 1 Co. </a:t>
            </a:r>
            <a:r>
              <a:rPr lang="en-US" dirty="0" smtClean="0"/>
              <a:t>5:5…. </a:t>
            </a:r>
            <a:r>
              <a:rPr lang="en-US" dirty="0" err="1" smtClean="0"/>
              <a:t>i</a:t>
            </a:r>
            <a:r>
              <a:rPr lang="en-US" dirty="0"/>
              <a:t>. q. </a:t>
            </a:r>
            <a:r>
              <a:rPr lang="en-US" dirty="0">
                <a:solidFill>
                  <a:srgbClr val="FFFF00"/>
                </a:solidFill>
              </a:rPr>
              <a:t>the loss of a life of blessedness after death, future misery</a:t>
            </a:r>
            <a:r>
              <a:rPr lang="en-US" dirty="0" smtClean="0"/>
              <a:t>,…. 2 </a:t>
            </a:r>
            <a:r>
              <a:rPr lang="en-US" dirty="0"/>
              <a:t>Th. </a:t>
            </a:r>
            <a:r>
              <a:rPr lang="en-US" dirty="0" smtClean="0"/>
              <a:t>1:9….”  </a:t>
            </a:r>
            <a:r>
              <a:rPr lang="en-US" sz="2000" dirty="0" smtClean="0"/>
              <a:t>(443)</a:t>
            </a:r>
          </a:p>
          <a:p>
            <a:endParaRPr lang="en-US" dirty="0"/>
          </a:p>
        </p:txBody>
      </p:sp>
      <p:sp>
        <p:nvSpPr>
          <p:cNvPr id="4" name="Slide Number Placeholder 3"/>
          <p:cNvSpPr>
            <a:spLocks noGrp="1"/>
          </p:cNvSpPr>
          <p:nvPr>
            <p:ph type="sldNum" sz="quarter" idx="12"/>
          </p:nvPr>
        </p:nvSpPr>
        <p:spPr/>
        <p:txBody>
          <a:bodyPr/>
          <a:lstStyle/>
          <a:p>
            <a:fld id="{8BE7D48B-A35F-447E-B9EC-A81BCD68C5CA}" type="slidenum">
              <a:rPr lang="en-US" smtClean="0">
                <a:solidFill>
                  <a:srgbClr val="FFFFFF"/>
                </a:solidFill>
              </a:rPr>
              <a:pPr/>
              <a:t>98</a:t>
            </a:fld>
            <a:endParaRPr lang="en-US" dirty="0">
              <a:solidFill>
                <a:srgbClr val="FFFFFF"/>
              </a:solidFill>
            </a:endParaRPr>
          </a:p>
        </p:txBody>
      </p:sp>
    </p:spTree>
    <p:extLst>
      <p:ext uri="{BB962C8B-B14F-4D97-AF65-F5344CB8AC3E}">
        <p14:creationId xmlns:p14="http://schemas.microsoft.com/office/powerpoint/2010/main" val="10272887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“Destruction”</a:t>
            </a:r>
            <a:br>
              <a:rPr lang="en-US" dirty="0" smtClean="0"/>
            </a:br>
            <a:r>
              <a:rPr lang="en-US" sz="3000" b="0" dirty="0" smtClean="0">
                <a:latin typeface="+mn-lt"/>
              </a:rPr>
              <a:t>(</a:t>
            </a:r>
            <a:r>
              <a:rPr lang="en-US" sz="3000" b="0" i="1" dirty="0" err="1" smtClean="0">
                <a:latin typeface="+mn-lt"/>
              </a:rPr>
              <a:t>olethros</a:t>
            </a:r>
            <a:r>
              <a:rPr lang="en-US" sz="3000" b="0" dirty="0" smtClean="0">
                <a:latin typeface="+mn-lt"/>
              </a:rPr>
              <a:t>)</a:t>
            </a:r>
            <a:endParaRPr lang="en-US" sz="3000" b="0" dirty="0">
              <a:latin typeface="+mn-lt"/>
            </a:endParaRPr>
          </a:p>
        </p:txBody>
      </p:sp>
      <p:sp>
        <p:nvSpPr>
          <p:cNvPr id="3" name="Content Placeholder 2"/>
          <p:cNvSpPr>
            <a:spLocks noGrp="1"/>
          </p:cNvSpPr>
          <p:nvPr>
            <p:ph idx="1"/>
          </p:nvPr>
        </p:nvSpPr>
        <p:spPr>
          <a:xfrm>
            <a:off x="457200" y="1905000"/>
            <a:ext cx="8229600" cy="4225925"/>
          </a:xfrm>
        </p:spPr>
        <p:txBody>
          <a:bodyPr/>
          <a:lstStyle/>
          <a:p>
            <a:pPr marL="0" indent="457200">
              <a:buNone/>
            </a:pPr>
            <a:r>
              <a:rPr lang="en-US" b="1" i="1" dirty="0" err="1" smtClean="0">
                <a:effectLst>
                  <a:outerShdw blurRad="38100" dist="38100" dir="2700000" algn="tl">
                    <a:srgbClr val="000000">
                      <a:alpha val="43137"/>
                    </a:srgbClr>
                  </a:outerShdw>
                </a:effectLst>
              </a:rPr>
              <a:t>Ellingworth</a:t>
            </a:r>
            <a:r>
              <a:rPr lang="en-US" b="1" i="1" dirty="0" smtClean="0">
                <a:effectLst>
                  <a:outerShdw blurRad="38100" dist="38100" dir="2700000" algn="tl">
                    <a:srgbClr val="000000">
                      <a:alpha val="43137"/>
                    </a:srgbClr>
                  </a:outerShdw>
                </a:effectLst>
              </a:rPr>
              <a:t> &amp; </a:t>
            </a:r>
            <a:r>
              <a:rPr lang="en-US" b="1" i="1" dirty="0" err="1" smtClean="0">
                <a:effectLst>
                  <a:outerShdw blurRad="38100" dist="38100" dir="2700000" algn="tl">
                    <a:srgbClr val="000000">
                      <a:alpha val="43137"/>
                    </a:srgbClr>
                  </a:outerShdw>
                </a:effectLst>
              </a:rPr>
              <a:t>Nida</a:t>
            </a:r>
            <a:r>
              <a:rPr lang="en-US" dirty="0" smtClean="0">
                <a:effectLst>
                  <a:outerShdw blurRad="38100" dist="38100" dir="2700000" algn="tl">
                    <a:srgbClr val="000000">
                      <a:alpha val="43137"/>
                    </a:srgbClr>
                  </a:outerShdw>
                </a:effectLst>
              </a:rPr>
              <a:t>:  “</a:t>
            </a:r>
            <a:r>
              <a:rPr lang="en-US" i="1" dirty="0" smtClean="0">
                <a:effectLst>
                  <a:outerShdw blurRad="38100" dist="38100" dir="2700000" algn="tl">
                    <a:srgbClr val="000000">
                      <a:alpha val="43137"/>
                    </a:srgbClr>
                  </a:outerShdw>
                </a:effectLst>
              </a:rPr>
              <a:t>Destruction</a:t>
            </a:r>
            <a:r>
              <a:rPr lang="en-US" dirty="0" smtClean="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translates a word which in the New Testament (1) always refers to destruction by some supernatural power, and (2) </a:t>
            </a:r>
            <a:r>
              <a:rPr lang="en-US" dirty="0">
                <a:solidFill>
                  <a:srgbClr val="FFFF00"/>
                </a:solidFill>
                <a:effectLst>
                  <a:outerShdw blurRad="38100" dist="38100" dir="2700000" algn="tl">
                    <a:srgbClr val="000000">
                      <a:alpha val="43137"/>
                    </a:srgbClr>
                  </a:outerShdw>
                </a:effectLst>
              </a:rPr>
              <a:t>never implies complete annihilation</a:t>
            </a:r>
            <a:r>
              <a:rPr lang="en-US" dirty="0">
                <a:effectLst>
                  <a:outerShdw blurRad="38100" dist="38100" dir="2700000" algn="tl">
                    <a:srgbClr val="000000">
                      <a:alpha val="43137"/>
                    </a:srgbClr>
                  </a:outerShdw>
                </a:effectLst>
              </a:rPr>
              <a:t>. The meaning is close to </a:t>
            </a:r>
            <a:r>
              <a:rPr lang="en-US" dirty="0">
                <a:solidFill>
                  <a:srgbClr val="FFFF00"/>
                </a:solidFill>
                <a:effectLst>
                  <a:outerShdw blurRad="38100" dist="38100" dir="2700000" algn="tl">
                    <a:srgbClr val="000000">
                      <a:alpha val="43137"/>
                    </a:srgbClr>
                  </a:outerShdw>
                </a:effectLst>
              </a:rPr>
              <a:t>‘punishment</a:t>
            </a:r>
            <a:r>
              <a:rPr lang="en-US" dirty="0">
                <a:effectLst>
                  <a:outerShdw blurRad="38100" dist="38100" dir="2700000" algn="tl">
                    <a:srgbClr val="000000">
                      <a:alpha val="43137"/>
                    </a:srgbClr>
                  </a:outerShdw>
                </a:effectLst>
              </a:rPr>
              <a:t>’ or even </a:t>
            </a:r>
            <a:r>
              <a:rPr lang="en-US" dirty="0">
                <a:solidFill>
                  <a:srgbClr val="FFFF00"/>
                </a:solidFill>
                <a:effectLst>
                  <a:outerShdw blurRad="38100" dist="38100" dir="2700000" algn="tl">
                    <a:srgbClr val="000000">
                      <a:alpha val="43137"/>
                    </a:srgbClr>
                  </a:outerShdw>
                </a:effectLst>
              </a:rPr>
              <a:t>‘God’s judgment.’</a:t>
            </a:r>
            <a:r>
              <a:rPr lang="en-US" dirty="0">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rPr>
              <a:t>(</a:t>
            </a:r>
            <a:r>
              <a:rPr lang="en-US" sz="2000" i="1" dirty="0" smtClean="0">
                <a:effectLst>
                  <a:outerShdw blurRad="38100" dist="38100" dir="2700000" algn="tl">
                    <a:srgbClr val="000000">
                      <a:alpha val="43137"/>
                    </a:srgbClr>
                  </a:outerShdw>
                </a:effectLst>
              </a:rPr>
              <a:t>UBS Handbook</a:t>
            </a:r>
            <a:r>
              <a:rPr lang="en-US" sz="2000" dirty="0" smtClean="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107)</a:t>
            </a:r>
            <a:endParaRPr lang="en-US" sz="2000" dirty="0" smtClean="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8BE7D48B-A35F-447E-B9EC-A81BCD68C5CA}" type="slidenum">
              <a:rPr lang="en-US" smtClean="0">
                <a:solidFill>
                  <a:srgbClr val="FFFFFF"/>
                </a:solidFill>
              </a:rPr>
              <a:pPr/>
              <a:t>99</a:t>
            </a:fld>
            <a:endParaRPr lang="en-US" dirty="0">
              <a:solidFill>
                <a:srgbClr val="FFFFFF"/>
              </a:solidFill>
            </a:endParaRPr>
          </a:p>
        </p:txBody>
      </p:sp>
    </p:spTree>
    <p:extLst>
      <p:ext uri="{BB962C8B-B14F-4D97-AF65-F5344CB8AC3E}">
        <p14:creationId xmlns:p14="http://schemas.microsoft.com/office/powerpoint/2010/main" val="28318576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6_Beam">
  <a:themeElements>
    <a:clrScheme name="Welcome">
      <a:dk1>
        <a:sysClr val="windowText" lastClr="000000"/>
      </a:dk1>
      <a:lt1>
        <a:sysClr val="window" lastClr="FFFFFF"/>
      </a:lt1>
      <a:dk2>
        <a:srgbClr val="00272B"/>
      </a:dk2>
      <a:lt2>
        <a:srgbClr val="F7F7FF"/>
      </a:lt2>
      <a:accent1>
        <a:srgbClr val="006AED"/>
      </a:accent1>
      <a:accent2>
        <a:srgbClr val="0087BF"/>
      </a:accent2>
      <a:accent3>
        <a:srgbClr val="5D974B"/>
      </a:accent3>
      <a:accent4>
        <a:srgbClr val="9DBB3F"/>
      </a:accent4>
      <a:accent5>
        <a:srgbClr val="C77CC7"/>
      </a:accent5>
      <a:accent6>
        <a:srgbClr val="996699"/>
      </a:accent6>
      <a:hlink>
        <a:srgbClr val="E78707"/>
      </a:hlink>
      <a:folHlink>
        <a:srgbClr val="C618BA"/>
      </a:folHlink>
    </a:clrScheme>
    <a:fontScheme name="Favori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8694</TotalTime>
  <Words>14953</Words>
  <Application>Microsoft Office PowerPoint</Application>
  <PresentationFormat>On-screen Show (4:3)</PresentationFormat>
  <Paragraphs>2200</Paragraphs>
  <Slides>228</Slides>
  <Notes>118</Notes>
  <HiddenSlides>109</HiddenSlides>
  <MMClips>0</MMClips>
  <ScaleCrop>false</ScaleCrop>
  <HeadingPairs>
    <vt:vector size="4" baseType="variant">
      <vt:variant>
        <vt:lpstr>Theme</vt:lpstr>
      </vt:variant>
      <vt:variant>
        <vt:i4>1</vt:i4>
      </vt:variant>
      <vt:variant>
        <vt:lpstr>Slide Titles</vt:lpstr>
      </vt:variant>
      <vt:variant>
        <vt:i4>228</vt:i4>
      </vt:variant>
    </vt:vector>
  </HeadingPairs>
  <TitlesOfParts>
    <vt:vector size="229" baseType="lpstr">
      <vt:lpstr>6_Beam</vt:lpstr>
      <vt:lpstr>The Coming Of The Lord</vt:lpstr>
      <vt:lpstr>The Second Coming</vt:lpstr>
      <vt:lpstr>Christ Is Coming Again</vt:lpstr>
      <vt:lpstr>The Coming Of The Lord</vt:lpstr>
      <vt:lpstr>Key Terms For The Second Coming</vt:lpstr>
      <vt:lpstr>Coming or Presence (parousia)</vt:lpstr>
      <vt:lpstr>Revelation (apokalupsis)</vt:lpstr>
      <vt:lpstr>Appearing or Brightness (epiphaneia)</vt:lpstr>
      <vt:lpstr>Appearance (phaneroo)</vt:lpstr>
      <vt:lpstr>1 Thess. 1:9-10</vt:lpstr>
      <vt:lpstr>Second Coming</vt:lpstr>
      <vt:lpstr>1 Thess. 2:19-20</vt:lpstr>
      <vt:lpstr>Hope, Joy, Crown (1 Th. 2:19-20)</vt:lpstr>
      <vt:lpstr>Second Coming</vt:lpstr>
      <vt:lpstr>1 Thess. 3:11-13</vt:lpstr>
      <vt:lpstr>Prayer To Jesus</vt:lpstr>
      <vt:lpstr>John 14:13-14</vt:lpstr>
      <vt:lpstr>Prayer To The Father</vt:lpstr>
      <vt:lpstr>“Exclude” &amp; “Include”</vt:lpstr>
      <vt:lpstr>Does This Exclude This?</vt:lpstr>
      <vt:lpstr>Paul’s Prayer (1 Th. 3:11-13)</vt:lpstr>
      <vt:lpstr>Paul’s Prayer (1 Th. 3:11-13)</vt:lpstr>
      <vt:lpstr>Paul’s Prayer (1 Th. 3:11-13)</vt:lpstr>
      <vt:lpstr>Paul’s Prayer (1 Th. 3:11-13)</vt:lpstr>
      <vt:lpstr>Sanctification Is A Process</vt:lpstr>
      <vt:lpstr>Paul’s Prayer (1 Th. 3:11-13)</vt:lpstr>
      <vt:lpstr>“His Saints” = Angels (Affirmative Arguments)</vt:lpstr>
      <vt:lpstr>“His Saints” = Angels (Objections)</vt:lpstr>
      <vt:lpstr>“His Saints” = Christians (Affirmative Arguments)</vt:lpstr>
      <vt:lpstr>“His Saints” = Christians (Objections)</vt:lpstr>
      <vt:lpstr>“His Saints” = Both (Affirmative Arguments)</vt:lpstr>
      <vt:lpstr>Second Coming</vt:lpstr>
      <vt:lpstr>1 Th. 4:13-18</vt:lpstr>
      <vt:lpstr>1 Th. 4:13-18</vt:lpstr>
      <vt:lpstr>Why Were The Thessalonians Distressed?</vt:lpstr>
      <vt:lpstr>Death Is Sleep</vt:lpstr>
      <vt:lpstr>Death Is Sleep</vt:lpstr>
      <vt:lpstr>Death Is Sleep</vt:lpstr>
      <vt:lpstr>The Dead Sleep</vt:lpstr>
      <vt:lpstr>Conscious Existence</vt:lpstr>
      <vt:lpstr>Conscience Existence (Lk. 16:19-31)</vt:lpstr>
      <vt:lpstr>Is Luke 16:19ff  A Parable?</vt:lpstr>
      <vt:lpstr>Christians &amp; Sorrow (1 Th. 4:13)</vt:lpstr>
      <vt:lpstr>The Second Coming</vt:lpstr>
      <vt:lpstr>Righteous Dead With The Lord</vt:lpstr>
      <vt:lpstr>Righteous Dead With The Lord</vt:lpstr>
      <vt:lpstr>“A Word Of The Lord” (1 Th. 4:15)</vt:lpstr>
      <vt:lpstr>“A Word Of The Lord” (1 Th. 4:15)</vt:lpstr>
      <vt:lpstr>“We Who Are Alive” (1 Th. 4:15)</vt:lpstr>
      <vt:lpstr>The Second Coming</vt:lpstr>
      <vt:lpstr>Use Of Trumpets</vt:lpstr>
      <vt:lpstr>The Second Coming</vt:lpstr>
      <vt:lpstr>Second Coming</vt:lpstr>
      <vt:lpstr>1 Th. 5:1-11</vt:lpstr>
      <vt:lpstr>1 Th. 5:1-11</vt:lpstr>
      <vt:lpstr>1 Th. 5:1-11</vt:lpstr>
      <vt:lpstr>The Day Of The Lord</vt:lpstr>
      <vt:lpstr>No One Knows When</vt:lpstr>
      <vt:lpstr>The Day Of Jehovah</vt:lpstr>
      <vt:lpstr>The Day Of Jehovah</vt:lpstr>
      <vt:lpstr>The Day Of Jehovah</vt:lpstr>
      <vt:lpstr>The Day Of Jehovah</vt:lpstr>
      <vt:lpstr>The Day Of Jehovah</vt:lpstr>
      <vt:lpstr>The Day Of Jehovah</vt:lpstr>
      <vt:lpstr>The Day Of Jehovah</vt:lpstr>
      <vt:lpstr>The Day Of The Lord</vt:lpstr>
      <vt:lpstr>The Day Of The Lord</vt:lpstr>
      <vt:lpstr>The Day Of The Lord</vt:lpstr>
      <vt:lpstr>The Day Of The Lord</vt:lpstr>
      <vt:lpstr>“Son Of…”</vt:lpstr>
      <vt:lpstr>“Son Of…”</vt:lpstr>
      <vt:lpstr>Paul’s Instructions (1 Th. 5:6-11)</vt:lpstr>
      <vt:lpstr>God’s Appointment (1 Th. 5:9-10)</vt:lpstr>
      <vt:lpstr>Why Christ Died</vt:lpstr>
      <vt:lpstr>Christ Died For Us (1 Th. 5:9-10)</vt:lpstr>
      <vt:lpstr>Second Coming</vt:lpstr>
      <vt:lpstr>1 Th. 5:23-24</vt:lpstr>
      <vt:lpstr>What Is The Nature Of Man?</vt:lpstr>
      <vt:lpstr>The Nature Of Man</vt:lpstr>
      <vt:lpstr>The Dual Nature Of Man</vt:lpstr>
      <vt:lpstr>The Dual Nature Of Man</vt:lpstr>
      <vt:lpstr>The Dual Nature Of Man</vt:lpstr>
      <vt:lpstr>The Dual Nature Of Man</vt:lpstr>
      <vt:lpstr>“Soul” = “Spirit” </vt:lpstr>
      <vt:lpstr>“Soul” = “Spirit” </vt:lpstr>
      <vt:lpstr>“Soul”  “Spirit” </vt:lpstr>
      <vt:lpstr>“Soul”  “Spirit” </vt:lpstr>
      <vt:lpstr>Spirit, Soul, Body (1 Th. 5:23)</vt:lpstr>
      <vt:lpstr>Spirit, Soul, Body (1 Th. 5:23)</vt:lpstr>
      <vt:lpstr>Second Coming</vt:lpstr>
      <vt:lpstr>2 Th. 1:6-10</vt:lpstr>
      <vt:lpstr>2 Th. 1:6-10</vt:lpstr>
      <vt:lpstr>“Manifest Evidence” (2 Th. 1:4-5)</vt:lpstr>
      <vt:lpstr>Coming Of The Lord (2 Th. 1:5-10)</vt:lpstr>
      <vt:lpstr>Coming Of The Lord (2 Th. 1:5-10)</vt:lpstr>
      <vt:lpstr>Coming Of The Lord (2 Th. 1:5-10)</vt:lpstr>
      <vt:lpstr>Coming Of The Lord (2 Th. 1:5-10)</vt:lpstr>
      <vt:lpstr>“Destruction” (olethros)</vt:lpstr>
      <vt:lpstr>“Destruction” (olethros)</vt:lpstr>
      <vt:lpstr>“Destruction” (olethros)</vt:lpstr>
      <vt:lpstr>“Destruction” (olethros)</vt:lpstr>
      <vt:lpstr>Coming Of The Lord (2 Th. 1:5-10)</vt:lpstr>
      <vt:lpstr>The Glory Of The Lord</vt:lpstr>
      <vt:lpstr>Second Coming In 10 Words</vt:lpstr>
      <vt:lpstr>Predictions Of The Second Coming</vt:lpstr>
      <vt:lpstr>Second Coming In 10 Words</vt:lpstr>
      <vt:lpstr>Final Events</vt:lpstr>
      <vt:lpstr>Final Events</vt:lpstr>
      <vt:lpstr>Final Events</vt:lpstr>
      <vt:lpstr>Final Events</vt:lpstr>
      <vt:lpstr>The Rapture</vt:lpstr>
      <vt:lpstr>PowerPoint Presentation</vt:lpstr>
      <vt:lpstr>PowerPoint Presentation</vt:lpstr>
      <vt:lpstr>PowerPoint Presentation</vt:lpstr>
      <vt:lpstr>PowerPoint Presentation</vt:lpstr>
      <vt:lpstr>What Is The “Rapture”?</vt:lpstr>
      <vt:lpstr>PowerPoint Presentation</vt:lpstr>
      <vt:lpstr>1 Thessalonians 4:13-18</vt:lpstr>
      <vt:lpstr>1 Thessalonians 4:13-18</vt:lpstr>
      <vt:lpstr>Rapture Vs. Resurrection</vt:lpstr>
      <vt:lpstr>Parable Of Wheat &amp; Tares (Mt. 13:24-30, 36-43)</vt:lpstr>
      <vt:lpstr>Rapture Vs. Resurrection</vt:lpstr>
      <vt:lpstr>The “Rapture”</vt:lpstr>
      <vt:lpstr>Only Christians (1 Th. 4:15-17)</vt:lpstr>
      <vt:lpstr>Only Christians (1 Th. 4:13-17)</vt:lpstr>
      <vt:lpstr>Events On The Last Day</vt:lpstr>
      <vt:lpstr>One Resurrection Of All</vt:lpstr>
      <vt:lpstr>PowerPoint Presentation</vt:lpstr>
      <vt:lpstr>Paul’s Silence</vt:lpstr>
      <vt:lpstr>“Rapture” Vs. “Revelation”</vt:lpstr>
      <vt:lpstr>“Rapture” Vs. “Revelation”</vt:lpstr>
      <vt:lpstr>“Rapture” Vs. “Revelation”</vt:lpstr>
      <vt:lpstr>“Rapture” Vs. “Revelation”</vt:lpstr>
      <vt:lpstr>“Rapture” &amp; “Revelation”</vt:lpstr>
      <vt:lpstr>1 Th. 5:2-9</vt:lpstr>
      <vt:lpstr>1 Th. 5:2-9</vt:lpstr>
      <vt:lpstr>2 Th. 1:6-10</vt:lpstr>
      <vt:lpstr>Wiersbe On 2 Th. 1:6-10</vt:lpstr>
      <vt:lpstr>2 Th. 2:1-8</vt:lpstr>
      <vt:lpstr>The Day of Christ</vt:lpstr>
      <vt:lpstr>Interchangeable Terms</vt:lpstr>
      <vt:lpstr>Interchangeable Terms (Mt. 24:37, 39, 42, 44)</vt:lpstr>
      <vt:lpstr>Interchangeable Terms (2 Th. 1:7, 10; 2:1, 8)</vt:lpstr>
      <vt:lpstr>Interchangeable Terms (1 Jn. 2:28; 3:2)</vt:lpstr>
      <vt:lpstr>“Coming” &amp; “Revelation”</vt:lpstr>
      <vt:lpstr>Boasting When???</vt:lpstr>
      <vt:lpstr>Premillennial “Gaps”</vt:lpstr>
      <vt:lpstr>Summary</vt:lpstr>
      <vt:lpstr>Realized Eschatology</vt:lpstr>
      <vt:lpstr>Realized Eschatology</vt:lpstr>
      <vt:lpstr>PowerPoint Presentation</vt:lpstr>
      <vt:lpstr>Second Coming In AD 70</vt:lpstr>
      <vt:lpstr>Spiritual Second Coming</vt:lpstr>
      <vt:lpstr>Second Coming In AD 70</vt:lpstr>
      <vt:lpstr>Second Coming In AD 70</vt:lpstr>
      <vt:lpstr>Second Coming In AD 70</vt:lpstr>
      <vt:lpstr>Events At His Coming</vt:lpstr>
      <vt:lpstr>Events At His Coming</vt:lpstr>
      <vt:lpstr>Events At “Coming” (Parousia)</vt:lpstr>
      <vt:lpstr>Events At “Appearing” (epiphaneia)</vt:lpstr>
      <vt:lpstr>Events At “Revelation” (apokalupsis)</vt:lpstr>
      <vt:lpstr>The Disciples’ Questions</vt:lpstr>
      <vt:lpstr>Apostles Didn't Understand</vt:lpstr>
      <vt:lpstr>The Apostles’ Questions</vt:lpstr>
      <vt:lpstr>Is There A Transition?</vt:lpstr>
      <vt:lpstr>Is There A Transition?</vt:lpstr>
      <vt:lpstr>All These Transitions??? (Lk. 17)</vt:lpstr>
      <vt:lpstr>Is There A Transition?</vt:lpstr>
      <vt:lpstr>An Imminent Coming</vt:lpstr>
      <vt:lpstr>An Imminent Coming</vt:lpstr>
      <vt:lpstr>An Imminent Coming</vt:lpstr>
      <vt:lpstr>An Imminent Coming</vt:lpstr>
      <vt:lpstr>Specific Pronouns</vt:lpstr>
      <vt:lpstr>Specific Pronouns</vt:lpstr>
      <vt:lpstr>Specific Pronouns</vt:lpstr>
      <vt:lpstr>RE Assumptions</vt:lpstr>
      <vt:lpstr>Same Term But Different Meanings</vt:lpstr>
      <vt:lpstr>“Sleep” In Three Senses</vt:lpstr>
      <vt:lpstr>Laying On Of Hands</vt:lpstr>
      <vt:lpstr>Slow To Understand</vt:lpstr>
      <vt:lpstr>What Did They Understand?</vt:lpstr>
      <vt:lpstr>“The End”</vt:lpstr>
      <vt:lpstr>“The End” Might Be</vt:lpstr>
      <vt:lpstr>Jesus Can Teach Beyond Man’s Understanding</vt:lpstr>
      <vt:lpstr>Lk. 17 &amp; Olivet Discourse</vt:lpstr>
      <vt:lpstr>Metaphors &amp; Meanings</vt:lpstr>
      <vt:lpstr>Metaphors &amp; Meanings</vt:lpstr>
      <vt:lpstr>Metaphors &amp; Meanings</vt:lpstr>
      <vt:lpstr>Metaphors &amp; Meanings</vt:lpstr>
      <vt:lpstr>Metaphors &amp; Meanings</vt:lpstr>
      <vt:lpstr>Metaphors &amp; Meanings</vt:lpstr>
      <vt:lpstr>Significant Contrasts</vt:lpstr>
      <vt:lpstr>Significant Contrasts</vt:lpstr>
      <vt:lpstr>The Disciples’ Questions</vt:lpstr>
      <vt:lpstr>“Comings” Of The Lord </vt:lpstr>
      <vt:lpstr>“Comings” Of The Lord </vt:lpstr>
      <vt:lpstr>Imminent Comings</vt:lpstr>
      <vt:lpstr>Comings Of The Lord</vt:lpstr>
      <vt:lpstr>Imminent Passages</vt:lpstr>
      <vt:lpstr>Imminent Passages</vt:lpstr>
      <vt:lpstr>Delayed Coming</vt:lpstr>
      <vt:lpstr>A Coming That Doesn’t Fit AD 70</vt:lpstr>
      <vt:lpstr>Which Makes More Sense?</vt:lpstr>
      <vt:lpstr>Ascension &amp; Second Coming (Acts 1:9-11)</vt:lpstr>
      <vt:lpstr>“In Like Manner”</vt:lpstr>
      <vt:lpstr>“In Like Manner”</vt:lpstr>
      <vt:lpstr>The Return Of Jesus</vt:lpstr>
      <vt:lpstr>1 Thess. 4:16-17</vt:lpstr>
      <vt:lpstr>Coming Bodily &amp; Visibly?</vt:lpstr>
      <vt:lpstr>Mt. 24 &amp; 1 Th. 4 &amp; 5</vt:lpstr>
      <vt:lpstr>Mt. 24 &amp; 1 Th. 4 &amp; 5</vt:lpstr>
      <vt:lpstr>Fanciful Interpretation</vt:lpstr>
      <vt:lpstr>Fanciful Interpretation</vt:lpstr>
      <vt:lpstr>JW’s On “Soul” &amp; “Spirit”</vt:lpstr>
      <vt:lpstr>Are They Really Parallel?</vt:lpstr>
      <vt:lpstr>Are They Really Parallel?</vt:lpstr>
      <vt:lpstr>Mt. 24 &amp; 2 Th. 1 &amp; 2</vt:lpstr>
      <vt:lpstr>Mt. 24 &amp; 2 Th. 1 &amp; 2</vt:lpstr>
      <vt:lpstr>Mt. 24 &amp; 2 Th. 1 &amp; 2</vt:lpstr>
      <vt:lpstr>If Second Coming In AD 70</vt:lpstr>
      <vt:lpstr>If Second Coming In AD 70</vt:lpstr>
      <vt:lpstr>“Unrealized” Eschatology</vt:lpstr>
      <vt:lpstr>“Unrealized” Eschatology</vt:lpstr>
      <vt:lpstr>No Hyper-Preterism In Early Post-Apostolic Period</vt:lpstr>
      <vt:lpstr>No Hyper-Preterism In Early Post-Apostolic Period</vt:lpstr>
      <vt:lpstr>Summary</vt:lpstr>
      <vt:lpstr>Why Don't We Think More About The Second Coming?</vt:lpstr>
      <vt:lpstr>The Second Coming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Second Coming</dc:title>
  <dc:creator>Kevin</dc:creator>
  <cp:lastModifiedBy>Kevin</cp:lastModifiedBy>
  <cp:revision>253</cp:revision>
  <cp:lastPrinted>2012-03-01T14:24:55Z</cp:lastPrinted>
  <dcterms:created xsi:type="dcterms:W3CDTF">2012-01-13T13:11:24Z</dcterms:created>
  <dcterms:modified xsi:type="dcterms:W3CDTF">2012-03-02T16:57:29Z</dcterms:modified>
</cp:coreProperties>
</file>