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notesSlides/notesSlide163.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7"/>
  </p:notesMasterIdLst>
  <p:handoutMasterIdLst>
    <p:handoutMasterId r:id="rId168"/>
  </p:handoutMasterIdLst>
  <p:sldIdLst>
    <p:sldId id="618" r:id="rId2"/>
    <p:sldId id="802" r:id="rId3"/>
    <p:sldId id="750" r:id="rId4"/>
    <p:sldId id="751" r:id="rId5"/>
    <p:sldId id="753" r:id="rId6"/>
    <p:sldId id="754" r:id="rId7"/>
    <p:sldId id="755" r:id="rId8"/>
    <p:sldId id="757" r:id="rId9"/>
    <p:sldId id="407" r:id="rId10"/>
    <p:sldId id="760" r:id="rId11"/>
    <p:sldId id="758" r:id="rId12"/>
    <p:sldId id="759" r:id="rId13"/>
    <p:sldId id="623" r:id="rId14"/>
    <p:sldId id="377" r:id="rId15"/>
    <p:sldId id="541" r:id="rId16"/>
    <p:sldId id="542" r:id="rId17"/>
    <p:sldId id="543" r:id="rId18"/>
    <p:sldId id="544" r:id="rId19"/>
    <p:sldId id="732" r:id="rId20"/>
    <p:sldId id="601" r:id="rId21"/>
    <p:sldId id="602" r:id="rId22"/>
    <p:sldId id="603" r:id="rId23"/>
    <p:sldId id="733" r:id="rId24"/>
    <p:sldId id="748" r:id="rId25"/>
    <p:sldId id="548" r:id="rId26"/>
    <p:sldId id="764" r:id="rId27"/>
    <p:sldId id="810" r:id="rId28"/>
    <p:sldId id="761" r:id="rId29"/>
    <p:sldId id="762" r:id="rId30"/>
    <p:sldId id="803" r:id="rId31"/>
    <p:sldId id="415" r:id="rId32"/>
    <p:sldId id="807" r:id="rId33"/>
    <p:sldId id="551" r:id="rId34"/>
    <p:sldId id="417" r:id="rId35"/>
    <p:sldId id="791" r:id="rId36"/>
    <p:sldId id="808" r:id="rId37"/>
    <p:sldId id="809" r:id="rId38"/>
    <p:sldId id="811" r:id="rId39"/>
    <p:sldId id="734" r:id="rId40"/>
    <p:sldId id="552" r:id="rId41"/>
    <p:sldId id="804" r:id="rId42"/>
    <p:sldId id="805" r:id="rId43"/>
    <p:sldId id="553" r:id="rId44"/>
    <p:sldId id="701" r:id="rId45"/>
    <p:sldId id="554" r:id="rId46"/>
    <p:sldId id="555" r:id="rId47"/>
    <p:sldId id="556" r:id="rId48"/>
    <p:sldId id="706" r:id="rId49"/>
    <p:sldId id="557" r:id="rId50"/>
    <p:sldId id="558" r:id="rId51"/>
    <p:sldId id="559" r:id="rId52"/>
    <p:sldId id="560" r:id="rId53"/>
    <p:sldId id="561" r:id="rId54"/>
    <p:sldId id="562" r:id="rId55"/>
    <p:sldId id="564" r:id="rId56"/>
    <p:sldId id="565" r:id="rId57"/>
    <p:sldId id="566" r:id="rId58"/>
    <p:sldId id="567" r:id="rId59"/>
    <p:sldId id="568" r:id="rId60"/>
    <p:sldId id="569" r:id="rId61"/>
    <p:sldId id="814" r:id="rId62"/>
    <p:sldId id="631" r:id="rId63"/>
    <p:sldId id="570" r:id="rId64"/>
    <p:sldId id="707" r:id="rId65"/>
    <p:sldId id="813" r:id="rId66"/>
    <p:sldId id="765" r:id="rId67"/>
    <p:sldId id="766" r:id="rId68"/>
    <p:sldId id="767" r:id="rId69"/>
    <p:sldId id="768" r:id="rId70"/>
    <p:sldId id="769" r:id="rId71"/>
    <p:sldId id="770" r:id="rId72"/>
    <p:sldId id="794" r:id="rId73"/>
    <p:sldId id="698" r:id="rId74"/>
    <p:sldId id="795" r:id="rId75"/>
    <p:sldId id="796" r:id="rId76"/>
    <p:sldId id="797" r:id="rId77"/>
    <p:sldId id="666" r:id="rId78"/>
    <p:sldId id="741" r:id="rId79"/>
    <p:sldId id="742" r:id="rId80"/>
    <p:sldId id="735" r:id="rId81"/>
    <p:sldId id="574" r:id="rId82"/>
    <p:sldId id="424" r:id="rId83"/>
    <p:sldId id="425" r:id="rId84"/>
    <p:sldId id="620" r:id="rId85"/>
    <p:sldId id="589" r:id="rId86"/>
    <p:sldId id="590" r:id="rId87"/>
    <p:sldId id="716" r:id="rId88"/>
    <p:sldId id="581" r:id="rId89"/>
    <p:sldId id="787" r:id="rId90"/>
    <p:sldId id="426" r:id="rId91"/>
    <p:sldId id="427" r:id="rId92"/>
    <p:sldId id="428" r:id="rId93"/>
    <p:sldId id="546" r:id="rId94"/>
    <p:sldId id="635" r:id="rId95"/>
    <p:sldId id="772" r:id="rId96"/>
    <p:sldId id="636" r:id="rId97"/>
    <p:sldId id="771" r:id="rId98"/>
    <p:sldId id="639" r:id="rId99"/>
    <p:sldId id="637" r:id="rId100"/>
    <p:sldId id="747" r:id="rId101"/>
    <p:sldId id="798" r:id="rId102"/>
    <p:sldId id="633" r:id="rId103"/>
    <p:sldId id="634" r:id="rId104"/>
    <p:sldId id="632" r:id="rId105"/>
    <p:sldId id="773" r:id="rId106"/>
    <p:sldId id="774" r:id="rId107"/>
    <p:sldId id="775" r:id="rId108"/>
    <p:sldId id="776" r:id="rId109"/>
    <p:sldId id="815" r:id="rId110"/>
    <p:sldId id="778" r:id="rId111"/>
    <p:sldId id="779" r:id="rId112"/>
    <p:sldId id="780" r:id="rId113"/>
    <p:sldId id="743" r:id="rId114"/>
    <p:sldId id="591" r:id="rId115"/>
    <p:sldId id="592" r:id="rId116"/>
    <p:sldId id="593" r:id="rId117"/>
    <p:sldId id="594" r:id="rId118"/>
    <p:sldId id="715" r:id="rId119"/>
    <p:sldId id="713" r:id="rId120"/>
    <p:sldId id="714" r:id="rId121"/>
    <p:sldId id="717" r:id="rId122"/>
    <p:sldId id="812" r:id="rId123"/>
    <p:sldId id="702" r:id="rId124"/>
    <p:sldId id="703" r:id="rId125"/>
    <p:sldId id="744" r:id="rId126"/>
    <p:sldId id="586" r:id="rId127"/>
    <p:sldId id="604" r:id="rId128"/>
    <p:sldId id="711" r:id="rId129"/>
    <p:sldId id="788" r:id="rId130"/>
    <p:sldId id="789" r:id="rId131"/>
    <p:sldId id="790" r:id="rId132"/>
    <p:sldId id="547" r:id="rId133"/>
    <p:sldId id="438" r:id="rId134"/>
    <p:sldId id="439" r:id="rId135"/>
    <p:sldId id="440" r:id="rId136"/>
    <p:sldId id="441" r:id="rId137"/>
    <p:sldId id="489" r:id="rId138"/>
    <p:sldId id="609" r:id="rId139"/>
    <p:sldId id="610" r:id="rId140"/>
    <p:sldId id="611" r:id="rId141"/>
    <p:sldId id="612" r:id="rId142"/>
    <p:sldId id="718" r:id="rId143"/>
    <p:sldId id="727" r:id="rId144"/>
    <p:sldId id="730" r:id="rId145"/>
    <p:sldId id="728" r:id="rId146"/>
    <p:sldId id="729" r:id="rId147"/>
    <p:sldId id="745" r:id="rId148"/>
    <p:sldId id="721" r:id="rId149"/>
    <p:sldId id="722" r:id="rId150"/>
    <p:sldId id="723" r:id="rId151"/>
    <p:sldId id="724" r:id="rId152"/>
    <p:sldId id="725" r:id="rId153"/>
    <p:sldId id="726" r:id="rId154"/>
    <p:sldId id="644" r:id="rId155"/>
    <p:sldId id="799" r:id="rId156"/>
    <p:sldId id="781" r:id="rId157"/>
    <p:sldId id="782" r:id="rId158"/>
    <p:sldId id="783" r:id="rId159"/>
    <p:sldId id="784" r:id="rId160"/>
    <p:sldId id="785" r:id="rId161"/>
    <p:sldId id="786" r:id="rId162"/>
    <p:sldId id="705" r:id="rId163"/>
    <p:sldId id="704" r:id="rId164"/>
    <p:sldId id="443" r:id="rId165"/>
    <p:sldId id="540" r:id="rId1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3300"/>
    <a:srgbClr val="FFFF99"/>
    <a:srgbClr val="FFCC00"/>
    <a:srgbClr val="00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24"/>
    </p:cViewPr>
  </p:sorterViewPr>
  <p:notesViewPr>
    <p:cSldViewPr>
      <p:cViewPr varScale="1">
        <p:scale>
          <a:sx n="56" d="100"/>
          <a:sy n="56" d="100"/>
        </p:scale>
        <p:origin x="-145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smtClean="0"/>
            </a:lvl1pPr>
          </a:lstStyle>
          <a:p>
            <a:pPr>
              <a:defRPr/>
            </a:pPr>
            <a:r>
              <a:rPr lang="en-US"/>
              <a:t>1 Timothy</a:t>
            </a:r>
          </a:p>
        </p:txBody>
      </p:sp>
      <p:sp>
        <p:nvSpPr>
          <p:cNvPr id="396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96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3557818-844B-4EA1-8A49-9677F8AFA8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C2C68AAA-5976-4F0A-B606-44884926B36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smtClean="0"/>
          </a:p>
        </p:txBody>
      </p:sp>
      <p:sp>
        <p:nvSpPr>
          <p:cNvPr id="151556" name="Slide Number Placeholder 3"/>
          <p:cNvSpPr>
            <a:spLocks noGrp="1"/>
          </p:cNvSpPr>
          <p:nvPr>
            <p:ph type="sldNum" sz="quarter" idx="5"/>
          </p:nvPr>
        </p:nvSpPr>
        <p:spPr>
          <a:noFill/>
        </p:spPr>
        <p:txBody>
          <a:bodyPr/>
          <a:lstStyle/>
          <a:p>
            <a:fld id="{1FC6AD64-5AFD-4C79-8A49-583B231CA5A9}" type="slidenum">
              <a:rPr lang="en-US"/>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476D7-99E4-4499-99ED-F1C6D55D8955}"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476D7-99E4-4499-99ED-F1C6D55D8955}"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smtClean="0"/>
          </a:p>
        </p:txBody>
      </p:sp>
      <p:sp>
        <p:nvSpPr>
          <p:cNvPr id="150532" name="Slide Number Placeholder 3"/>
          <p:cNvSpPr>
            <a:spLocks noGrp="1"/>
          </p:cNvSpPr>
          <p:nvPr>
            <p:ph type="sldNum" sz="quarter" idx="5"/>
          </p:nvPr>
        </p:nvSpPr>
        <p:spPr>
          <a:noFill/>
        </p:spPr>
        <p:txBody>
          <a:bodyPr/>
          <a:lstStyle/>
          <a:p>
            <a:fld id="{53570F95-B7E6-4C91-AE90-9508E2FF9467}" type="slidenum">
              <a:rPr lang="en-US"/>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0F9C519-DD27-48F7-9E0F-5ADBC75773A6}" type="slidenum">
              <a:rPr lang="en-US"/>
              <a:pPr/>
              <a:t>114</a:t>
            </a:fld>
            <a:endParaRPr lang="en-US"/>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FDDE86-6CD0-457B-B36A-9EDE6D1196EE}" type="slidenum">
              <a:rPr lang="en-US"/>
              <a:pPr/>
              <a:t>115</a:t>
            </a:fld>
            <a:endParaRPr lang="en-US"/>
          </a:p>
        </p:txBody>
      </p:sp>
      <p:sp>
        <p:nvSpPr>
          <p:cNvPr id="137219" name="Rectangle 2"/>
          <p:cNvSpPr>
            <a:spLocks noGrp="1" noRot="1" noChangeAspect="1" noChangeArrowheads="1" noTextEdit="1"/>
          </p:cNvSpPr>
          <p:nvPr>
            <p:ph type="sldImg"/>
          </p:nvPr>
        </p:nvSpPr>
        <p:spPr>
          <a:xfrm>
            <a:off x="1150938" y="692150"/>
            <a:ext cx="4556125" cy="3416300"/>
          </a:xfrm>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1049410-90B6-41CB-9930-2D7CBF191778}" type="slidenum">
              <a:rPr lang="en-US"/>
              <a:pPr/>
              <a:t>116</a:t>
            </a:fld>
            <a:endParaRPr lang="en-US"/>
          </a:p>
        </p:txBody>
      </p:sp>
      <p:sp>
        <p:nvSpPr>
          <p:cNvPr id="138243" name="Rectangle 2"/>
          <p:cNvSpPr>
            <a:spLocks noGrp="1" noRot="1" noChangeAspect="1" noChangeArrowheads="1" noTextEdit="1"/>
          </p:cNvSpPr>
          <p:nvPr>
            <p:ph type="sldImg"/>
          </p:nvPr>
        </p:nvSpPr>
        <p:spPr>
          <a:xfrm>
            <a:off x="1150938" y="692150"/>
            <a:ext cx="4556125" cy="3416300"/>
          </a:xfrm>
          <a:ln/>
        </p:spPr>
      </p:sp>
      <p:sp>
        <p:nvSpPr>
          <p:cNvPr id="1382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3C9C62A1-521C-4BAF-8A64-92A178D498C1}" type="slidenum">
              <a:rPr lang="en-US"/>
              <a:pPr/>
              <a:t>117</a:t>
            </a:fld>
            <a:endParaRPr lang="en-US"/>
          </a:p>
        </p:txBody>
      </p:sp>
      <p:sp>
        <p:nvSpPr>
          <p:cNvPr id="139267" name="Rectangle 2"/>
          <p:cNvSpPr>
            <a:spLocks noGrp="1" noRot="1" noChangeAspect="1" noChangeArrowheads="1" noTextEdit="1"/>
          </p:cNvSpPr>
          <p:nvPr>
            <p:ph type="sldImg"/>
          </p:nvPr>
        </p:nvSpPr>
        <p:spPr>
          <a:xfrm>
            <a:off x="1150938" y="692150"/>
            <a:ext cx="4556125" cy="3416300"/>
          </a:xfrm>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FDDE86-6CD0-457B-B36A-9EDE6D1196EE}" type="slidenum">
              <a:rPr lang="en-US"/>
              <a:pPr/>
              <a:t>118</a:t>
            </a:fld>
            <a:endParaRPr lang="en-US"/>
          </a:p>
        </p:txBody>
      </p:sp>
      <p:sp>
        <p:nvSpPr>
          <p:cNvPr id="137219" name="Rectangle 2"/>
          <p:cNvSpPr>
            <a:spLocks noGrp="1" noRot="1" noChangeAspect="1" noChangeArrowheads="1" noTextEdit="1"/>
          </p:cNvSpPr>
          <p:nvPr>
            <p:ph type="sldImg"/>
          </p:nvPr>
        </p:nvSpPr>
        <p:spPr>
          <a:xfrm>
            <a:off x="1150938" y="692150"/>
            <a:ext cx="4556125" cy="3416300"/>
          </a:xfrm>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smtClean="0"/>
          </a:p>
        </p:txBody>
      </p:sp>
      <p:sp>
        <p:nvSpPr>
          <p:cNvPr id="152580" name="Slide Number Placeholder 3"/>
          <p:cNvSpPr>
            <a:spLocks noGrp="1"/>
          </p:cNvSpPr>
          <p:nvPr>
            <p:ph type="sldNum" sz="quarter" idx="5"/>
          </p:nvPr>
        </p:nvSpPr>
        <p:spPr>
          <a:noFill/>
        </p:spPr>
        <p:txBody>
          <a:bodyPr/>
          <a:lstStyle/>
          <a:p>
            <a:fld id="{E4231B5F-E3EB-449F-97CE-3D92A1BD063D}" type="slidenum">
              <a:rPr lang="en-US"/>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FE2EACD-071B-4541-A74A-F6959C948A89}" type="slidenum">
              <a:rPr lang="en-US"/>
              <a:pPr/>
              <a:t>121</a:t>
            </a:fld>
            <a:endParaRPr lang="en-US"/>
          </a:p>
        </p:txBody>
      </p:sp>
      <p:sp>
        <p:nvSpPr>
          <p:cNvPr id="141315" name="Rectangle 2"/>
          <p:cNvSpPr>
            <a:spLocks noGrp="1" noRot="1" noChangeAspect="1" noChangeArrowheads="1" noTextEdit="1"/>
          </p:cNvSpPr>
          <p:nvPr>
            <p:ph type="sldImg"/>
          </p:nvPr>
        </p:nvSpPr>
        <p:spPr>
          <a:xfrm>
            <a:off x="1150938" y="692150"/>
            <a:ext cx="4556125" cy="3416300"/>
          </a:xfrm>
          <a:ln/>
        </p:spPr>
      </p:sp>
      <p:sp>
        <p:nvSpPr>
          <p:cNvPr id="1413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0F9C519-DD27-48F7-9E0F-5ADBC75773A6}" type="slidenum">
              <a:rPr lang="en-US"/>
              <a:pPr/>
              <a:t>122</a:t>
            </a:fld>
            <a:endParaRPr lang="en-US"/>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4C2A997-9DBD-41CD-840F-9138A8C0E729}" type="slidenum">
              <a:rPr lang="en-US"/>
              <a:pPr/>
              <a:t>126</a:t>
            </a:fld>
            <a:endParaRPr lang="en-US"/>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4C2A997-9DBD-41CD-840F-9138A8C0E729}" type="slidenum">
              <a:rPr lang="en-US"/>
              <a:pPr/>
              <a:t>127</a:t>
            </a:fld>
            <a:endParaRPr lang="en-US"/>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9B79DAD-E3F3-49BE-BEB4-379FE30317DF}" type="slidenum">
              <a:rPr lang="en-US"/>
              <a:pPr/>
              <a:t>13</a:t>
            </a:fld>
            <a:endParaRPr lang="en-US"/>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038E8EF7-495D-4C79-900A-76C87AC579D8}" type="slidenum">
              <a:rPr lang="en-US"/>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A34F3F9-FD02-48EA-A509-F9341F76BFA7}" type="slidenum">
              <a:rPr lang="en-US"/>
              <a:pPr/>
              <a:t>133</a:t>
            </a:fld>
            <a:endParaRPr lang="en-US"/>
          </a:p>
        </p:txBody>
      </p:sp>
      <p:sp>
        <p:nvSpPr>
          <p:cNvPr id="142339" name="Rectangle 2"/>
          <p:cNvSpPr>
            <a:spLocks noGrp="1" noRot="1" noChangeAspect="1" noChangeArrowheads="1" noTextEdit="1"/>
          </p:cNvSpPr>
          <p:nvPr>
            <p:ph type="sldImg"/>
          </p:nvPr>
        </p:nvSpPr>
        <p:spPr>
          <a:xfrm>
            <a:off x="1150938" y="692150"/>
            <a:ext cx="4556125" cy="3416300"/>
          </a:xfrm>
          <a:ln/>
        </p:spPr>
      </p:sp>
      <p:sp>
        <p:nvSpPr>
          <p:cNvPr id="1423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1512864-5943-42B6-8712-59E5F6D7D9C3}" type="slidenum">
              <a:rPr lang="en-US"/>
              <a:pPr/>
              <a:t>134</a:t>
            </a:fld>
            <a:endParaRPr lang="en-US"/>
          </a:p>
        </p:txBody>
      </p:sp>
      <p:sp>
        <p:nvSpPr>
          <p:cNvPr id="143363" name="Rectangle 2"/>
          <p:cNvSpPr>
            <a:spLocks noGrp="1" noRot="1" noChangeAspect="1" noChangeArrowheads="1" noTextEdit="1"/>
          </p:cNvSpPr>
          <p:nvPr>
            <p:ph type="sldImg"/>
          </p:nvPr>
        </p:nvSpPr>
        <p:spPr>
          <a:xfrm>
            <a:off x="1150938" y="692150"/>
            <a:ext cx="4556125" cy="3416300"/>
          </a:xfrm>
          <a:ln/>
        </p:spPr>
      </p:sp>
      <p:sp>
        <p:nvSpPr>
          <p:cNvPr id="1433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738418B-E4AD-4B51-B40D-B9AA532586F7}" type="slidenum">
              <a:rPr lang="en-US"/>
              <a:pPr/>
              <a:t>135</a:t>
            </a:fld>
            <a:endParaRPr lang="en-US"/>
          </a:p>
        </p:txBody>
      </p:sp>
      <p:sp>
        <p:nvSpPr>
          <p:cNvPr id="144387" name="Rectangle 2"/>
          <p:cNvSpPr>
            <a:spLocks noGrp="1" noRot="1" noChangeAspect="1" noChangeArrowheads="1" noTextEdit="1"/>
          </p:cNvSpPr>
          <p:nvPr>
            <p:ph type="sldImg"/>
          </p:nvPr>
        </p:nvSpPr>
        <p:spPr>
          <a:xfrm>
            <a:off x="1150938" y="692150"/>
            <a:ext cx="4556125" cy="3416300"/>
          </a:xfrm>
          <a:ln/>
        </p:spPr>
      </p:sp>
      <p:sp>
        <p:nvSpPr>
          <p:cNvPr id="1443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62EBDDA-FB69-485F-BA34-326B657E8619}" type="slidenum">
              <a:rPr lang="en-US"/>
              <a:pPr/>
              <a:t>136</a:t>
            </a:fld>
            <a:endParaRPr lang="en-US"/>
          </a:p>
        </p:txBody>
      </p:sp>
      <p:sp>
        <p:nvSpPr>
          <p:cNvPr id="145411" name="Rectangle 2"/>
          <p:cNvSpPr>
            <a:spLocks noGrp="1" noRot="1" noChangeAspect="1" noChangeArrowheads="1" noTextEdit="1"/>
          </p:cNvSpPr>
          <p:nvPr>
            <p:ph type="sldImg"/>
          </p:nvPr>
        </p:nvSpPr>
        <p:spPr>
          <a:xfrm>
            <a:off x="1150938" y="692150"/>
            <a:ext cx="4556125" cy="3416300"/>
          </a:xfrm>
          <a:ln/>
        </p:spPr>
      </p:sp>
      <p:sp>
        <p:nvSpPr>
          <p:cNvPr id="1454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mtClean="0"/>
          </a:p>
        </p:txBody>
      </p:sp>
      <p:sp>
        <p:nvSpPr>
          <p:cNvPr id="147460" name="Slide Number Placeholder 3"/>
          <p:cNvSpPr>
            <a:spLocks noGrp="1"/>
          </p:cNvSpPr>
          <p:nvPr>
            <p:ph type="sldNum" sz="quarter" idx="5"/>
          </p:nvPr>
        </p:nvSpPr>
        <p:spPr>
          <a:noFill/>
        </p:spPr>
        <p:txBody>
          <a:bodyPr/>
          <a:lstStyle/>
          <a:p>
            <a:fld id="{5A182E5B-CC34-4823-A710-2C04C10A0E70}" type="slidenum">
              <a:rPr lang="en-US"/>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8E6ED05-29E7-482F-B055-C37DAF10D1F7}" type="slidenum">
              <a:rPr lang="en-US"/>
              <a:pPr/>
              <a:t>14</a:t>
            </a:fld>
            <a:endParaRPr lang="en-US"/>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7BF75-96DC-43DD-9B11-2FD05F0FF12C}"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7BF75-96DC-43DD-9B11-2FD05F0FF12C}"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7BF75-96DC-43DD-9B11-2FD05F0FF12C}"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7BF75-96DC-43DD-9B11-2FD05F0FF12C}"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CEAFF14-9361-4F39-8F91-FE391DEF3561}" type="slidenum">
              <a:rPr lang="en-US"/>
              <a:pPr/>
              <a:t>15</a:t>
            </a:fld>
            <a:endParaRPr lang="en-US"/>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7BF75-96DC-43DD-9B11-2FD05F0FF12C}"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smtClean="0"/>
          </a:p>
        </p:txBody>
      </p:sp>
      <p:sp>
        <p:nvSpPr>
          <p:cNvPr id="150532" name="Slide Number Placeholder 3"/>
          <p:cNvSpPr>
            <a:spLocks noGrp="1"/>
          </p:cNvSpPr>
          <p:nvPr>
            <p:ph type="sldNum" sz="quarter" idx="5"/>
          </p:nvPr>
        </p:nvSpPr>
        <p:spPr>
          <a:noFill/>
        </p:spPr>
        <p:txBody>
          <a:bodyPr/>
          <a:lstStyle/>
          <a:p>
            <a:fld id="{53570F95-B7E6-4C91-AE90-9508E2FF9467}" type="slidenum">
              <a:rPr lang="en-US"/>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E3218-DFBE-4E63-A6C5-1C2F2A4FFA27}" type="slidenum">
              <a:rPr lang="en-US"/>
              <a:pPr/>
              <a:t>159</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787486D-DCBA-4034-A183-295F326510F4}" type="slidenum">
              <a:rPr lang="en-US"/>
              <a:pPr/>
              <a:t>16</a:t>
            </a:fld>
            <a:endParaRPr lang="en-US"/>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476D7-99E4-4499-99ED-F1C6D55D8955}" type="slidenum">
              <a:rPr lang="en-US" smtClean="0"/>
              <a:pPr/>
              <a:t>162</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476D7-99E4-4499-99ED-F1C6D55D8955}" type="slidenum">
              <a:rPr lang="en-US" smtClean="0"/>
              <a:pPr/>
              <a:t>163</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8BF1B7F-EFFE-41D2-A25D-0C1D1FBE948F}" type="slidenum">
              <a:rPr lang="en-US"/>
              <a:pPr/>
              <a:t>164</a:t>
            </a:fld>
            <a:endParaRPr lang="en-US"/>
          </a:p>
        </p:txBody>
      </p:sp>
      <p:sp>
        <p:nvSpPr>
          <p:cNvPr id="153603" name="Rectangle 2"/>
          <p:cNvSpPr>
            <a:spLocks noGrp="1" noRot="1" noChangeAspect="1" noChangeArrowheads="1" noTextEdit="1"/>
          </p:cNvSpPr>
          <p:nvPr>
            <p:ph type="sldImg"/>
          </p:nvPr>
        </p:nvSpPr>
        <p:spPr>
          <a:xfrm>
            <a:off x="1150938" y="692150"/>
            <a:ext cx="4556125" cy="3416300"/>
          </a:xfrm>
          <a:ln/>
        </p:spPr>
      </p:sp>
      <p:sp>
        <p:nvSpPr>
          <p:cNvPr id="153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AD5BC9E-9A64-4C08-9B4C-2DD218A23CAC}" type="slidenum">
              <a:rPr lang="en-US"/>
              <a:pPr/>
              <a:t>165</a:t>
            </a:fld>
            <a:endParaRPr lang="en-US"/>
          </a:p>
        </p:txBody>
      </p:sp>
      <p:sp>
        <p:nvSpPr>
          <p:cNvPr id="154627" name="Rectangle 2"/>
          <p:cNvSpPr>
            <a:spLocks noGrp="1" noRot="1" noChangeAspect="1" noChangeArrowheads="1" noTextEdit="1"/>
          </p:cNvSpPr>
          <p:nvPr>
            <p:ph type="sldImg"/>
          </p:nvPr>
        </p:nvSpPr>
        <p:spPr>
          <a:xfrm>
            <a:off x="1150938" y="692150"/>
            <a:ext cx="4556125" cy="3416300"/>
          </a:xfrm>
          <a:ln/>
        </p:spPr>
      </p:sp>
      <p:sp>
        <p:nvSpPr>
          <p:cNvPr id="154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B38EDEB-A6DC-4CA3-A035-5CE602394B22}" type="slidenum">
              <a:rPr lang="en-US"/>
              <a:pPr/>
              <a:t>17</a:t>
            </a:fld>
            <a:endParaRPr lang="en-US"/>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C1FF577-0C22-44B5-A68B-37C76DB46657}" type="slidenum">
              <a:rPr lang="en-US"/>
              <a:pPr/>
              <a:t>18</a:t>
            </a:fld>
            <a:endParaRPr lang="en-US"/>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54F615-F866-44B0-96AE-CA93D19F954E}" type="slidenum">
              <a:rPr lang="en-US"/>
              <a:pPr/>
              <a:t>2</a:t>
            </a:fld>
            <a:endParaRPr lang="en-US"/>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7D5C03A-1D88-42BB-BF3B-EACF224EB47C}" type="slidenum">
              <a:rPr lang="en-US"/>
              <a:pPr/>
              <a:t>20</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7D5C03A-1D88-42BB-BF3B-EACF224EB47C}" type="slidenum">
              <a:rPr lang="en-US"/>
              <a:pPr/>
              <a:t>21</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7D5C03A-1D88-42BB-BF3B-EACF224EB47C}" type="slidenum">
              <a:rPr lang="en-US"/>
              <a:pPr/>
              <a:t>22</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a:noFill/>
        </p:spPr>
        <p:txBody>
          <a:bodyPr/>
          <a:lstStyle/>
          <a:p>
            <a:fld id="{8DBCB72A-A921-4045-8E29-3A5123C6975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F2EFAA12-2A33-4D00-AD12-7A21CB3B079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0BD7AF15-EEC9-4B22-B3D7-111B97EA9FF2}"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100FAB8-68C6-4ABF-95CF-2CD58D687240}" type="slidenum">
              <a:rPr lang="en-US"/>
              <a:pPr/>
              <a:t>3</a:t>
            </a:fld>
            <a:endParaRPr lang="en-US"/>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4318387-939B-4D50-8420-717C8AF72272}" type="slidenum">
              <a:rPr lang="en-US"/>
              <a:pPr/>
              <a:t>31</a:t>
            </a:fld>
            <a:endParaRPr lang="en-US"/>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4318387-939B-4D50-8420-717C8AF72272}" type="slidenum">
              <a:rPr lang="en-US"/>
              <a:pPr/>
              <a:t>32</a:t>
            </a:fld>
            <a:endParaRPr lang="en-US"/>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02771AC0-4338-4938-95E1-F11C1AA6CBEC}"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9D287B1-EC8E-4077-BEF9-22DF77F7E554}" type="slidenum">
              <a:rPr lang="en-US"/>
              <a:pPr/>
              <a:t>34</a:t>
            </a:fld>
            <a:endParaRPr lang="en-US"/>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42B3DE-70DF-49EB-A009-3BFAC93DCA73}" type="slidenum">
              <a:rPr lang="en-US"/>
              <a:pPr/>
              <a:t>4</a:t>
            </a:fld>
            <a:endParaRPr lang="en-US"/>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p>
        </p:txBody>
      </p:sp>
      <p:sp>
        <p:nvSpPr>
          <p:cNvPr id="101380" name="Slide Number Placeholder 3"/>
          <p:cNvSpPr>
            <a:spLocks noGrp="1"/>
          </p:cNvSpPr>
          <p:nvPr>
            <p:ph type="sldNum" sz="quarter" idx="5"/>
          </p:nvPr>
        </p:nvSpPr>
        <p:spPr>
          <a:noFill/>
        </p:spPr>
        <p:txBody>
          <a:bodyPr/>
          <a:lstStyle/>
          <a:p>
            <a:fld id="{8EF71F6A-417A-4157-924D-79EBB3D0D660}"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p>
        </p:txBody>
      </p:sp>
      <p:sp>
        <p:nvSpPr>
          <p:cNvPr id="102404" name="Slide Number Placeholder 3"/>
          <p:cNvSpPr>
            <a:spLocks noGrp="1"/>
          </p:cNvSpPr>
          <p:nvPr>
            <p:ph type="sldNum" sz="quarter" idx="5"/>
          </p:nvPr>
        </p:nvSpPr>
        <p:spPr>
          <a:noFill/>
        </p:spPr>
        <p:txBody>
          <a:bodyPr/>
          <a:lstStyle/>
          <a:p>
            <a:fld id="{175D1D6C-0D98-4ADA-9F47-75C1A2B81AB4}"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p>
        </p:txBody>
      </p:sp>
      <p:sp>
        <p:nvSpPr>
          <p:cNvPr id="102404" name="Slide Number Placeholder 3"/>
          <p:cNvSpPr>
            <a:spLocks noGrp="1"/>
          </p:cNvSpPr>
          <p:nvPr>
            <p:ph type="sldNum" sz="quarter" idx="5"/>
          </p:nvPr>
        </p:nvSpPr>
        <p:spPr>
          <a:noFill/>
        </p:spPr>
        <p:txBody>
          <a:bodyPr/>
          <a:lstStyle/>
          <a:p>
            <a:fld id="{175D1D6C-0D98-4ADA-9F47-75C1A2B81AB4}"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p>
        </p:txBody>
      </p:sp>
      <p:sp>
        <p:nvSpPr>
          <p:cNvPr id="103428" name="Slide Number Placeholder 3"/>
          <p:cNvSpPr>
            <a:spLocks noGrp="1"/>
          </p:cNvSpPr>
          <p:nvPr>
            <p:ph type="sldNum" sz="quarter" idx="5"/>
          </p:nvPr>
        </p:nvSpPr>
        <p:spPr>
          <a:noFill/>
        </p:spPr>
        <p:txBody>
          <a:bodyPr/>
          <a:lstStyle/>
          <a:p>
            <a:fld id="{9B797DB2-EAFF-489B-A736-3AF12DEF658A}"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p>
        </p:txBody>
      </p:sp>
      <p:sp>
        <p:nvSpPr>
          <p:cNvPr id="104452" name="Slide Number Placeholder 3"/>
          <p:cNvSpPr>
            <a:spLocks noGrp="1"/>
          </p:cNvSpPr>
          <p:nvPr>
            <p:ph type="sldNum" sz="quarter" idx="5"/>
          </p:nvPr>
        </p:nvSpPr>
        <p:spPr>
          <a:noFill/>
        </p:spPr>
        <p:txBody>
          <a:bodyPr/>
          <a:lstStyle/>
          <a:p>
            <a:fld id="{39D2E9F0-439D-4CD5-BDEF-C5C29727EC72}"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a:noFill/>
        </p:spPr>
        <p:txBody>
          <a:bodyPr/>
          <a:lstStyle/>
          <a:p>
            <a:fld id="{B8B77537-C117-46D0-8D4F-532AE57ED118}"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a:noFill/>
        </p:spPr>
        <p:txBody>
          <a:bodyPr/>
          <a:lstStyle/>
          <a:p>
            <a:fld id="{B8B77537-C117-46D0-8D4F-532AE57ED118}"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p>
        </p:txBody>
      </p:sp>
      <p:sp>
        <p:nvSpPr>
          <p:cNvPr id="106500" name="Slide Number Placeholder 3"/>
          <p:cNvSpPr>
            <a:spLocks noGrp="1"/>
          </p:cNvSpPr>
          <p:nvPr>
            <p:ph type="sldNum" sz="quarter" idx="5"/>
          </p:nvPr>
        </p:nvSpPr>
        <p:spPr>
          <a:noFill/>
        </p:spPr>
        <p:txBody>
          <a:bodyPr/>
          <a:lstStyle/>
          <a:p>
            <a:fld id="{11C50FC1-8433-437E-9AF3-3A43A56469B5}"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E408C75-37B4-41B3-A755-AC78F6F6F51E}" type="slidenum">
              <a:rPr lang="en-US"/>
              <a:pPr/>
              <a:t>5</a:t>
            </a:fld>
            <a:endParaRPr lang="en-US"/>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1FC517F9-C796-4403-8F20-E305197FB26B}"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p>
        </p:txBody>
      </p:sp>
      <p:sp>
        <p:nvSpPr>
          <p:cNvPr id="108548" name="Slide Number Placeholder 3"/>
          <p:cNvSpPr>
            <a:spLocks noGrp="1"/>
          </p:cNvSpPr>
          <p:nvPr>
            <p:ph type="sldNum" sz="quarter" idx="5"/>
          </p:nvPr>
        </p:nvSpPr>
        <p:spPr>
          <a:noFill/>
        </p:spPr>
        <p:txBody>
          <a:bodyPr/>
          <a:lstStyle/>
          <a:p>
            <a:fld id="{4D168ADF-EA62-4DAC-8D5C-88F9C278EC19}"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09E0CE47-9A32-4CD7-9F63-49645121DB1C}"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3771D6E4-B7B4-4F9E-928A-187A0D333274}"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7F9139E9-9134-4D68-85F3-C27BBA32B15F}"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a:noFill/>
        </p:spPr>
        <p:txBody>
          <a:bodyPr/>
          <a:lstStyle/>
          <a:p>
            <a:fld id="{69140326-F97C-4242-BD66-C4740749F754}"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p>
        </p:txBody>
      </p:sp>
      <p:sp>
        <p:nvSpPr>
          <p:cNvPr id="114692" name="Slide Number Placeholder 3"/>
          <p:cNvSpPr>
            <a:spLocks noGrp="1"/>
          </p:cNvSpPr>
          <p:nvPr>
            <p:ph type="sldNum" sz="quarter" idx="5"/>
          </p:nvPr>
        </p:nvSpPr>
        <p:spPr>
          <a:noFill/>
        </p:spPr>
        <p:txBody>
          <a:bodyPr/>
          <a:lstStyle/>
          <a:p>
            <a:fld id="{59675F1A-E0CF-4119-B328-0B7FEEEA56CB}"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a:noFill/>
        </p:spPr>
        <p:txBody>
          <a:bodyPr/>
          <a:lstStyle/>
          <a:p>
            <a:fld id="{12A187C2-4A59-4E40-A243-4FD8D71078D8}"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517FD9A4-3B2F-4D99-B6AF-C6D963EEDC37}"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FE61639C-2D57-4632-9B79-919AF90ED075}"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E408C75-37B4-41B3-A755-AC78F6F6F51E}" type="slidenum">
              <a:rPr lang="en-US"/>
              <a:pPr/>
              <a:t>6</a:t>
            </a:fld>
            <a:endParaRPr lang="en-US"/>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BCF19108-84DC-4B1B-9A67-B2C720DDDAC9}"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3786B1-C3DC-4C2C-8C7A-B786F6D20DAF}" type="slidenum">
              <a:rPr lang="en-US"/>
              <a:pPr/>
              <a:t>63</a:t>
            </a:fld>
            <a:endParaRPr lang="en-US"/>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3786B1-C3DC-4C2C-8C7A-B786F6D20DAF}" type="slidenum">
              <a:rPr lang="en-US"/>
              <a:pPr/>
              <a:t>64</a:t>
            </a:fld>
            <a:endParaRPr lang="en-US"/>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859A52C-9EA5-40EA-A4A9-B7FE2607A09F}" type="slidenum">
              <a:rPr lang="en-US"/>
              <a:pPr/>
              <a:t>7</a:t>
            </a:fld>
            <a:endParaRPr lang="en-US"/>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smtClean="0"/>
          </a:p>
        </p:txBody>
      </p:sp>
      <p:sp>
        <p:nvSpPr>
          <p:cNvPr id="120836" name="Slide Number Placeholder 3"/>
          <p:cNvSpPr>
            <a:spLocks noGrp="1"/>
          </p:cNvSpPr>
          <p:nvPr>
            <p:ph type="sldNum" sz="quarter" idx="5"/>
          </p:nvPr>
        </p:nvSpPr>
        <p:spPr>
          <a:noFill/>
        </p:spPr>
        <p:txBody>
          <a:bodyPr/>
          <a:lstStyle/>
          <a:p>
            <a:fld id="{3DEE6793-2E65-417C-9D77-B781E70F3E28}" type="slidenum">
              <a:rPr lang="en-US"/>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smtClean="0"/>
          </a:p>
        </p:txBody>
      </p:sp>
      <p:sp>
        <p:nvSpPr>
          <p:cNvPr id="121860" name="Slide Number Placeholder 3"/>
          <p:cNvSpPr>
            <a:spLocks noGrp="1"/>
          </p:cNvSpPr>
          <p:nvPr>
            <p:ph type="sldNum" sz="quarter" idx="5"/>
          </p:nvPr>
        </p:nvSpPr>
        <p:spPr>
          <a:noFill/>
        </p:spPr>
        <p:txBody>
          <a:bodyPr/>
          <a:lstStyle/>
          <a:p>
            <a:fld id="{690BA6A5-B4FB-4570-BB13-9BAEA38FA20C}" type="slidenum">
              <a:rPr lang="en-US"/>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p>
        </p:txBody>
      </p:sp>
      <p:sp>
        <p:nvSpPr>
          <p:cNvPr id="122884" name="Slide Number Placeholder 3"/>
          <p:cNvSpPr>
            <a:spLocks noGrp="1"/>
          </p:cNvSpPr>
          <p:nvPr>
            <p:ph type="sldNum" sz="quarter" idx="5"/>
          </p:nvPr>
        </p:nvSpPr>
        <p:spPr>
          <a:noFill/>
        </p:spPr>
        <p:txBody>
          <a:bodyPr/>
          <a:lstStyle/>
          <a:p>
            <a:fld id="{052B021B-1CB8-4835-825A-7666B9171507}" type="slidenum">
              <a:rPr lang="en-US"/>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5C2E267-D5E4-4ED3-A9D6-8D0882E07C60}" type="slidenum">
              <a:rPr lang="en-US"/>
              <a:pPr/>
              <a:t>81</a:t>
            </a:fld>
            <a:endParaRPr lang="en-US"/>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9F706FB-90E7-4F0D-B0AE-BE411F5BBF30}" type="slidenum">
              <a:rPr lang="en-US"/>
              <a:pPr/>
              <a:t>82</a:t>
            </a:fld>
            <a:endParaRPr lang="en-US"/>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B6E2E7F-50F2-4DD7-A555-186918A937AE}" type="slidenum">
              <a:rPr lang="en-US"/>
              <a:pPr/>
              <a:t>83</a:t>
            </a:fld>
            <a:endParaRPr lang="en-US"/>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CAB3DA4-DE66-43EF-9125-15E44E158A82}" type="slidenum">
              <a:rPr lang="en-US"/>
              <a:pPr/>
              <a:t>85</a:t>
            </a:fld>
            <a:endParaRPr lang="en-US"/>
          </a:p>
        </p:txBody>
      </p:sp>
      <p:sp>
        <p:nvSpPr>
          <p:cNvPr id="134147" name="Rectangle 2"/>
          <p:cNvSpPr>
            <a:spLocks noGrp="1" noRot="1" noChangeAspect="1" noChangeArrowheads="1" noTextEdit="1"/>
          </p:cNvSpPr>
          <p:nvPr>
            <p:ph type="sldImg"/>
          </p:nvPr>
        </p:nvSpPr>
        <p:spPr>
          <a:xfrm>
            <a:off x="1150938" y="692150"/>
            <a:ext cx="4556125" cy="3416300"/>
          </a:xfrm>
          <a:ln/>
        </p:spPr>
      </p:sp>
      <p:sp>
        <p:nvSpPr>
          <p:cNvPr id="1341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8BA7A9E-7281-4975-B235-EAE1390AAC76}" type="slidenum">
              <a:rPr lang="en-US"/>
              <a:pPr/>
              <a:t>86</a:t>
            </a:fld>
            <a:endParaRPr lang="en-US"/>
          </a:p>
        </p:txBody>
      </p:sp>
      <p:sp>
        <p:nvSpPr>
          <p:cNvPr id="135171" name="Rectangle 2"/>
          <p:cNvSpPr>
            <a:spLocks noGrp="1" noRot="1" noChangeAspect="1" noChangeArrowheads="1" noTextEdit="1"/>
          </p:cNvSpPr>
          <p:nvPr>
            <p:ph type="sldImg"/>
          </p:nvPr>
        </p:nvSpPr>
        <p:spPr>
          <a:xfrm>
            <a:off x="1150938" y="692150"/>
            <a:ext cx="4556125" cy="3416300"/>
          </a:xfrm>
          <a:ln/>
        </p:spPr>
      </p:sp>
      <p:sp>
        <p:nvSpPr>
          <p:cNvPr id="1351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8BA7A9E-7281-4975-B235-EAE1390AAC76}" type="slidenum">
              <a:rPr lang="en-US"/>
              <a:pPr/>
              <a:t>87</a:t>
            </a:fld>
            <a:endParaRPr lang="en-US"/>
          </a:p>
        </p:txBody>
      </p:sp>
      <p:sp>
        <p:nvSpPr>
          <p:cNvPr id="135171" name="Rectangle 2"/>
          <p:cNvSpPr>
            <a:spLocks noGrp="1" noRot="1" noChangeAspect="1" noChangeArrowheads="1" noTextEdit="1"/>
          </p:cNvSpPr>
          <p:nvPr>
            <p:ph type="sldImg"/>
          </p:nvPr>
        </p:nvSpPr>
        <p:spPr>
          <a:xfrm>
            <a:off x="1150938" y="692150"/>
            <a:ext cx="4556125" cy="3416300"/>
          </a:xfrm>
          <a:ln/>
        </p:spPr>
      </p:sp>
      <p:sp>
        <p:nvSpPr>
          <p:cNvPr id="1351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9B79DAD-E3F3-49BE-BEB4-379FE30317DF}" type="slidenum">
              <a:rPr lang="en-US"/>
              <a:pPr/>
              <a:t>9</a:t>
            </a:fld>
            <a:endParaRPr lang="en-US"/>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5735D6B-B25B-457A-9C3D-80F01BB84EC9}" type="slidenum">
              <a:rPr lang="en-US"/>
              <a:pPr/>
              <a:t>90</a:t>
            </a:fld>
            <a:endParaRPr lang="en-US"/>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5C0A38B-AB7F-4599-ABA5-A255E9B7B231}" type="slidenum">
              <a:rPr lang="en-US"/>
              <a:pPr/>
              <a:t>91</a:t>
            </a:fld>
            <a:endParaRPr lang="en-US"/>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0EEDFDF-FCFC-4952-B28A-FD8D63E4417A}" type="slidenum">
              <a:rPr lang="en-US"/>
              <a:pPr/>
              <a:t>92</a:t>
            </a:fld>
            <a:endParaRPr lang="en-US"/>
          </a:p>
        </p:txBody>
      </p:sp>
      <p:sp>
        <p:nvSpPr>
          <p:cNvPr id="129027" name="Rectangle 2"/>
          <p:cNvSpPr>
            <a:spLocks noGrp="1" noRot="1" noChangeAspect="1" noChangeArrowheads="1" noTextEdit="1"/>
          </p:cNvSpPr>
          <p:nvPr>
            <p:ph type="sldImg"/>
          </p:nvPr>
        </p:nvSpPr>
        <p:spPr>
          <a:xfrm>
            <a:off x="1150938" y="692150"/>
            <a:ext cx="4556125" cy="3416300"/>
          </a:xfrm>
          <a:ln/>
        </p:spPr>
      </p:sp>
      <p:sp>
        <p:nvSpPr>
          <p:cNvPr id="1290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4C2A997-9DBD-41CD-840F-9138A8C0E729}" type="slidenum">
              <a:rPr lang="en-US"/>
              <a:pPr/>
              <a:t>93</a:t>
            </a:fld>
            <a:endParaRPr lang="en-US"/>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0DD29C50-5E4D-46A4-A449-7E1235DE0726}" type="slidenum">
              <a:rPr lang="en-US"/>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0DD29C50-5E4D-46A4-A449-7E1235DE0726}" type="slidenum">
              <a:rPr lang="en-US"/>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0CE2A35-1A8B-472F-971B-E5F312294A52}" type="slidenum">
              <a:rPr lang="en-US"/>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0CE2A35-1A8B-472F-971B-E5F312294A52}" type="slidenum">
              <a:rPr lang="en-US"/>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557818-844B-4EA1-8A49-9677F8AFA8E2}"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618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61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endParaRPr lang="en-US"/>
          </a:p>
        </p:txBody>
      </p:sp>
      <p:sp>
        <p:nvSpPr>
          <p:cNvPr id="46" name="Rectangle 46"/>
          <p:cNvSpPr>
            <a:spLocks noGrp="1" noChangeArrowheads="1"/>
          </p:cNvSpPr>
          <p:nvPr>
            <p:ph type="sldNum" sz="quarter" idx="12"/>
          </p:nvPr>
        </p:nvSpPr>
        <p:spPr>
          <a:xfrm>
            <a:off x="6553200" y="6248400"/>
            <a:ext cx="2133600" cy="457200"/>
          </a:xfrm>
        </p:spPr>
        <p:txBody>
          <a:bodyPr/>
          <a:lstStyle>
            <a:lvl1pPr>
              <a:defRPr smtClean="0"/>
            </a:lvl1pPr>
          </a:lstStyle>
          <a:p>
            <a:pPr>
              <a:defRPr/>
            </a:pPr>
            <a:fld id="{2D6BABE2-F4F0-4C23-ABDF-9F011701FFA9}" type="slidenum">
              <a:rPr lang="en-US"/>
              <a:pPr>
                <a:defRPr/>
              </a:pPr>
              <a:t>‹#›</a:t>
            </a:fld>
            <a:endParaRPr lang="en-US"/>
          </a:p>
        </p:txBody>
      </p:sp>
    </p:spTree>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1252CE1-172F-40BA-B6D1-C858A416F2C9}" type="slidenum">
              <a:rPr lang="en-US"/>
              <a:pPr>
                <a:defRPr/>
              </a:pPr>
              <a:t>‹#›</a:t>
            </a:fld>
            <a:endParaRPr lang="en-US"/>
          </a:p>
        </p:txBody>
      </p:sp>
    </p:spTree>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1F5240A-5650-4370-B6F9-FA149FF8A69C}" type="slidenum">
              <a:rPr lang="en-US"/>
              <a:pPr>
                <a:defRPr/>
              </a:pPr>
              <a:t>‹#›</a:t>
            </a:fld>
            <a:endParaRPr lang="en-US"/>
          </a:p>
        </p:txBody>
      </p:sp>
    </p:spTree>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841AC3D-F827-418E-8AC4-24DB18D2EF23}" type="slidenum">
              <a:rPr lang="en-US"/>
              <a:pPr>
                <a:defRPr/>
              </a:pPr>
              <a:t>‹#›</a:t>
            </a:fld>
            <a:endParaRPr lang="en-US"/>
          </a:p>
        </p:txBody>
      </p:sp>
    </p:spTree>
  </p:cSld>
  <p:clrMapOvr>
    <a:masterClrMapping/>
  </p:clrMapOvr>
  <p:transition spd="med">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BAA16BA-7C66-42A2-864A-0811C9C40CC0}" type="slidenum">
              <a:rPr lang="en-US"/>
              <a:pPr>
                <a:defRPr/>
              </a:pPr>
              <a:t>‹#›</a:t>
            </a:fld>
            <a:endParaRPr lang="en-US"/>
          </a:p>
        </p:txBody>
      </p:sp>
    </p:spTree>
  </p:cSld>
  <p:clrMapOvr>
    <a:masterClrMapping/>
  </p:clrMapOvr>
  <p:transition spd="med">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86DA8CF-9D8E-4CED-9D26-09390F5D14C9}" type="slidenum">
              <a:rPr lang="en-US"/>
              <a:pPr>
                <a:defRPr/>
              </a:pPr>
              <a:t>‹#›</a:t>
            </a:fld>
            <a:endParaRPr lang="en-US"/>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5267D17-F160-4216-B04F-587780F8F299}" type="slidenum">
              <a:rPr lang="en-US"/>
              <a:pPr>
                <a:defRPr/>
              </a:pPr>
              <a:t>‹#›</a:t>
            </a:fld>
            <a:endParaRPr lang="en-US"/>
          </a:p>
        </p:txBody>
      </p:sp>
    </p:spTree>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E2CF011-CC40-4103-9118-FF85E67C10A7}" type="slidenum">
              <a:rPr lang="en-US"/>
              <a:pPr>
                <a:defRPr/>
              </a:pPr>
              <a:t>‹#›</a:t>
            </a:fld>
            <a:endParaRPr lang="en-US"/>
          </a:p>
        </p:txBody>
      </p:sp>
    </p:spTree>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D44733C-F4B3-461B-B5C7-B4C817523323}" type="slidenum">
              <a:rPr lang="en-US"/>
              <a:pPr>
                <a:defRPr/>
              </a:pPr>
              <a:t>‹#›</a:t>
            </a:fld>
            <a:endParaRPr lang="en-US"/>
          </a:p>
        </p:txBody>
      </p:sp>
    </p:spTree>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F357CF2D-4BCC-4957-9C6F-82A5C943C4F5}" type="slidenum">
              <a:rPr lang="en-US"/>
              <a:pPr>
                <a:defRPr/>
              </a:pPr>
              <a:t>‹#›</a:t>
            </a:fld>
            <a:endParaRPr lang="en-US"/>
          </a:p>
        </p:txBody>
      </p:sp>
    </p:spTree>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6806B230-1DB4-4C3F-8CDC-BC6AD7EB16ED}" type="slidenum">
              <a:rPr lang="en-US"/>
              <a:pPr>
                <a:defRPr/>
              </a:pPr>
              <a:t>‹#›</a:t>
            </a:fld>
            <a:endParaRPr lang="en-US"/>
          </a:p>
        </p:txBody>
      </p:sp>
    </p:spTree>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A9CDC12A-382E-444B-95A7-7172A2B56C52}" type="slidenum">
              <a:rPr lang="en-US"/>
              <a:pPr>
                <a:defRPr/>
              </a:pPr>
              <a:t>‹#›</a:t>
            </a:fld>
            <a:endParaRPr lang="en-US"/>
          </a:p>
        </p:txBody>
      </p:sp>
    </p:spTree>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BE10569-71F4-416C-A7A4-BD6712A73860}" type="slidenum">
              <a:rPr lang="en-US"/>
              <a:pPr>
                <a:defRPr/>
              </a:pPr>
              <a:t>‹#›</a:t>
            </a:fld>
            <a:endParaRPr lang="en-US"/>
          </a:p>
        </p:txBody>
      </p:sp>
    </p:spTree>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669DC99-CF79-4A99-BC90-FB35B2EB3F52}" type="slidenum">
              <a:rPr lang="en-US"/>
              <a:pPr>
                <a:defRPr/>
              </a:pPr>
              <a:t>‹#›</a:t>
            </a:fld>
            <a:endParaRPr lang="en-US"/>
          </a:p>
        </p:txBody>
      </p:sp>
    </p:spTree>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516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6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516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516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smtClean="0">
                <a:effectLst>
                  <a:outerShdw blurRad="38100" dist="38100" dir="2700000" algn="tl">
                    <a:srgbClr val="000000"/>
                  </a:outerShdw>
                </a:effectLst>
              </a:defRPr>
            </a:lvl1pPr>
          </a:lstStyle>
          <a:p>
            <a:pPr>
              <a:defRPr/>
            </a:pPr>
            <a:fld id="{71EEB8D8-8CC3-4AC7-B26A-CDB1800DBA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med">
    <p:cover dir="rd"/>
  </p:transition>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457200" y="1905000"/>
            <a:ext cx="8229600" cy="1828800"/>
          </a:xfrm>
        </p:spPr>
        <p:txBody>
          <a:bodyPr/>
          <a:lstStyle/>
          <a:p>
            <a:pPr eaLnBrk="1" hangingPunct="1">
              <a:defRPr/>
            </a:pPr>
            <a:r>
              <a:rPr lang="en-US" sz="6000" dirty="0">
                <a:solidFill>
                  <a:srgbClr val="FFFF00"/>
                </a:solidFill>
                <a:latin typeface="Arial Black" pitchFamily="34" charset="0"/>
              </a:rPr>
              <a:t>The Qualifications</a:t>
            </a:r>
            <a:br>
              <a:rPr lang="en-US" sz="6000" dirty="0">
                <a:solidFill>
                  <a:srgbClr val="FFFF00"/>
                </a:solidFill>
                <a:latin typeface="Arial Black" pitchFamily="34" charset="0"/>
              </a:rPr>
            </a:br>
            <a:r>
              <a:rPr lang="en-US" sz="6000" dirty="0">
                <a:solidFill>
                  <a:srgbClr val="FFFF00"/>
                </a:solidFill>
                <a:latin typeface="Arial Black" pitchFamily="34" charset="0"/>
              </a:rPr>
              <a:t>Of Elders</a:t>
            </a:r>
          </a:p>
        </p:txBody>
      </p:sp>
      <p:sp>
        <p:nvSpPr>
          <p:cNvPr id="8" name="Subtitle 7"/>
          <p:cNvSpPr>
            <a:spLocks noGrp="1"/>
          </p:cNvSpPr>
          <p:nvPr>
            <p:ph type="subTitle" sz="quarter" idx="1"/>
          </p:nvPr>
        </p:nvSpPr>
        <p:spPr/>
        <p:txBody>
          <a:bodyPr/>
          <a:lstStyle/>
          <a:p>
            <a:r>
              <a:rPr lang="en-US" dirty="0"/>
              <a:t>1 Tim. 3:1-7; Tit. 1:5-9</a:t>
            </a:r>
          </a:p>
        </p:txBody>
      </p:sp>
      <p:sp>
        <p:nvSpPr>
          <p:cNvPr id="6" name="Rectangle 46"/>
          <p:cNvSpPr>
            <a:spLocks noGrp="1" noChangeArrowheads="1"/>
          </p:cNvSpPr>
          <p:nvPr>
            <p:ph type="sldNum" sz="quarter" idx="12"/>
          </p:nvPr>
        </p:nvSpPr>
        <p:spPr/>
        <p:txBody>
          <a:bodyPr/>
          <a:lstStyle/>
          <a:p>
            <a:pPr>
              <a:defRPr/>
            </a:pPr>
            <a:fld id="{E6A20CCD-DC72-49EA-A699-253F85A2F45E}" type="slidenum">
              <a:rPr lang="en-US"/>
              <a:pPr>
                <a:defRPr/>
              </a:pPr>
              <a:t>1</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Arial Black" pitchFamily="34" charset="0"/>
              </a:rPr>
              <a:t>Elders In 1</a:t>
            </a:r>
            <a:r>
              <a:rPr lang="en-US" sz="4200" baseline="30000" dirty="0">
                <a:latin typeface="Arial Black" pitchFamily="34" charset="0"/>
              </a:rPr>
              <a:t>st</a:t>
            </a:r>
            <a:r>
              <a:rPr lang="en-US" sz="4200" dirty="0">
                <a:latin typeface="Arial Black" pitchFamily="34" charset="0"/>
              </a:rPr>
              <a:t> Cen. Churches</a:t>
            </a:r>
          </a:p>
        </p:txBody>
      </p:sp>
      <p:sp>
        <p:nvSpPr>
          <p:cNvPr id="3" name="Content Placeholder 2"/>
          <p:cNvSpPr>
            <a:spLocks noGrp="1"/>
          </p:cNvSpPr>
          <p:nvPr>
            <p:ph idx="1"/>
          </p:nvPr>
        </p:nvSpPr>
        <p:spPr/>
        <p:txBody>
          <a:bodyPr/>
          <a:lstStyle/>
          <a:p>
            <a:pPr marL="463550" indent="-463550">
              <a:spcBef>
                <a:spcPts val="0"/>
              </a:spcBef>
              <a:spcAft>
                <a:spcPts val="1000"/>
              </a:spcAft>
            </a:pPr>
            <a:r>
              <a:rPr lang="en-US" sz="2500" b="1" dirty="0">
                <a:solidFill>
                  <a:srgbClr val="FFFF00"/>
                </a:solidFill>
              </a:rPr>
              <a:t>Judea</a:t>
            </a:r>
            <a:r>
              <a:rPr lang="en-US" sz="2500" dirty="0"/>
              <a:t>  (Acts 11:29-30)</a:t>
            </a:r>
          </a:p>
          <a:p>
            <a:pPr marL="463550" indent="-463550">
              <a:spcBef>
                <a:spcPts val="0"/>
              </a:spcBef>
              <a:spcAft>
                <a:spcPts val="1000"/>
              </a:spcAft>
            </a:pPr>
            <a:r>
              <a:rPr lang="en-US" sz="2500" b="1" dirty="0">
                <a:solidFill>
                  <a:srgbClr val="FFFF00"/>
                </a:solidFill>
              </a:rPr>
              <a:t>Jerusalem</a:t>
            </a:r>
            <a:r>
              <a:rPr lang="en-US" sz="2500" dirty="0"/>
              <a:t>  (Acts 15:2, 4, 6, 22-23; 16:4; 21:18)</a:t>
            </a:r>
          </a:p>
          <a:p>
            <a:pPr marL="463550" indent="-463550">
              <a:spcBef>
                <a:spcPts val="0"/>
              </a:spcBef>
              <a:spcAft>
                <a:spcPts val="1000"/>
              </a:spcAft>
            </a:pPr>
            <a:r>
              <a:rPr lang="en-US" sz="2500" b="1" dirty="0" err="1">
                <a:solidFill>
                  <a:srgbClr val="FFFF00"/>
                </a:solidFill>
              </a:rPr>
              <a:t>Lystra</a:t>
            </a:r>
            <a:r>
              <a:rPr lang="en-US" sz="2500" dirty="0"/>
              <a:t>, </a:t>
            </a:r>
            <a:r>
              <a:rPr lang="en-US" sz="2500" b="1" dirty="0" err="1">
                <a:solidFill>
                  <a:srgbClr val="FFFF00"/>
                </a:solidFill>
              </a:rPr>
              <a:t>Iconium</a:t>
            </a:r>
            <a:r>
              <a:rPr lang="en-US" sz="2500" dirty="0"/>
              <a:t>, </a:t>
            </a:r>
            <a:r>
              <a:rPr lang="en-US" sz="2500" b="1" dirty="0">
                <a:solidFill>
                  <a:srgbClr val="FFFF00"/>
                </a:solidFill>
              </a:rPr>
              <a:t>Antioch</a:t>
            </a:r>
            <a:r>
              <a:rPr lang="en-US" sz="2500" dirty="0"/>
              <a:t>  (Acts 14:21-23)</a:t>
            </a:r>
          </a:p>
          <a:p>
            <a:pPr marL="463550" indent="-463550">
              <a:spcBef>
                <a:spcPts val="0"/>
              </a:spcBef>
              <a:spcAft>
                <a:spcPts val="1000"/>
              </a:spcAft>
            </a:pPr>
            <a:r>
              <a:rPr lang="en-US" sz="2500" b="1" dirty="0">
                <a:solidFill>
                  <a:srgbClr val="FFFF00"/>
                </a:solidFill>
              </a:rPr>
              <a:t>Ephesus</a:t>
            </a:r>
            <a:r>
              <a:rPr lang="en-US" sz="2500" dirty="0"/>
              <a:t>  (Acts 20:17)</a:t>
            </a:r>
          </a:p>
          <a:p>
            <a:pPr marL="463550" indent="-463550">
              <a:spcBef>
                <a:spcPts val="0"/>
              </a:spcBef>
              <a:spcAft>
                <a:spcPts val="1000"/>
              </a:spcAft>
            </a:pPr>
            <a:r>
              <a:rPr lang="en-US" sz="2500" b="1" dirty="0">
                <a:solidFill>
                  <a:srgbClr val="FFFF00"/>
                </a:solidFill>
              </a:rPr>
              <a:t>Philippi</a:t>
            </a:r>
            <a:r>
              <a:rPr lang="en-US" sz="2500" dirty="0"/>
              <a:t>  (Phil. 1:1)</a:t>
            </a:r>
          </a:p>
          <a:p>
            <a:pPr marL="463550" indent="-463550">
              <a:spcBef>
                <a:spcPts val="0"/>
              </a:spcBef>
              <a:spcAft>
                <a:spcPts val="1000"/>
              </a:spcAft>
            </a:pPr>
            <a:r>
              <a:rPr lang="en-US" sz="2500" b="1" dirty="0">
                <a:solidFill>
                  <a:srgbClr val="FFFF00"/>
                </a:solidFill>
              </a:rPr>
              <a:t>Thessalonica</a:t>
            </a:r>
            <a:r>
              <a:rPr lang="en-US" sz="2500" dirty="0"/>
              <a:t>  (1 Th. 5:12)</a:t>
            </a:r>
          </a:p>
          <a:p>
            <a:pPr marL="463550" indent="-463550">
              <a:spcBef>
                <a:spcPts val="0"/>
              </a:spcBef>
              <a:spcAft>
                <a:spcPts val="1000"/>
              </a:spcAft>
            </a:pPr>
            <a:r>
              <a:rPr lang="en-US" sz="2500" b="1" dirty="0">
                <a:solidFill>
                  <a:srgbClr val="FFFF00"/>
                </a:solidFill>
              </a:rPr>
              <a:t>Crete</a:t>
            </a:r>
            <a:r>
              <a:rPr lang="en-US" sz="2500" dirty="0"/>
              <a:t>  (Tit. 1:5)</a:t>
            </a:r>
          </a:p>
          <a:p>
            <a:pPr marL="463550" indent="-463550">
              <a:spcBef>
                <a:spcPts val="0"/>
              </a:spcBef>
              <a:spcAft>
                <a:spcPts val="1000"/>
              </a:spcAft>
            </a:pPr>
            <a:r>
              <a:rPr lang="en-US" sz="2500" b="1" dirty="0">
                <a:solidFill>
                  <a:srgbClr val="FFFF00"/>
                </a:solidFill>
              </a:rPr>
              <a:t>Hebrews</a:t>
            </a:r>
            <a:r>
              <a:rPr lang="en-US" sz="2500" dirty="0">
                <a:solidFill>
                  <a:srgbClr val="FFFF00"/>
                </a:solidFill>
              </a:rPr>
              <a:t>  </a:t>
            </a:r>
            <a:r>
              <a:rPr lang="en-US" sz="2500" dirty="0"/>
              <a:t>(Heb. 13:17)</a:t>
            </a:r>
          </a:p>
          <a:p>
            <a:pPr marL="463550" indent="-463550">
              <a:spcBef>
                <a:spcPts val="0"/>
              </a:spcBef>
              <a:spcAft>
                <a:spcPts val="1000"/>
              </a:spcAft>
            </a:pPr>
            <a:r>
              <a:rPr lang="en-US" sz="2500" b="1" dirty="0">
                <a:solidFill>
                  <a:srgbClr val="FFFF00"/>
                </a:solidFill>
              </a:rPr>
              <a:t>Dispersion</a:t>
            </a:r>
            <a:r>
              <a:rPr lang="en-US" sz="2500" dirty="0">
                <a:solidFill>
                  <a:srgbClr val="FFFF00"/>
                </a:solidFill>
              </a:rPr>
              <a:t>  </a:t>
            </a:r>
            <a:r>
              <a:rPr lang="en-US" sz="2500" dirty="0"/>
              <a:t>(1 Pet. 5:1 &amp; 1:1; Jas. 1:1 &amp; 5:14)</a:t>
            </a:r>
          </a:p>
          <a:p>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Rectangle 5"/>
          <p:cNvSpPr/>
          <p:nvPr/>
        </p:nvSpPr>
        <p:spPr bwMode="auto">
          <a:xfrm>
            <a:off x="5867400" y="3657600"/>
            <a:ext cx="2209800" cy="1524000"/>
          </a:xfrm>
          <a:prstGeom prst="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Black" pitchFamily="34" charset="0"/>
              </a:rPr>
              <a:t>No Elders</a:t>
            </a:r>
          </a:p>
          <a:p>
            <a:pPr marL="463550" marR="0" indent="-347663" defTabSz="914400" rtl="0" eaLnBrk="0" fontAlgn="base" latinLnBrk="0" hangingPunct="0">
              <a:lnSpc>
                <a:spcPct val="100000"/>
              </a:lnSpc>
              <a:spcBef>
                <a:spcPct val="0"/>
              </a:spcBef>
              <a:spcAft>
                <a:spcPct val="0"/>
              </a:spcAft>
              <a:buClrTx/>
              <a:buSzTx/>
              <a:buFont typeface="Arial" pitchFamily="34" charset="0"/>
              <a:buChar char="•"/>
              <a:tabLst/>
            </a:pPr>
            <a:r>
              <a:rPr lang="en-US" sz="2800" dirty="0"/>
              <a:t>Corinth</a:t>
            </a:r>
          </a:p>
          <a:p>
            <a:pPr marL="463550" marR="0" indent="-347663"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chemeClr val="tx1"/>
                </a:solidFill>
                <a:effectLst/>
                <a:latin typeface="Arial" charset="0"/>
              </a:rPr>
              <a:t>Crete</a:t>
            </a:r>
          </a:p>
        </p:txBody>
      </p:sp>
      <p:sp>
        <p:nvSpPr>
          <p:cNvPr id="7" name="Rectangular Callout 6"/>
          <p:cNvSpPr/>
          <p:nvPr/>
        </p:nvSpPr>
        <p:spPr bwMode="auto">
          <a:xfrm>
            <a:off x="4800600" y="1371600"/>
            <a:ext cx="3352800" cy="533400"/>
          </a:xfrm>
          <a:prstGeom prst="wedgeRectCallout">
            <a:avLst>
              <a:gd name="adj1" fmla="val -49597"/>
              <a:gd name="adj2" fmla="val 199209"/>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Appointed Quickly</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Black" pitchFamily="34" charset="0"/>
              </a:rPr>
              <a:t>BDAG</a:t>
            </a:r>
            <a:r>
              <a:rPr lang="en-US" dirty="0">
                <a:latin typeface="Arial Black" pitchFamily="34" charset="0"/>
              </a:rPr>
              <a:t> &amp; 1 Tim. 1:12</a:t>
            </a:r>
          </a:p>
        </p:txBody>
      </p:sp>
      <p:sp>
        <p:nvSpPr>
          <p:cNvPr id="3" name="Content Placeholder 2"/>
          <p:cNvSpPr>
            <a:spLocks noGrp="1"/>
          </p:cNvSpPr>
          <p:nvPr>
            <p:ph idx="1"/>
          </p:nvPr>
        </p:nvSpPr>
        <p:spPr/>
        <p:txBody>
          <a:bodyPr/>
          <a:lstStyle/>
          <a:p>
            <a:pPr marL="0" indent="463550">
              <a:buNone/>
            </a:pPr>
            <a:r>
              <a:rPr lang="en-US" sz="2800" dirty="0"/>
              <a:t>“a.  …</a:t>
            </a:r>
            <a:r>
              <a:rPr lang="en-US" sz="2800" i="1" dirty="0">
                <a:solidFill>
                  <a:srgbClr val="FFFF00"/>
                </a:solidFill>
              </a:rPr>
              <a:t>consider someone trustworthy</a:t>
            </a:r>
            <a:r>
              <a:rPr lang="en-US" sz="2800" dirty="0">
                <a:solidFill>
                  <a:srgbClr val="FFFF00"/>
                </a:solidFill>
              </a:rPr>
              <a:t>…</a:t>
            </a:r>
            <a:r>
              <a:rPr lang="en-US" sz="2800" b="1" dirty="0">
                <a:solidFill>
                  <a:srgbClr val="FFFF00"/>
                </a:solidFill>
              </a:rPr>
              <a:t>1 Ti 1:12</a:t>
            </a:r>
            <a:r>
              <a:rPr lang="en-US" sz="2800" dirty="0"/>
              <a:t>…. </a:t>
            </a:r>
            <a:r>
              <a:rPr lang="en-US" sz="2800" i="1" dirty="0">
                <a:solidFill>
                  <a:srgbClr val="FFFF00"/>
                </a:solidFill>
              </a:rPr>
              <a:t>faithful, reliable, trustworthy in</a:t>
            </a:r>
            <a:r>
              <a:rPr lang="en-US" sz="2800" dirty="0">
                <a:solidFill>
                  <a:srgbClr val="FFFF00"/>
                </a:solidFill>
              </a:rPr>
              <a:t> </a:t>
            </a:r>
            <a:r>
              <a:rPr lang="en-US" sz="2800" i="1" dirty="0" err="1">
                <a:solidFill>
                  <a:srgbClr val="FFFF00"/>
                </a:solidFill>
              </a:rPr>
              <a:t>someth</a:t>
            </a:r>
            <a:r>
              <a:rPr lang="en-US" sz="2800" i="1" dirty="0"/>
              <a:t>…</a:t>
            </a:r>
            <a:r>
              <a:rPr lang="en-US" sz="2800" dirty="0"/>
              <a:t>.</a:t>
            </a:r>
            <a:r>
              <a:rPr lang="en-US" sz="2800" i="1" dirty="0"/>
              <a:t> </a:t>
            </a:r>
            <a:r>
              <a:rPr lang="en-US" sz="2800" dirty="0"/>
              <a:t>When Paul explains in </a:t>
            </a:r>
            <a:r>
              <a:rPr lang="en-US" sz="2800" b="1" dirty="0"/>
              <a:t>1 </a:t>
            </a:r>
            <a:r>
              <a:rPr lang="en-US" sz="2800" b="1" dirty="0" err="1"/>
              <a:t>Cor</a:t>
            </a:r>
            <a:r>
              <a:rPr lang="en-US" sz="2800" b="1" dirty="0"/>
              <a:t> 7:25</a:t>
            </a:r>
            <a:r>
              <a:rPr lang="en-US" sz="2800" dirty="0"/>
              <a:t> that the Lord graciously granted him the privilege of being </a:t>
            </a:r>
            <a:r>
              <a:rPr lang="el-GR" sz="2800" dirty="0"/>
              <a:t>πιστός</a:t>
            </a:r>
            <a:r>
              <a:rPr lang="en-US" sz="2800" dirty="0"/>
              <a:t>, and uses this as a basis for his claim to be heard w. respect, </a:t>
            </a:r>
            <a:r>
              <a:rPr lang="el-GR" sz="2800" dirty="0"/>
              <a:t>πιστός</a:t>
            </a:r>
            <a:r>
              <a:rPr lang="en-US" sz="2800" dirty="0"/>
              <a:t> </a:t>
            </a:r>
            <a:r>
              <a:rPr lang="en-US" sz="2800" dirty="0">
                <a:solidFill>
                  <a:srgbClr val="FFFF00"/>
                </a:solidFill>
              </a:rPr>
              <a:t>can hardly mean ‘believing’</a:t>
            </a:r>
            <a:r>
              <a:rPr lang="en-US" sz="2800" dirty="0"/>
              <a:t>…; the apostle rather feels that in a special sense he has been called and commissioned because of the confidence God has in him….”  </a:t>
            </a:r>
            <a:r>
              <a:rPr lang="en-US" sz="2000" dirty="0"/>
              <a:t>(820-821)</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100</a:t>
            </a:fld>
            <a:endParaRPr lang="en-US"/>
          </a:p>
        </p:txBody>
      </p:sp>
    </p:spTree>
  </p:cSld>
  <p:clrMapOvr>
    <a:masterClrMapping/>
  </p:clrMapOvr>
  <p:transition spd="med">
    <p:cover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7"/>
          </a:xfrm>
        </p:spPr>
        <p:txBody>
          <a:bodyPr/>
          <a:lstStyle/>
          <a:p>
            <a:r>
              <a:rPr lang="en-US" dirty="0">
                <a:latin typeface="Arial Black" pitchFamily="34" charset="0"/>
              </a:rPr>
              <a:t>Faithfulness Before Conversion</a:t>
            </a:r>
          </a:p>
        </p:txBody>
      </p:sp>
      <p:sp>
        <p:nvSpPr>
          <p:cNvPr id="3" name="Content Placeholder 2"/>
          <p:cNvSpPr>
            <a:spLocks noGrp="1"/>
          </p:cNvSpPr>
          <p:nvPr>
            <p:ph idx="1"/>
          </p:nvPr>
        </p:nvSpPr>
        <p:spPr>
          <a:xfrm>
            <a:off x="457200" y="2057400"/>
            <a:ext cx="8229600" cy="4073525"/>
          </a:xfrm>
        </p:spPr>
        <p:txBody>
          <a:bodyPr/>
          <a:lstStyle/>
          <a:p>
            <a:pPr marL="0" indent="463550">
              <a:buNone/>
            </a:pPr>
            <a:r>
              <a:rPr lang="en-GB" b="1" dirty="0">
                <a:latin typeface="Arial" charset="0"/>
              </a:rPr>
              <a:t>Marshall Patton:</a:t>
            </a:r>
            <a:r>
              <a:rPr lang="en-GB" dirty="0">
                <a:latin typeface="Arial" charset="0"/>
              </a:rPr>
              <a:t>  “It was because of </a:t>
            </a:r>
            <a:r>
              <a:rPr lang="en-GB" b="1" dirty="0">
                <a:solidFill>
                  <a:srgbClr val="FFFF00"/>
                </a:solidFill>
                <a:latin typeface="Arial" charset="0"/>
              </a:rPr>
              <a:t>Paul’s faithfulness</a:t>
            </a:r>
            <a:r>
              <a:rPr lang="en-GB" dirty="0">
                <a:latin typeface="Arial" charset="0"/>
              </a:rPr>
              <a:t> that he was put into this ministry. His trustworthiness, evidenced by his loyalty, zeal, and honesty </a:t>
            </a:r>
            <a:r>
              <a:rPr lang="en-GB" b="1" dirty="0">
                <a:solidFill>
                  <a:srgbClr val="FFFF00"/>
                </a:solidFill>
                <a:latin typeface="Arial" charset="0"/>
              </a:rPr>
              <a:t>prior to his conversion</a:t>
            </a:r>
            <a:r>
              <a:rPr lang="en-GB" dirty="0">
                <a:latin typeface="Arial" charset="0"/>
              </a:rPr>
              <a:t>, gave every reason to believe he would be the same after his conversion, and more so, if possible.”  </a:t>
            </a:r>
            <a:r>
              <a:rPr lang="en-GB" sz="2000" dirty="0">
                <a:latin typeface="Arial" charset="0"/>
              </a:rPr>
              <a:t>(“1 Timothy,” </a:t>
            </a:r>
            <a:r>
              <a:rPr lang="en-GB" sz="2000" i="1" dirty="0">
                <a:latin typeface="Arial" charset="0"/>
              </a:rPr>
              <a:t>Truth Commentaries</a:t>
            </a:r>
            <a:r>
              <a:rPr lang="en-GB" sz="2000" dirty="0">
                <a:latin typeface="Arial" charset="0"/>
              </a:rPr>
              <a:t>, 22)</a:t>
            </a:r>
          </a:p>
          <a:p>
            <a:pPr marL="0" indent="463550">
              <a:buNone/>
            </a:pPr>
            <a:endParaRPr lang="en-US" sz="2000" dirty="0"/>
          </a:p>
        </p:txBody>
      </p:sp>
      <p:sp>
        <p:nvSpPr>
          <p:cNvPr id="4" name="Footer Placeholder 3"/>
          <p:cNvSpPr>
            <a:spLocks noGrp="1"/>
          </p:cNvSpPr>
          <p:nvPr>
            <p:ph type="ftr" sz="quarter" idx="11"/>
          </p:nvPr>
        </p:nvSpPr>
        <p:spPr/>
        <p:txBody>
          <a:bodyPr/>
          <a:lstStyle/>
          <a:p>
            <a:pPr>
              <a:defRPr/>
            </a:pPr>
            <a:r>
              <a:rPr lang="en-US" dirty="0"/>
              <a:t>Bill Walton</a:t>
            </a:r>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101</a:t>
            </a:fld>
            <a:endParaRPr lang="en-US"/>
          </a:p>
        </p:txBody>
      </p:sp>
    </p:spTree>
  </p:cSld>
  <p:clrMapOvr>
    <a:masterClrMapping/>
  </p:clrMapOvr>
  <p:transition spd="med">
    <p:cover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“Unbelieving”</a:t>
            </a:r>
            <a:br>
              <a:rPr lang="en-US" dirty="0">
                <a:latin typeface="Arial Black" pitchFamily="34" charset="0"/>
              </a:rPr>
            </a:br>
            <a:r>
              <a:rPr lang="en-US" sz="3000" dirty="0"/>
              <a:t>(</a:t>
            </a:r>
            <a:r>
              <a:rPr lang="en-US" sz="3000" i="1" dirty="0" err="1">
                <a:latin typeface="+mn-lt"/>
              </a:rPr>
              <a:t>apistos</a:t>
            </a:r>
            <a:r>
              <a:rPr lang="en-US" sz="3000" dirty="0"/>
              <a:t>)</a:t>
            </a:r>
          </a:p>
        </p:txBody>
      </p:sp>
      <p:sp>
        <p:nvSpPr>
          <p:cNvPr id="3" name="Content Placeholder 2"/>
          <p:cNvSpPr>
            <a:spLocks noGrp="1"/>
          </p:cNvSpPr>
          <p:nvPr>
            <p:ph idx="1"/>
          </p:nvPr>
        </p:nvSpPr>
        <p:spPr/>
        <p:txBody>
          <a:bodyPr/>
          <a:lstStyle/>
          <a:p>
            <a:pPr marL="463550" indent="-463550">
              <a:spcBef>
                <a:spcPts val="0"/>
              </a:spcBef>
              <a:spcAft>
                <a:spcPts val="2400"/>
              </a:spcAft>
            </a:pPr>
            <a:r>
              <a:rPr lang="en-US" sz="2800" b="1" dirty="0" err="1"/>
              <a:t>BDAG</a:t>
            </a:r>
            <a:r>
              <a:rPr lang="en-US" sz="2800" dirty="0"/>
              <a:t>:  “</a:t>
            </a:r>
            <a:r>
              <a:rPr lang="en-US" sz="2800" b="1" i="1" dirty="0">
                <a:solidFill>
                  <a:srgbClr val="FFFF00"/>
                </a:solidFill>
              </a:rPr>
              <a:t>unbelievable</a:t>
            </a:r>
            <a:r>
              <a:rPr lang="en-US" sz="2800" b="1" i="1" dirty="0"/>
              <a:t>, </a:t>
            </a:r>
            <a:r>
              <a:rPr lang="en-US" sz="2800" b="1" i="1" dirty="0">
                <a:solidFill>
                  <a:srgbClr val="FFFF00"/>
                </a:solidFill>
              </a:rPr>
              <a:t>incredible</a:t>
            </a:r>
            <a:r>
              <a:rPr lang="en-US" sz="2800" dirty="0"/>
              <a:t>…. </a:t>
            </a:r>
            <a:r>
              <a:rPr lang="en-US" sz="2800" b="1" dirty="0"/>
              <a:t>Ac 26:8</a:t>
            </a:r>
            <a:r>
              <a:rPr lang="en-US" sz="2800" dirty="0"/>
              <a:t>….  2. </a:t>
            </a:r>
            <a:r>
              <a:rPr lang="en-US" sz="2800" b="1" i="1" dirty="0">
                <a:solidFill>
                  <a:srgbClr val="FFFF00"/>
                </a:solidFill>
              </a:rPr>
              <a:t>without faith</a:t>
            </a:r>
            <a:r>
              <a:rPr lang="en-US" sz="2800" b="1" i="1" dirty="0"/>
              <a:t>, </a:t>
            </a:r>
            <a:r>
              <a:rPr lang="en-US" sz="2800" b="1" i="1" dirty="0">
                <a:solidFill>
                  <a:srgbClr val="FFFF00"/>
                </a:solidFill>
              </a:rPr>
              <a:t>disbelieving</a:t>
            </a:r>
            <a:r>
              <a:rPr lang="en-US" sz="2800" b="1" i="1" dirty="0"/>
              <a:t>, </a:t>
            </a:r>
            <a:r>
              <a:rPr lang="en-US" sz="2800" b="1" i="1" dirty="0">
                <a:solidFill>
                  <a:srgbClr val="FFFF00"/>
                </a:solidFill>
              </a:rPr>
              <a:t>unbelieving</a:t>
            </a:r>
            <a:r>
              <a:rPr lang="en-US" sz="2800" dirty="0"/>
              <a:t>….”  </a:t>
            </a:r>
            <a:r>
              <a:rPr lang="en-US" sz="2000" dirty="0"/>
              <a:t>(103-104)</a:t>
            </a:r>
          </a:p>
          <a:p>
            <a:pPr marL="463550" indent="-463550">
              <a:spcBef>
                <a:spcPts val="0"/>
              </a:spcBef>
              <a:spcAft>
                <a:spcPts val="2400"/>
              </a:spcAft>
            </a:pPr>
            <a:r>
              <a:rPr lang="en-US" sz="2800" b="1" dirty="0" err="1"/>
              <a:t>BAGD</a:t>
            </a:r>
            <a:r>
              <a:rPr lang="en-US" sz="2800" dirty="0"/>
              <a:t>:  “1. </a:t>
            </a:r>
            <a:r>
              <a:rPr lang="en-US" sz="2800" i="1" dirty="0">
                <a:solidFill>
                  <a:srgbClr val="FFFF00"/>
                </a:solidFill>
              </a:rPr>
              <a:t>unbelievable</a:t>
            </a:r>
            <a:r>
              <a:rPr lang="en-US" sz="2800" i="1" dirty="0"/>
              <a:t>, </a:t>
            </a:r>
            <a:r>
              <a:rPr lang="en-US" sz="2800" i="1" dirty="0">
                <a:solidFill>
                  <a:srgbClr val="FFFF00"/>
                </a:solidFill>
              </a:rPr>
              <a:t>incredible</a:t>
            </a:r>
            <a:r>
              <a:rPr lang="en-US" sz="2800" dirty="0"/>
              <a:t>…. 2. </a:t>
            </a:r>
            <a:r>
              <a:rPr lang="en-US" sz="2800" i="1" dirty="0">
                <a:solidFill>
                  <a:srgbClr val="FFFF00"/>
                </a:solidFill>
              </a:rPr>
              <a:t>faithless</a:t>
            </a:r>
            <a:r>
              <a:rPr lang="en-US" sz="2800" i="1" dirty="0"/>
              <a:t>, </a:t>
            </a:r>
            <a:r>
              <a:rPr lang="en-US" sz="2800" i="1" dirty="0">
                <a:solidFill>
                  <a:srgbClr val="FFFF00"/>
                </a:solidFill>
              </a:rPr>
              <a:t>unbelieving</a:t>
            </a:r>
            <a:r>
              <a:rPr lang="en-US" sz="2800" dirty="0"/>
              <a:t>….”  </a:t>
            </a:r>
            <a:r>
              <a:rPr lang="en-US" sz="2000" dirty="0"/>
              <a:t>(85)</a:t>
            </a:r>
          </a:p>
          <a:p>
            <a:pPr marL="463550" indent="-463550">
              <a:spcBef>
                <a:spcPts val="0"/>
              </a:spcBef>
              <a:spcAft>
                <a:spcPts val="2400"/>
              </a:spcAft>
            </a:pPr>
            <a:r>
              <a:rPr lang="en-US" sz="2800" b="1" dirty="0"/>
              <a:t>Thayer</a:t>
            </a:r>
            <a:r>
              <a:rPr lang="en-US" sz="2800" dirty="0"/>
              <a:t>:  “</a:t>
            </a:r>
            <a:r>
              <a:rPr lang="en-US" sz="2800" i="1" dirty="0">
                <a:solidFill>
                  <a:srgbClr val="FFFF00"/>
                </a:solidFill>
              </a:rPr>
              <a:t>without</a:t>
            </a:r>
            <a:r>
              <a:rPr lang="en-US" sz="2800" i="1" dirty="0"/>
              <a:t> </a:t>
            </a:r>
            <a:r>
              <a:rPr lang="en-US" sz="2800" i="1" dirty="0">
                <a:solidFill>
                  <a:srgbClr val="FFFF00"/>
                </a:solidFill>
              </a:rPr>
              <a:t>faith</a:t>
            </a:r>
            <a:r>
              <a:rPr lang="en-US" sz="2800" dirty="0"/>
              <a:t> or </a:t>
            </a:r>
            <a:r>
              <a:rPr lang="en-US" sz="2800" i="1" dirty="0">
                <a:solidFill>
                  <a:srgbClr val="FFFF00"/>
                </a:solidFill>
              </a:rPr>
              <a:t>trust</a:t>
            </a:r>
            <a:r>
              <a:rPr lang="en-US" sz="2800" dirty="0"/>
              <a:t>;  1. </a:t>
            </a:r>
            <a:r>
              <a:rPr lang="en-US" sz="2800" i="1" dirty="0">
                <a:solidFill>
                  <a:srgbClr val="FFFF00"/>
                </a:solidFill>
              </a:rPr>
              <a:t>unfaithful</a:t>
            </a:r>
            <a:r>
              <a:rPr lang="en-US" sz="2800" i="1" dirty="0"/>
              <a:t>, </a:t>
            </a:r>
            <a:r>
              <a:rPr lang="en-US" sz="2800" i="1" dirty="0">
                <a:solidFill>
                  <a:srgbClr val="FFFF00"/>
                </a:solidFill>
              </a:rPr>
              <a:t>faithless</a:t>
            </a:r>
            <a:r>
              <a:rPr lang="en-US" sz="2800" dirty="0"/>
              <a:t>, (not to be trusted, perfidious)….  2. </a:t>
            </a:r>
            <a:r>
              <a:rPr lang="en-US" sz="2800" i="1" dirty="0">
                <a:solidFill>
                  <a:srgbClr val="FFFF00"/>
                </a:solidFill>
              </a:rPr>
              <a:t>incredible</a:t>
            </a:r>
            <a:r>
              <a:rPr lang="en-US" sz="2800" dirty="0"/>
              <a:t>, of things:  Acts xxvi. 8….  3. </a:t>
            </a:r>
            <a:r>
              <a:rPr lang="en-US" sz="2800" i="1" dirty="0">
                <a:solidFill>
                  <a:srgbClr val="FFFF00"/>
                </a:solidFill>
              </a:rPr>
              <a:t>unbelieving</a:t>
            </a:r>
            <a:r>
              <a:rPr lang="en-US" sz="2800" i="1" dirty="0"/>
              <a:t>, </a:t>
            </a:r>
            <a:r>
              <a:rPr lang="en-US" sz="2800" i="1" dirty="0">
                <a:solidFill>
                  <a:srgbClr val="FFFF00"/>
                </a:solidFill>
              </a:rPr>
              <a:t>incredulous</a:t>
            </a:r>
            <a:r>
              <a:rPr lang="en-US" sz="2800" dirty="0"/>
              <a:t>….”  </a:t>
            </a:r>
            <a:r>
              <a:rPr lang="en-US" sz="2000" dirty="0"/>
              <a:t>(#571, 57)</a:t>
            </a:r>
            <a:endParaRPr lang="en-US" sz="2000" b="1"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102</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“Unbelieving”</a:t>
            </a:r>
            <a:br>
              <a:rPr lang="en-US" dirty="0">
                <a:latin typeface="Arial Black" pitchFamily="34" charset="0"/>
              </a:rPr>
            </a:br>
            <a:r>
              <a:rPr lang="en-US" sz="3000" dirty="0"/>
              <a:t>(</a:t>
            </a:r>
            <a:r>
              <a:rPr lang="en-US" sz="3000" i="1" dirty="0" err="1">
                <a:latin typeface="+mn-lt"/>
              </a:rPr>
              <a:t>apistos</a:t>
            </a:r>
            <a:r>
              <a:rPr lang="en-US" sz="3000" dirty="0"/>
              <a:t>)</a:t>
            </a:r>
          </a:p>
        </p:txBody>
      </p:sp>
      <p:sp>
        <p:nvSpPr>
          <p:cNvPr id="3" name="Content Placeholder 2"/>
          <p:cNvSpPr>
            <a:spLocks noGrp="1"/>
          </p:cNvSpPr>
          <p:nvPr>
            <p:ph idx="1"/>
          </p:nvPr>
        </p:nvSpPr>
        <p:spPr/>
        <p:txBody>
          <a:bodyPr/>
          <a:lstStyle/>
          <a:p>
            <a:pPr marL="463550" indent="-463550"/>
            <a:r>
              <a:rPr lang="en-US" sz="2800" b="1" dirty="0"/>
              <a:t>Vine:  “</a:t>
            </a:r>
            <a:r>
              <a:rPr lang="en-US" sz="2800" dirty="0"/>
              <a:t>(a) ‘untrustworthy’… not worthy of confidence or belief, is said of things ‘incredible,’ Acts 26:8 (b) ‘unbelieving, distrustful,’ ….”  </a:t>
            </a:r>
            <a:r>
              <a:rPr lang="en-US" sz="2000" dirty="0"/>
              <a:t>(2:223)</a:t>
            </a:r>
            <a:endParaRPr lang="en-US" sz="2000" b="1"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103</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latin typeface="Arial Black" pitchFamily="34" charset="0"/>
              </a:rPr>
              <a:t>Apistos</a:t>
            </a:r>
            <a:endParaRPr lang="en-US" i="1" dirty="0">
              <a:latin typeface="Arial Black" pitchFamily="34" charset="0"/>
            </a:endParaRPr>
          </a:p>
        </p:txBody>
      </p:sp>
      <p:sp>
        <p:nvSpPr>
          <p:cNvPr id="5" name="Text Placeholder 4"/>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a:t>Unbelieving</a:t>
            </a:r>
          </a:p>
        </p:txBody>
      </p:sp>
      <p:sp>
        <p:nvSpPr>
          <p:cNvPr id="3" name="Content Placeholder 2"/>
          <p:cNvSpPr>
            <a:spLocks noGrp="1"/>
          </p:cNvSpPr>
          <p:nvPr>
            <p:ph sz="half" idx="2"/>
          </p:nvPr>
        </p:nvSpPr>
        <p:spPr>
          <a:xfrm>
            <a:off x="457200" y="2174874"/>
            <a:ext cx="4038600" cy="4378325"/>
          </a:xfrm>
        </p:spPr>
        <p:txBody>
          <a:bodyPr/>
          <a:lstStyle/>
          <a:p>
            <a:pPr marL="463550" indent="-463550">
              <a:spcBef>
                <a:spcPts val="0"/>
              </a:spcBef>
              <a:spcAft>
                <a:spcPts val="400"/>
              </a:spcAft>
            </a:pPr>
            <a:r>
              <a:rPr lang="pt-BR" dirty="0"/>
              <a:t>Lk. 12:46</a:t>
            </a:r>
          </a:p>
          <a:p>
            <a:pPr marL="463550" indent="-463550">
              <a:spcBef>
                <a:spcPts val="0"/>
              </a:spcBef>
              <a:spcAft>
                <a:spcPts val="400"/>
              </a:spcAft>
            </a:pPr>
            <a:r>
              <a:rPr lang="pt-BR" dirty="0"/>
              <a:t>Jn. 20:27</a:t>
            </a:r>
          </a:p>
          <a:p>
            <a:pPr marL="463550" indent="-463550">
              <a:spcBef>
                <a:spcPts val="0"/>
              </a:spcBef>
              <a:spcAft>
                <a:spcPts val="400"/>
              </a:spcAft>
            </a:pPr>
            <a:r>
              <a:rPr lang="pt-BR" dirty="0"/>
              <a:t>1 Cor. 6:6</a:t>
            </a:r>
          </a:p>
          <a:p>
            <a:pPr marL="463550" indent="-463550">
              <a:spcBef>
                <a:spcPts val="0"/>
              </a:spcBef>
              <a:spcAft>
                <a:spcPts val="400"/>
              </a:spcAft>
            </a:pPr>
            <a:r>
              <a:rPr lang="pt-BR" dirty="0"/>
              <a:t>1 Cor. 7:12-15</a:t>
            </a:r>
          </a:p>
          <a:p>
            <a:pPr marL="463550" indent="-463550">
              <a:spcBef>
                <a:spcPts val="0"/>
              </a:spcBef>
              <a:spcAft>
                <a:spcPts val="400"/>
              </a:spcAft>
            </a:pPr>
            <a:r>
              <a:rPr lang="pt-BR" dirty="0"/>
              <a:t>1 Cor. 14:22-24</a:t>
            </a:r>
          </a:p>
          <a:p>
            <a:pPr marL="463550" indent="-463550">
              <a:spcBef>
                <a:spcPts val="0"/>
              </a:spcBef>
              <a:spcAft>
                <a:spcPts val="400"/>
              </a:spcAft>
            </a:pPr>
            <a:r>
              <a:rPr lang="pt-BR" dirty="0"/>
              <a:t>2 Cor. 4:4</a:t>
            </a:r>
          </a:p>
          <a:p>
            <a:pPr marL="463550" indent="-463550">
              <a:spcBef>
                <a:spcPts val="0"/>
              </a:spcBef>
              <a:spcAft>
                <a:spcPts val="400"/>
              </a:spcAft>
            </a:pPr>
            <a:r>
              <a:rPr lang="en-US" dirty="0"/>
              <a:t>2 Cor. 6:14-15</a:t>
            </a:r>
          </a:p>
          <a:p>
            <a:pPr marL="463550" indent="-463550">
              <a:spcBef>
                <a:spcPts val="0"/>
              </a:spcBef>
              <a:spcAft>
                <a:spcPts val="400"/>
              </a:spcAft>
            </a:pPr>
            <a:r>
              <a:rPr lang="en-US" dirty="0"/>
              <a:t>1 Tim. 5:8</a:t>
            </a:r>
          </a:p>
          <a:p>
            <a:pPr marL="463550" indent="-463550">
              <a:spcBef>
                <a:spcPts val="0"/>
              </a:spcBef>
              <a:spcAft>
                <a:spcPts val="400"/>
              </a:spcAft>
            </a:pPr>
            <a:r>
              <a:rPr lang="en-US" dirty="0"/>
              <a:t>Tit. 1:15</a:t>
            </a:r>
          </a:p>
          <a:p>
            <a:pPr marL="463550" indent="-463550">
              <a:spcBef>
                <a:spcPts val="0"/>
              </a:spcBef>
              <a:spcAft>
                <a:spcPts val="400"/>
              </a:spcAft>
            </a:pPr>
            <a:r>
              <a:rPr lang="en-US" dirty="0"/>
              <a:t>Rev. 21:8</a:t>
            </a:r>
          </a:p>
        </p:txBody>
      </p:sp>
      <p:sp>
        <p:nvSpPr>
          <p:cNvPr id="6" name="Text Placeholder 5"/>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a:t>Unreliable</a:t>
            </a:r>
          </a:p>
        </p:txBody>
      </p:sp>
      <p:sp>
        <p:nvSpPr>
          <p:cNvPr id="7" name="Content Placeholder 6"/>
          <p:cNvSpPr>
            <a:spLocks noGrp="1"/>
          </p:cNvSpPr>
          <p:nvPr>
            <p:ph sz="quarter" idx="4"/>
          </p:nvPr>
        </p:nvSpPr>
        <p:spPr/>
        <p:txBody>
          <a:bodyPr/>
          <a:lstStyle/>
          <a:p>
            <a:pPr marL="463550" indent="-463550">
              <a:spcBef>
                <a:spcPts val="0"/>
              </a:spcBef>
              <a:spcAft>
                <a:spcPts val="400"/>
              </a:spcAft>
            </a:pPr>
            <a:r>
              <a:rPr lang="en-US" dirty="0"/>
              <a:t>Mt. 17:17</a:t>
            </a:r>
          </a:p>
          <a:p>
            <a:pPr marL="463550" indent="-463550">
              <a:spcBef>
                <a:spcPts val="0"/>
              </a:spcBef>
              <a:spcAft>
                <a:spcPts val="400"/>
              </a:spcAft>
            </a:pPr>
            <a:r>
              <a:rPr lang="en-US" dirty="0"/>
              <a:t>Mk. 9:19</a:t>
            </a:r>
          </a:p>
          <a:p>
            <a:pPr marL="463550" indent="-463550">
              <a:spcBef>
                <a:spcPts val="0"/>
              </a:spcBef>
              <a:spcAft>
                <a:spcPts val="400"/>
              </a:spcAft>
            </a:pPr>
            <a:r>
              <a:rPr lang="en-US" dirty="0"/>
              <a:t>Lk. 9:41</a:t>
            </a:r>
          </a:p>
          <a:p>
            <a:pPr marL="463550" indent="-463550">
              <a:spcBef>
                <a:spcPts val="0"/>
              </a:spcBef>
              <a:spcAft>
                <a:spcPts val="400"/>
              </a:spcAft>
            </a:pPr>
            <a:r>
              <a:rPr lang="en-US" dirty="0"/>
              <a:t>Acts 26:8</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104</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3000" dirty="0">
                <a:latin typeface="+mn-lt"/>
              </a:rPr>
              <a:t>Believing Children</a:t>
            </a:r>
            <a:r>
              <a:rPr lang="en-US" dirty="0"/>
              <a:t/>
            </a:r>
            <a:br>
              <a:rPr lang="en-US" dirty="0"/>
            </a:br>
            <a:r>
              <a:rPr lang="en-US" sz="4000" dirty="0">
                <a:latin typeface="Arial Black" pitchFamily="34" charset="0"/>
              </a:rPr>
              <a:t>Demonstrate Ability To Rule</a:t>
            </a:r>
          </a:p>
        </p:txBody>
      </p:sp>
      <p:sp>
        <p:nvSpPr>
          <p:cNvPr id="10" name="Content Placeholder 9"/>
          <p:cNvSpPr>
            <a:spLocks noGrp="1"/>
          </p:cNvSpPr>
          <p:nvPr>
            <p:ph idx="1"/>
          </p:nvPr>
        </p:nvSpPr>
        <p:spPr>
          <a:xfrm>
            <a:off x="457200" y="1828800"/>
            <a:ext cx="8229600" cy="4302125"/>
          </a:xfrm>
        </p:spPr>
        <p:txBody>
          <a:bodyPr/>
          <a:lstStyle/>
          <a:p>
            <a:pPr marL="0" indent="463550">
              <a:buNone/>
            </a:pPr>
            <a:r>
              <a:rPr lang="en-US" b="1" dirty="0"/>
              <a:t>Karl Diestelkamp</a:t>
            </a:r>
            <a:r>
              <a:rPr lang="en-US" dirty="0"/>
              <a:t>:  “If my children do not follow the Lord after I have </a:t>
            </a:r>
            <a:r>
              <a:rPr lang="en-US" i="1" dirty="0"/>
              <a:t>brought them up</a:t>
            </a:r>
            <a:r>
              <a:rPr lang="en-US" dirty="0"/>
              <a:t> and finished my </a:t>
            </a:r>
            <a:r>
              <a:rPr lang="en-US" i="1" dirty="0"/>
              <a:t>training</a:t>
            </a:r>
            <a:r>
              <a:rPr lang="en-US" dirty="0"/>
              <a:t> of them, can it still be said that I have </a:t>
            </a:r>
            <a:r>
              <a:rPr lang="en-US" b="1" dirty="0">
                <a:solidFill>
                  <a:srgbClr val="FFFF00"/>
                </a:solidFill>
              </a:rPr>
              <a:t>ruled </a:t>
            </a:r>
            <a:r>
              <a:rPr lang="en-US" b="1" i="1" dirty="0">
                <a:solidFill>
                  <a:srgbClr val="FFFF00"/>
                </a:solidFill>
              </a:rPr>
              <a:t>well</a:t>
            </a:r>
            <a:r>
              <a:rPr lang="en-US" b="1" dirty="0">
                <a:solidFill>
                  <a:srgbClr val="FFFF00"/>
                </a:solidFill>
              </a:rPr>
              <a:t> my own house</a:t>
            </a:r>
            <a:r>
              <a:rPr lang="en-US" dirty="0"/>
              <a:t>, </a:t>
            </a:r>
            <a:r>
              <a:rPr lang="en-US" b="1" i="1" dirty="0">
                <a:solidFill>
                  <a:srgbClr val="FFFF00"/>
                </a:solidFill>
              </a:rPr>
              <a:t>my children</a:t>
            </a:r>
            <a:r>
              <a:rPr lang="en-US" b="1" dirty="0">
                <a:solidFill>
                  <a:srgbClr val="FFFF00"/>
                </a:solidFill>
              </a:rPr>
              <a:t> are not unruly </a:t>
            </a:r>
            <a:r>
              <a:rPr lang="en-US" dirty="0"/>
              <a:t>and </a:t>
            </a:r>
            <a:r>
              <a:rPr lang="en-US" b="1" dirty="0">
                <a:solidFill>
                  <a:srgbClr val="FFFF00"/>
                </a:solidFill>
              </a:rPr>
              <a:t>I am </a:t>
            </a:r>
            <a:r>
              <a:rPr lang="en-US" b="1" i="1" dirty="0">
                <a:solidFill>
                  <a:srgbClr val="FFFF00"/>
                </a:solidFill>
              </a:rPr>
              <a:t>blameless</a:t>
            </a:r>
            <a:r>
              <a:rPr lang="en-US" b="1" dirty="0">
                <a:solidFill>
                  <a:srgbClr val="FFFF00"/>
                </a:solidFill>
              </a:rPr>
              <a:t> </a:t>
            </a:r>
            <a:r>
              <a:rPr lang="en-US" dirty="0"/>
              <a:t>in the manner of their upbringing?”  </a:t>
            </a:r>
            <a:r>
              <a:rPr lang="en-US" sz="2000" dirty="0"/>
              <a:t>(“Qualifications Of Elders (2), </a:t>
            </a:r>
            <a:r>
              <a:rPr lang="en-US" sz="2000" i="1" dirty="0"/>
              <a:t>Guardian of Truth</a:t>
            </a:r>
            <a:r>
              <a:rPr lang="en-US" sz="2000" dirty="0"/>
              <a:t>, October 22, 1981, 25:42:658)</a:t>
            </a:r>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F357CF2D-4BCC-4957-9C6F-82A5C943C4F5}" type="slidenum">
              <a:rPr lang="en-US"/>
              <a:pPr>
                <a:defRPr/>
              </a:pPr>
              <a:t>105</a:t>
            </a:fld>
            <a:endParaRPr lang="en-US"/>
          </a:p>
        </p:txBody>
      </p:sp>
    </p:spTree>
  </p:cSld>
  <p:clrMapOvr>
    <a:masterClrMapping/>
  </p:clrMapOvr>
  <p:transition spd="med">
    <p:cover dir="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3000" dirty="0">
                <a:latin typeface="+mn-lt"/>
              </a:rPr>
              <a:t>Believing Children</a:t>
            </a:r>
            <a:r>
              <a:rPr lang="en-US" dirty="0"/>
              <a:t/>
            </a:r>
            <a:br>
              <a:rPr lang="en-US" dirty="0"/>
            </a:br>
            <a:r>
              <a:rPr lang="en-US" sz="4000" dirty="0">
                <a:latin typeface="Arial Black" pitchFamily="34" charset="0"/>
              </a:rPr>
              <a:t>Demonstrate Ability To Rule</a:t>
            </a:r>
          </a:p>
        </p:txBody>
      </p:sp>
      <p:sp>
        <p:nvSpPr>
          <p:cNvPr id="10" name="Content Placeholder 9"/>
          <p:cNvSpPr>
            <a:spLocks noGrp="1"/>
          </p:cNvSpPr>
          <p:nvPr>
            <p:ph idx="1"/>
          </p:nvPr>
        </p:nvSpPr>
        <p:spPr/>
        <p:txBody>
          <a:bodyPr/>
          <a:lstStyle/>
          <a:p>
            <a:pPr marL="0" indent="463550">
              <a:buNone/>
            </a:pPr>
            <a:r>
              <a:rPr lang="en-US" sz="3000" b="1" dirty="0"/>
              <a:t>Marshall Patton:  </a:t>
            </a:r>
            <a:r>
              <a:rPr lang="en-US" sz="3000" dirty="0"/>
              <a:t>“</a:t>
            </a:r>
            <a:r>
              <a:rPr lang="en-US" sz="3000" b="1" dirty="0">
                <a:solidFill>
                  <a:srgbClr val="FFFF00"/>
                </a:solidFill>
              </a:rPr>
              <a:t>A child yet unaccountable could hardly afford proof of the father’s ability in the area this family qualification is designed to prove, namely, ability to rule well, train, and teach effectively</a:t>
            </a:r>
            <a:r>
              <a:rPr lang="en-US" sz="3000" dirty="0">
                <a:solidFill>
                  <a:srgbClr val="FFFF00"/>
                </a:solidFill>
              </a:rPr>
              <a:t> </a:t>
            </a:r>
            <a:r>
              <a:rPr lang="en-US" sz="3000" dirty="0"/>
              <a:t>before his appointment to the eldership. A child fully accountable who had obeyed the gospel and was living accordingly, would afford such proof.”  </a:t>
            </a:r>
            <a:r>
              <a:rPr lang="en-US" sz="2000" dirty="0"/>
              <a:t>(“1 Timothy, </a:t>
            </a:r>
            <a:r>
              <a:rPr lang="en-US" sz="2000" i="1" dirty="0"/>
              <a:t>Truth Commentaries</a:t>
            </a:r>
            <a:r>
              <a:rPr lang="en-US" sz="2000" dirty="0"/>
              <a:t>, 72)</a:t>
            </a:r>
            <a:endParaRPr lang="en-US" sz="2800" dirty="0"/>
          </a:p>
          <a:p>
            <a:pPr marL="0" indent="463550">
              <a:buNone/>
            </a:pPr>
            <a:endParaRPr lang="en-US" sz="2800" dirty="0"/>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F357CF2D-4BCC-4957-9C6F-82A5C943C4F5}" type="slidenum">
              <a:rPr lang="en-US"/>
              <a:pPr>
                <a:defRPr/>
              </a:pPr>
              <a:t>106</a:t>
            </a:fld>
            <a:endParaRPr lang="en-US"/>
          </a:p>
        </p:txBody>
      </p:sp>
    </p:spTree>
  </p:cSld>
  <p:clrMapOvr>
    <a:masterClrMapping/>
  </p:clrMapOvr>
  <p:transition spd="med">
    <p:cover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3000" dirty="0">
                <a:latin typeface="+mn-lt"/>
              </a:rPr>
              <a:t>Believing Children</a:t>
            </a:r>
            <a:r>
              <a:rPr lang="en-US" dirty="0"/>
              <a:t/>
            </a:r>
            <a:br>
              <a:rPr lang="en-US" dirty="0"/>
            </a:br>
            <a:r>
              <a:rPr lang="en-US" sz="4000" dirty="0">
                <a:latin typeface="Arial Black" pitchFamily="34" charset="0"/>
              </a:rPr>
              <a:t>Demonstrate Ability To Rule</a:t>
            </a:r>
          </a:p>
        </p:txBody>
      </p:sp>
      <p:sp>
        <p:nvSpPr>
          <p:cNvPr id="10" name="Content Placeholder 9"/>
          <p:cNvSpPr>
            <a:spLocks noGrp="1"/>
          </p:cNvSpPr>
          <p:nvPr>
            <p:ph idx="1"/>
          </p:nvPr>
        </p:nvSpPr>
        <p:spPr/>
        <p:txBody>
          <a:bodyPr/>
          <a:lstStyle/>
          <a:p>
            <a:pPr marL="0" indent="463550">
              <a:buNone/>
            </a:pPr>
            <a:r>
              <a:rPr lang="en-US" sz="2800" b="1" dirty="0"/>
              <a:t>Marshall Patton:  </a:t>
            </a:r>
            <a:r>
              <a:rPr lang="en-US" sz="2800" dirty="0"/>
              <a:t>“The word </a:t>
            </a:r>
            <a:r>
              <a:rPr lang="en-US" sz="2800" b="1" dirty="0"/>
              <a:t>unruly </a:t>
            </a:r>
            <a:r>
              <a:rPr lang="en-US" sz="2800" dirty="0"/>
              <a:t>means ‘not subject to rule’ (Vine). This identifies one whose life is not in harmony with duly constituted authority, whether parental, civil, or divine. This word corroborates the meaning given to </a:t>
            </a:r>
            <a:r>
              <a:rPr lang="en-US" sz="2800" i="1" dirty="0"/>
              <a:t>faithful children </a:t>
            </a:r>
            <a:r>
              <a:rPr lang="en-US" sz="2800" dirty="0"/>
              <a:t>or </a:t>
            </a:r>
            <a:r>
              <a:rPr lang="en-US" sz="2800" i="1" dirty="0"/>
              <a:t>children that believe </a:t>
            </a:r>
            <a:r>
              <a:rPr lang="en-US" sz="2800" dirty="0"/>
              <a:t>in the forepart of this verse. </a:t>
            </a:r>
            <a:r>
              <a:rPr lang="en-US" sz="2800" dirty="0">
                <a:solidFill>
                  <a:srgbClr val="FFFF00"/>
                </a:solidFill>
              </a:rPr>
              <a:t>A father who has an accountable child who is subject to parental and civil authority, but who has not obeyed the gospel, has a child not subject to </a:t>
            </a:r>
            <a:r>
              <a:rPr lang="en-US" sz="2800" i="1" dirty="0">
                <a:solidFill>
                  <a:srgbClr val="FFFF00"/>
                </a:solidFill>
              </a:rPr>
              <a:t>divine </a:t>
            </a:r>
            <a:r>
              <a:rPr lang="en-US" sz="2800" dirty="0">
                <a:solidFill>
                  <a:srgbClr val="FFFF00"/>
                </a:solidFill>
              </a:rPr>
              <a:t>rule, hence, </a:t>
            </a:r>
            <a:r>
              <a:rPr lang="en-US" sz="2800" b="1" dirty="0">
                <a:solidFill>
                  <a:srgbClr val="FFFF00"/>
                </a:solidFill>
              </a:rPr>
              <a:t>unruly</a:t>
            </a:r>
            <a:r>
              <a:rPr lang="en-US" sz="2800" b="1" dirty="0"/>
              <a:t>. </a:t>
            </a:r>
            <a:r>
              <a:rPr lang="en-US" sz="2800" dirty="0"/>
              <a:t>However</a:t>
            </a:r>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F357CF2D-4BCC-4957-9C6F-82A5C943C4F5}" type="slidenum">
              <a:rPr lang="en-US"/>
              <a:pPr>
                <a:defRPr/>
              </a:pPr>
              <a:t>107</a:t>
            </a:fld>
            <a:endParaRPr lang="en-US"/>
          </a:p>
        </p:txBody>
      </p:sp>
    </p:spTree>
  </p:cSld>
  <p:clrMapOvr>
    <a:masterClrMapping/>
  </p:clrMapOvr>
  <p:transition spd="med">
    <p:cover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3000" dirty="0">
                <a:latin typeface="+mn-lt"/>
              </a:rPr>
              <a:t>Believing Children</a:t>
            </a:r>
            <a:r>
              <a:rPr lang="en-US" dirty="0"/>
              <a:t/>
            </a:r>
            <a:br>
              <a:rPr lang="en-US" dirty="0"/>
            </a:br>
            <a:r>
              <a:rPr lang="en-US" sz="4000" dirty="0">
                <a:latin typeface="Arial Black" pitchFamily="34" charset="0"/>
              </a:rPr>
              <a:t>Demonstrate Ability To Rule</a:t>
            </a:r>
          </a:p>
        </p:txBody>
      </p:sp>
      <p:sp>
        <p:nvSpPr>
          <p:cNvPr id="10" name="Content Placeholder 9"/>
          <p:cNvSpPr>
            <a:spLocks noGrp="1"/>
          </p:cNvSpPr>
          <p:nvPr>
            <p:ph idx="1"/>
          </p:nvPr>
        </p:nvSpPr>
        <p:spPr/>
        <p:txBody>
          <a:bodyPr/>
          <a:lstStyle/>
          <a:p>
            <a:pPr marL="0" indent="0">
              <a:buNone/>
            </a:pPr>
            <a:r>
              <a:rPr lang="en-US" sz="2800" dirty="0"/>
              <a:t>much good may be said of the child or the father otherwise, the father fails this divine qualification for the eldership. </a:t>
            </a:r>
            <a:r>
              <a:rPr lang="en-US" sz="2800" dirty="0">
                <a:solidFill>
                  <a:srgbClr val="FFFF00"/>
                </a:solidFill>
              </a:rPr>
              <a:t>Can it be said of him that he </a:t>
            </a:r>
            <a:r>
              <a:rPr lang="en-US" sz="2800" b="1" dirty="0">
                <a:solidFill>
                  <a:srgbClr val="FFFF00"/>
                </a:solidFill>
              </a:rPr>
              <a:t>has his children in subjection with all gravity</a:t>
            </a:r>
            <a:r>
              <a:rPr lang="en-US" sz="2000" b="1" dirty="0">
                <a:solidFill>
                  <a:srgbClr val="FFFF00"/>
                </a:solidFill>
              </a:rPr>
              <a:t>?</a:t>
            </a:r>
            <a:r>
              <a:rPr lang="en-US" sz="2000" dirty="0"/>
              <a:t>”  (“1 Timothy, </a:t>
            </a:r>
            <a:r>
              <a:rPr lang="en-US" sz="2000" i="1" dirty="0"/>
              <a:t>Truth Commentaries</a:t>
            </a:r>
            <a:r>
              <a:rPr lang="en-US" sz="2000" dirty="0"/>
              <a:t>, 73) </a:t>
            </a:r>
          </a:p>
          <a:p>
            <a:pPr marL="0" indent="463550">
              <a:buNone/>
            </a:pPr>
            <a:endParaRPr lang="en-US" sz="2800" dirty="0"/>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F357CF2D-4BCC-4957-9C6F-82A5C943C4F5}" type="slidenum">
              <a:rPr lang="en-US"/>
              <a:pPr>
                <a:defRPr/>
              </a:pPr>
              <a:t>108</a:t>
            </a:fld>
            <a:endParaRPr lang="en-US"/>
          </a:p>
        </p:txBody>
      </p:sp>
    </p:spTree>
  </p:cSld>
  <p:clrMapOvr>
    <a:masterClrMapping/>
  </p:clrMapOvr>
  <p:transition spd="med">
    <p:cover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Mixing Apples &amp; Oranges</a:t>
            </a:r>
            <a:endParaRPr lang="en-US" dirty="0"/>
          </a:p>
        </p:txBody>
      </p:sp>
      <p:sp>
        <p:nvSpPr>
          <p:cNvPr id="7" name="Text Placeholder 6"/>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1 Tim. 3:4-5</a:t>
            </a:r>
          </a:p>
        </p:txBody>
      </p:sp>
      <p:sp>
        <p:nvSpPr>
          <p:cNvPr id="8" name="Content Placeholder 7"/>
          <p:cNvSpPr>
            <a:spLocks noGrp="1"/>
          </p:cNvSpPr>
          <p:nvPr>
            <p:ph sz="half" idx="2"/>
          </p:nvPr>
        </p:nvSpPr>
        <p:spPr/>
        <p:txBody>
          <a:bodyPr/>
          <a:lstStyle/>
          <a:p>
            <a:pPr marL="0" indent="463550">
              <a:buNone/>
            </a:pPr>
            <a:r>
              <a:rPr lang="en-US" sz="2800" dirty="0">
                <a:effectLst/>
                <a:cs typeface="Times New Roman" pitchFamily="18" charset="0"/>
              </a:rPr>
              <a:t> </a:t>
            </a:r>
            <a:r>
              <a:rPr lang="en-US" sz="2800" baseline="30000" dirty="0">
                <a:effectLst/>
                <a:cs typeface="Times New Roman" pitchFamily="18" charset="0"/>
              </a:rPr>
              <a:t>4</a:t>
            </a:r>
            <a:r>
              <a:rPr lang="en-US" sz="2800" dirty="0">
                <a:effectLst/>
                <a:cs typeface="Times New Roman" pitchFamily="18" charset="0"/>
              </a:rPr>
              <a:t> one who </a:t>
            </a:r>
            <a:r>
              <a:rPr lang="en-US" sz="2800" b="1" dirty="0">
                <a:solidFill>
                  <a:srgbClr val="FFFF00"/>
                </a:solidFill>
                <a:effectLst/>
                <a:cs typeface="Times New Roman" pitchFamily="18" charset="0"/>
              </a:rPr>
              <a:t>rules his own house well</a:t>
            </a:r>
            <a:r>
              <a:rPr lang="en-US" sz="2800" dirty="0">
                <a:effectLst/>
                <a:cs typeface="Times New Roman" pitchFamily="18" charset="0"/>
              </a:rPr>
              <a:t>, </a:t>
            </a:r>
            <a:r>
              <a:rPr lang="en-US" sz="2800" dirty="0">
                <a:solidFill>
                  <a:srgbClr val="00B0F0"/>
                </a:solidFill>
                <a:effectLst/>
                <a:cs typeface="Times New Roman" pitchFamily="18" charset="0"/>
              </a:rPr>
              <a:t>having his children in submission with all reverence </a:t>
            </a:r>
            <a:r>
              <a:rPr lang="en-US" sz="2800" baseline="30000" dirty="0">
                <a:effectLst/>
                <a:cs typeface="Times New Roman" pitchFamily="18" charset="0"/>
              </a:rPr>
              <a:t>5</a:t>
            </a:r>
            <a:r>
              <a:rPr lang="en-US" sz="2800" dirty="0">
                <a:effectLst/>
                <a:cs typeface="Times New Roman" pitchFamily="18" charset="0"/>
              </a:rPr>
              <a:t> (for if a man does not know how to </a:t>
            </a:r>
            <a:r>
              <a:rPr lang="en-US" sz="2800" b="1" dirty="0">
                <a:solidFill>
                  <a:srgbClr val="FFFF00"/>
                </a:solidFill>
                <a:effectLst/>
                <a:cs typeface="Times New Roman" pitchFamily="18" charset="0"/>
              </a:rPr>
              <a:t>rule his own house</a:t>
            </a:r>
            <a:r>
              <a:rPr lang="en-US" sz="2800" dirty="0">
                <a:solidFill>
                  <a:srgbClr val="FFFF00"/>
                </a:solidFill>
                <a:effectLst/>
                <a:cs typeface="Times New Roman" pitchFamily="18" charset="0"/>
              </a:rPr>
              <a:t>,</a:t>
            </a:r>
            <a:r>
              <a:rPr lang="en-US" sz="2800" dirty="0">
                <a:effectLst/>
                <a:cs typeface="Times New Roman" pitchFamily="18" charset="0"/>
              </a:rPr>
              <a:t> how will he </a:t>
            </a:r>
            <a:r>
              <a:rPr lang="en-US" sz="2800" b="1" dirty="0">
                <a:solidFill>
                  <a:srgbClr val="FFFF00"/>
                </a:solidFill>
                <a:effectLst/>
                <a:cs typeface="Times New Roman" pitchFamily="18" charset="0"/>
              </a:rPr>
              <a:t>take care of the church of God</a:t>
            </a:r>
            <a:r>
              <a:rPr lang="en-US" sz="2800" dirty="0">
                <a:effectLst/>
                <a:cs typeface="Times New Roman" pitchFamily="18" charset="0"/>
              </a:rPr>
              <a:t>?);</a:t>
            </a:r>
            <a:r>
              <a:rPr lang="en-US" sz="2800" dirty="0">
                <a:effectLst/>
              </a:rPr>
              <a:t> </a:t>
            </a:r>
          </a:p>
        </p:txBody>
      </p:sp>
      <p:sp>
        <p:nvSpPr>
          <p:cNvPr id="9" name="Text Placeholder 8"/>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Tit. 1:6</a:t>
            </a:r>
          </a:p>
        </p:txBody>
      </p:sp>
      <p:sp>
        <p:nvSpPr>
          <p:cNvPr id="10" name="Content Placeholder 9"/>
          <p:cNvSpPr>
            <a:spLocks noGrp="1"/>
          </p:cNvSpPr>
          <p:nvPr>
            <p:ph sz="quarter" idx="4"/>
          </p:nvPr>
        </p:nvSpPr>
        <p:spPr/>
        <p:txBody>
          <a:bodyPr/>
          <a:lstStyle/>
          <a:p>
            <a:pPr marL="0" indent="463550">
              <a:buNone/>
            </a:pPr>
            <a:r>
              <a:rPr lang="en-US" sz="2800" baseline="30000" dirty="0">
                <a:effectLst/>
                <a:latin typeface="CG Times (W1)" charset="0"/>
                <a:cs typeface="Times New Roman" pitchFamily="18" charset="0"/>
              </a:rPr>
              <a:t>6</a:t>
            </a:r>
            <a:r>
              <a:rPr lang="en-US" sz="2800" dirty="0">
                <a:effectLst/>
                <a:latin typeface="CG Times (W1)" charset="0"/>
                <a:cs typeface="Times New Roman" pitchFamily="18" charset="0"/>
              </a:rPr>
              <a:t> if a man is blameless, the husband of one wife, </a:t>
            </a:r>
            <a:r>
              <a:rPr lang="en-US" sz="2800" dirty="0">
                <a:solidFill>
                  <a:srgbClr val="00B0F0"/>
                </a:solidFill>
                <a:effectLst/>
                <a:latin typeface="CG Times (W1)" charset="0"/>
                <a:cs typeface="Times New Roman" pitchFamily="18" charset="0"/>
              </a:rPr>
              <a:t>having faithful children </a:t>
            </a:r>
            <a:r>
              <a:rPr lang="en-US" sz="2800" dirty="0">
                <a:effectLst/>
                <a:latin typeface="CG Times (W1)" charset="0"/>
                <a:cs typeface="Times New Roman" pitchFamily="18" charset="0"/>
              </a:rPr>
              <a:t>not accused of dissipation or insubordination</a:t>
            </a:r>
            <a:r>
              <a:rPr lang="en-US" sz="2800" b="1" dirty="0">
                <a:effectLst/>
                <a:latin typeface="CG Times (W1)" charset="0"/>
                <a:cs typeface="Times New Roman" pitchFamily="18" charset="0"/>
              </a:rPr>
              <a:t>.</a:t>
            </a:r>
            <a:endParaRPr lang="en-US" sz="2800" dirty="0">
              <a:effectLst/>
            </a:endParaRPr>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109</a:t>
            </a:fld>
            <a:endParaRPr lang="en-US"/>
          </a:p>
        </p:txBody>
      </p:sp>
      <p:sp>
        <p:nvSpPr>
          <p:cNvPr id="11" name="Up Arrow Callout 10"/>
          <p:cNvSpPr/>
          <p:nvPr/>
        </p:nvSpPr>
        <p:spPr bwMode="auto">
          <a:xfrm>
            <a:off x="5105400" y="5105400"/>
            <a:ext cx="3352800" cy="762000"/>
          </a:xfrm>
          <a:prstGeom prst="upArrowCallou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itchFamily="34" charset="0"/>
              </a:rPr>
              <a:t>No Explanation</a:t>
            </a:r>
          </a:p>
        </p:txBody>
      </p:sp>
      <p:sp>
        <p:nvSpPr>
          <p:cNvPr id="12" name="Footer Placeholder 11"/>
          <p:cNvSpPr>
            <a:spLocks noGrp="1"/>
          </p:cNvSpPr>
          <p:nvPr>
            <p:ph type="ftr" sz="quarter" idx="11"/>
          </p:nvPr>
        </p:nvSpPr>
        <p:spPr/>
        <p:txBody>
          <a:bodyPr/>
          <a:lstStyle/>
          <a:p>
            <a:pPr>
              <a:defRPr/>
            </a:pPr>
            <a:endParaRPr lang="en-US"/>
          </a:p>
        </p:txBody>
      </p:sp>
      <p:sp>
        <p:nvSpPr>
          <p:cNvPr id="15" name="Right Arrow 14"/>
          <p:cNvSpPr/>
          <p:nvPr/>
        </p:nvSpPr>
        <p:spPr bwMode="auto">
          <a:xfrm>
            <a:off x="3429000" y="2667000"/>
            <a:ext cx="1066800" cy="457200"/>
          </a:xfrm>
          <a:prstGeom prst="rightArrow">
            <a:avLst>
              <a:gd name="adj1" fmla="val 29747"/>
              <a:gd name="adj2" fmla="val 50000"/>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a:off x="3962400" y="4800600"/>
            <a:ext cx="1066800" cy="457200"/>
          </a:xfrm>
          <a:prstGeom prst="rightArrow">
            <a:avLst>
              <a:gd name="adj1" fmla="val 29747"/>
              <a:gd name="adj2" fmla="val 50000"/>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711D055-66BB-4CB2-A42C-3028BE89FF1A}" type="slidenum">
              <a:rPr lang="en-US"/>
              <a:pPr>
                <a:defRPr/>
              </a:pPr>
              <a:t>11</a:t>
            </a:fld>
            <a:endParaRPr lang="en-US"/>
          </a:p>
        </p:txBody>
      </p:sp>
      <p:sp>
        <p:nvSpPr>
          <p:cNvPr id="462850" name="Rectangle 2"/>
          <p:cNvSpPr>
            <a:spLocks noGrp="1" noChangeArrowheads="1"/>
          </p:cNvSpPr>
          <p:nvPr>
            <p:ph type="title"/>
          </p:nvPr>
        </p:nvSpPr>
        <p:spPr/>
        <p:txBody>
          <a:bodyPr/>
          <a:lstStyle/>
          <a:p>
            <a:pPr algn="l" eaLnBrk="1" hangingPunct="1">
              <a:defRPr/>
            </a:pPr>
            <a:r>
              <a:rPr lang="en-US" sz="3000" dirty="0">
                <a:latin typeface="+mn-lt"/>
              </a:rPr>
              <a:t>The Qualifications</a:t>
            </a:r>
            <a:r>
              <a:rPr lang="en-US" dirty="0">
                <a:latin typeface="Arial Black" pitchFamily="34" charset="0"/>
              </a:rPr>
              <a:t/>
            </a:r>
            <a:br>
              <a:rPr lang="en-US" dirty="0">
                <a:latin typeface="Arial Black" pitchFamily="34" charset="0"/>
              </a:rPr>
            </a:br>
            <a:r>
              <a:rPr lang="en-US" dirty="0">
                <a:latin typeface="Arial Black" pitchFamily="34" charset="0"/>
              </a:rPr>
              <a:t>Elders &amp; Christians</a:t>
            </a:r>
          </a:p>
        </p:txBody>
      </p:sp>
      <p:sp>
        <p:nvSpPr>
          <p:cNvPr id="462851" name="Rectangle 3"/>
          <p:cNvSpPr>
            <a:spLocks noGrp="1" noChangeArrowheads="1"/>
          </p:cNvSpPr>
          <p:nvPr>
            <p:ph type="body" idx="1"/>
          </p:nvPr>
        </p:nvSpPr>
        <p:spPr>
          <a:xfrm>
            <a:off x="762000" y="1828800"/>
            <a:ext cx="7315200" cy="4191000"/>
          </a:xfrm>
        </p:spPr>
        <p:txBody>
          <a:bodyPr/>
          <a:lstStyle/>
          <a:p>
            <a:pPr marL="457200" indent="-457200" eaLnBrk="1" hangingPunct="1">
              <a:defRPr/>
            </a:pPr>
            <a:r>
              <a:rPr lang="en-US" dirty="0"/>
              <a:t>Older</a:t>
            </a:r>
          </a:p>
          <a:p>
            <a:pPr marL="457200" indent="-457200" eaLnBrk="1" hangingPunct="1">
              <a:defRPr/>
            </a:pPr>
            <a:r>
              <a:rPr lang="en-US" dirty="0"/>
              <a:t>Husband of one wife</a:t>
            </a:r>
          </a:p>
          <a:p>
            <a:pPr marL="457200" indent="-457200" eaLnBrk="1" hangingPunct="1">
              <a:defRPr/>
            </a:pPr>
            <a:r>
              <a:rPr lang="en-US" dirty="0"/>
              <a:t>Rules well his own house</a:t>
            </a:r>
          </a:p>
          <a:p>
            <a:pPr marL="457200" indent="-457200" eaLnBrk="1" hangingPunct="1">
              <a:defRPr/>
            </a:pPr>
            <a:r>
              <a:rPr lang="en-US" dirty="0"/>
              <a:t>Faithful children</a:t>
            </a:r>
          </a:p>
          <a:p>
            <a:pPr marL="457200" indent="-457200" eaLnBrk="1" hangingPunct="1">
              <a:defRPr/>
            </a:pPr>
            <a:r>
              <a:rPr lang="en-US" dirty="0"/>
              <a:t>Not a novice</a:t>
            </a:r>
          </a:p>
          <a:p>
            <a:pPr marL="457200" indent="-457200" eaLnBrk="1" hangingPunct="1">
              <a:defRPr/>
            </a:pPr>
            <a:r>
              <a:rPr lang="en-US" dirty="0"/>
              <a:t>Able to teach</a:t>
            </a:r>
          </a:p>
          <a:p>
            <a:pPr marL="457200" indent="-457200" eaLnBrk="1" hangingPunct="1">
              <a:defRPr/>
            </a:pPr>
            <a:r>
              <a:rPr lang="en-US" dirty="0"/>
              <a:t>Able to convict the gainsayer</a:t>
            </a:r>
          </a:p>
        </p:txBody>
      </p:sp>
      <p:sp>
        <p:nvSpPr>
          <p:cNvPr id="74757" name="AutoShape 4"/>
          <p:cNvSpPr>
            <a:spLocks noChangeArrowheads="1"/>
          </p:cNvSpPr>
          <p:nvPr/>
        </p:nvSpPr>
        <p:spPr bwMode="auto">
          <a:xfrm>
            <a:off x="4267200" y="457200"/>
            <a:ext cx="1143000" cy="1143000"/>
          </a:xfrm>
          <a:custGeom>
            <a:avLst/>
            <a:gdLst>
              <a:gd name="T0" fmla="*/ 457200 w 21600"/>
              <a:gd name="T1" fmla="*/ 0 h 21600"/>
              <a:gd name="T2" fmla="*/ 133900 w 21600"/>
              <a:gd name="T3" fmla="*/ 133900 h 21600"/>
              <a:gd name="T4" fmla="*/ 0 w 21600"/>
              <a:gd name="T5" fmla="*/ 457200 h 21600"/>
              <a:gd name="T6" fmla="*/ 133900 w 21600"/>
              <a:gd name="T7" fmla="*/ 780500 h 21600"/>
              <a:gd name="T8" fmla="*/ 457200 w 21600"/>
              <a:gd name="T9" fmla="*/ 914400 h 21600"/>
              <a:gd name="T10" fmla="*/ 780500 w 21600"/>
              <a:gd name="T11" fmla="*/ 780500 h 21600"/>
              <a:gd name="T12" fmla="*/ 914400 w 21600"/>
              <a:gd name="T13" fmla="*/ 457200 h 21600"/>
              <a:gd name="T14" fmla="*/ 780500 w 21600"/>
              <a:gd name="T15" fmla="*/ 1339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pic>
        <p:nvPicPr>
          <p:cNvPr id="6" name="Picture 5" descr="http://www.freewebs.com/injesusname123/Shephrd1the%20good%20shepherd.gif"/>
          <p:cNvPicPr>
            <a:picLocks noChangeAspect="1" noChangeArrowheads="1"/>
          </p:cNvPicPr>
          <p:nvPr/>
        </p:nvPicPr>
        <p:blipFill>
          <a:blip r:embed="rId3" cstate="print"/>
          <a:srcRect/>
          <a:stretch>
            <a:fillRect/>
          </a:stretch>
        </p:blipFill>
        <p:spPr bwMode="auto">
          <a:xfrm>
            <a:off x="6629400" y="533400"/>
            <a:ext cx="1732397" cy="2286000"/>
          </a:xfrm>
          <a:prstGeom prst="rect">
            <a:avLst/>
          </a:prstGeom>
          <a:noFill/>
        </p:spPr>
      </p:pic>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Passages Joined</a:t>
            </a:r>
          </a:p>
        </p:txBody>
      </p:sp>
      <p:sp>
        <p:nvSpPr>
          <p:cNvPr id="3" name="Slide Number Placeholder 2"/>
          <p:cNvSpPr>
            <a:spLocks noGrp="1"/>
          </p:cNvSpPr>
          <p:nvPr>
            <p:ph type="sldNum" sz="quarter" idx="12"/>
          </p:nvPr>
        </p:nvSpPr>
        <p:spPr/>
        <p:txBody>
          <a:bodyPr/>
          <a:lstStyle/>
          <a:p>
            <a:fld id="{812BE68A-F562-4DA6-A652-DCD09757848A}" type="slidenum">
              <a:rPr lang="en-US"/>
              <a:pPr/>
              <a:t>110</a:t>
            </a:fld>
            <a:endParaRPr lang="en-US"/>
          </a:p>
        </p:txBody>
      </p:sp>
      <p:sp>
        <p:nvSpPr>
          <p:cNvPr id="5" name="Down Arrow Callout 4"/>
          <p:cNvSpPr/>
          <p:nvPr/>
        </p:nvSpPr>
        <p:spPr bwMode="auto">
          <a:xfrm>
            <a:off x="5334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Jas. 1:27</a:t>
            </a:r>
            <a:r>
              <a:rPr kumimoji="0" lang="en-US" sz="1800" b="0" i="0" u="none" strike="noStrike" cap="none" normalizeH="0" baseline="0" dirty="0">
                <a:ln>
                  <a:noFill/>
                </a:ln>
                <a:solidFill>
                  <a:schemeClr val="tx1"/>
                </a:solidFill>
                <a:effectLst/>
                <a:latin typeface="Arial" pitchFamily="34" charset="0"/>
              </a:rPr>
              <a:t>                       </a:t>
            </a:r>
            <a:r>
              <a:rPr kumimoji="0" lang="en-US" sz="1800" b="1" i="0" u="none" strike="noStrike" cap="none" normalizeH="0" baseline="0" dirty="0">
                <a:ln>
                  <a:noFill/>
                </a:ln>
                <a:solidFill>
                  <a:srgbClr val="FFFF00"/>
                </a:solidFill>
                <a:effectLst/>
                <a:latin typeface="Arial" pitchFamily="34" charset="0"/>
              </a:rPr>
              <a:t>Orphans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Christian Visit              &amp;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kumimoji="0" lang="en-US" sz="1800" b="1" i="0" u="none" strike="noStrike" cap="none" normalizeH="0" baseline="0" dirty="0">
                <a:ln>
                  <a:noFill/>
                </a:ln>
                <a:solidFill>
                  <a:srgbClr val="FFFF00"/>
                </a:solidFill>
                <a:effectLst/>
                <a:latin typeface="Arial" pitchFamily="34" charset="0"/>
              </a:rPr>
              <a:t>Widows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7" name="Down Arrow Callout 6"/>
          <p:cNvSpPr/>
          <p:nvPr/>
        </p:nvSpPr>
        <p:spPr bwMode="auto">
          <a:xfrm>
            <a:off x="5334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1 Tim. 5:16</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Church Relieve      </a:t>
            </a:r>
            <a:r>
              <a:rPr lang="en-US" b="1" dirty="0">
                <a:solidFill>
                  <a:srgbClr val="FFFF00"/>
                </a:solidFill>
              </a:rPr>
              <a:t>Widows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8" name="Rectangle 7"/>
          <p:cNvSpPr/>
          <p:nvPr/>
        </p:nvSpPr>
        <p:spPr bwMode="auto">
          <a:xfrm>
            <a:off x="5334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Orphans</a:t>
            </a:r>
          </a:p>
          <a:p>
            <a:r>
              <a:rPr lang="en-US" dirty="0"/>
              <a:t>      Church Relieve             &amp;</a:t>
            </a:r>
          </a:p>
          <a:p>
            <a:r>
              <a:rPr lang="en-US" dirty="0"/>
              <a:t>                                      </a:t>
            </a:r>
            <a:r>
              <a:rPr lang="en-US" b="1" dirty="0">
                <a:solidFill>
                  <a:srgbClr val="FFFF00"/>
                </a:solidFill>
              </a:rPr>
              <a:t>Widows</a:t>
            </a:r>
            <a:endParaRPr kumimoji="0" lang="en-US" sz="1800" b="0" i="0" u="none" strike="noStrike" cap="none" normalizeH="0" baseline="0" dirty="0">
              <a:ln>
                <a:noFill/>
              </a:ln>
              <a:solidFill>
                <a:schemeClr val="tx1"/>
              </a:solidFill>
              <a:effectLst/>
              <a:latin typeface="Arial" pitchFamily="34" charset="0"/>
            </a:endParaRPr>
          </a:p>
        </p:txBody>
      </p:sp>
      <p:sp>
        <p:nvSpPr>
          <p:cNvPr id="9" name="Down Arrow Callout 8"/>
          <p:cNvSpPr/>
          <p:nvPr/>
        </p:nvSpPr>
        <p:spPr bwMode="auto">
          <a:xfrm>
            <a:off x="49530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Acts 2:38</a:t>
            </a: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Alien Sinner             </a:t>
            </a:r>
            <a:r>
              <a:rPr kumimoji="0" lang="en-US" sz="1800" b="0" i="0" u="none" strike="noStrike" cap="none" normalizeH="0" baseline="0" dirty="0">
                <a:ln>
                  <a:noFill/>
                </a:ln>
                <a:solidFill>
                  <a:schemeClr val="tx1"/>
                </a:solidFill>
                <a:effectLst/>
                <a:latin typeface="Arial" pitchFamily="34" charset="0"/>
              </a:rPr>
              <a:t>   </a:t>
            </a:r>
            <a:r>
              <a:rPr kumimoji="0" lang="en-US" sz="1800" b="0" i="0" u="none" strike="noStrike" cap="none" normalizeH="0" baseline="0" dirty="0">
                <a:ln>
                  <a:noFill/>
                </a:ln>
                <a:solidFill>
                  <a:schemeClr val="tx1"/>
                </a:solidFill>
                <a:effectLst/>
                <a:latin typeface="Arial" pitchFamily="34" charset="0"/>
              </a:rPr>
              <a:t>&amp;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Be Baptized</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0" name="Down Arrow Callout 9"/>
          <p:cNvSpPr/>
          <p:nvPr/>
        </p:nvSpPr>
        <p:spPr bwMode="auto">
          <a:xfrm>
            <a:off x="49530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Rev. 2:16</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Erring Christian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p:nvSpPr>
        <p:spPr bwMode="auto">
          <a:xfrm>
            <a:off x="49530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Repent</a:t>
            </a:r>
          </a:p>
          <a:p>
            <a:r>
              <a:rPr lang="en-US" dirty="0"/>
              <a:t>       Erring Christian           &amp;</a:t>
            </a:r>
          </a:p>
          <a:p>
            <a:r>
              <a:rPr lang="en-US" dirty="0"/>
              <a:t>                                  </a:t>
            </a:r>
            <a:r>
              <a:rPr lang="en-US" b="1" dirty="0">
                <a:solidFill>
                  <a:srgbClr val="FFFF00"/>
                </a:solidFill>
              </a:rPr>
              <a:t>Be Baptized</a:t>
            </a:r>
            <a:endParaRPr kumimoji="0" lang="en-US" sz="1800" b="0" i="0" u="none" strike="noStrike" cap="none" normalizeH="0" baseline="0" dirty="0">
              <a:ln>
                <a:noFill/>
              </a:ln>
              <a:solidFill>
                <a:schemeClr val="tx1"/>
              </a:solidFill>
              <a:effectLst/>
              <a:latin typeface="Arial" pitchFamily="34" charset="0"/>
            </a:endParaRPr>
          </a:p>
        </p:txBody>
      </p:sp>
      <p:sp>
        <p:nvSpPr>
          <p:cNvPr id="12" name="Text Box 3"/>
          <p:cNvSpPr txBox="1">
            <a:spLocks noChangeArrowheads="1"/>
          </p:cNvSpPr>
          <p:nvPr/>
        </p:nvSpPr>
        <p:spPr bwMode="auto">
          <a:xfrm>
            <a:off x="1600200" y="1447800"/>
            <a:ext cx="1540806" cy="523220"/>
          </a:xfrm>
          <a:prstGeom prst="rect">
            <a:avLst/>
          </a:prstGeom>
          <a:noFill/>
          <a:ln w="9525">
            <a:noFill/>
            <a:miter lim="800000"/>
            <a:headEnd/>
            <a:tailEnd/>
          </a:ln>
          <a:effectLst/>
        </p:spPr>
        <p:txBody>
          <a:bodyPr wrap="none">
            <a:spAutoFit/>
          </a:bodyPr>
          <a:lstStyle/>
          <a:p>
            <a:r>
              <a:rPr lang="en-US" sz="2800" b="1" dirty="0"/>
              <a:t>If This...</a:t>
            </a:r>
          </a:p>
        </p:txBody>
      </p:sp>
      <p:sp>
        <p:nvSpPr>
          <p:cNvPr id="13" name="Text Box 4"/>
          <p:cNvSpPr txBox="1">
            <a:spLocks noChangeArrowheads="1"/>
          </p:cNvSpPr>
          <p:nvPr/>
        </p:nvSpPr>
        <p:spPr bwMode="auto">
          <a:xfrm>
            <a:off x="5257800" y="1447800"/>
            <a:ext cx="3505200" cy="523220"/>
          </a:xfrm>
          <a:prstGeom prst="rect">
            <a:avLst/>
          </a:prstGeom>
          <a:noFill/>
          <a:ln w="9525">
            <a:noFill/>
            <a:miter lim="800000"/>
            <a:headEnd/>
            <a:tailEnd/>
          </a:ln>
          <a:effectLst/>
        </p:spPr>
        <p:txBody>
          <a:bodyPr wrap="square">
            <a:spAutoFit/>
          </a:bodyPr>
          <a:lstStyle/>
          <a:p>
            <a:r>
              <a:rPr lang="en-US" sz="2800" b="1" dirty="0"/>
              <a:t>What About This...</a:t>
            </a:r>
          </a:p>
        </p:txBody>
      </p:sp>
      <p:sp>
        <p:nvSpPr>
          <p:cNvPr id="14" name="Footer Placeholder 13"/>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Passages Joined</a:t>
            </a:r>
          </a:p>
        </p:txBody>
      </p:sp>
      <p:sp>
        <p:nvSpPr>
          <p:cNvPr id="3" name="Slide Number Placeholder 2"/>
          <p:cNvSpPr>
            <a:spLocks noGrp="1"/>
          </p:cNvSpPr>
          <p:nvPr>
            <p:ph type="sldNum" sz="quarter" idx="12"/>
          </p:nvPr>
        </p:nvSpPr>
        <p:spPr/>
        <p:txBody>
          <a:bodyPr/>
          <a:lstStyle/>
          <a:p>
            <a:fld id="{812BE68A-F562-4DA6-A652-DCD09757848A}" type="slidenum">
              <a:rPr lang="en-US"/>
              <a:pPr/>
              <a:t>111</a:t>
            </a:fld>
            <a:endParaRPr lang="en-US"/>
          </a:p>
        </p:txBody>
      </p:sp>
      <p:sp>
        <p:nvSpPr>
          <p:cNvPr id="5" name="Down Arrow Callout 4"/>
          <p:cNvSpPr/>
          <p:nvPr/>
        </p:nvSpPr>
        <p:spPr bwMode="auto">
          <a:xfrm>
            <a:off x="5334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34" charset="0"/>
              </a:rPr>
              <a:t>1 Tim. </a:t>
            </a:r>
            <a:r>
              <a:rPr kumimoji="0" lang="en-US" sz="1800" b="1" i="0" u="none" strike="noStrike" cap="none" normalizeH="0" baseline="0" dirty="0">
                <a:ln>
                  <a:noFill/>
                </a:ln>
                <a:solidFill>
                  <a:schemeClr val="tx1"/>
                </a:solidFill>
                <a:effectLst/>
                <a:latin typeface="Arial" pitchFamily="34" charset="0"/>
              </a:rPr>
              <a:t> 3:4-5</a:t>
            </a:r>
          </a:p>
          <a:p>
            <a:pPr marL="231775" marR="0" algn="l" defTabSz="914400" rtl="0" eaLnBrk="0" fontAlgn="base" latinLnBrk="0" hangingPunct="0">
              <a:lnSpc>
                <a:spcPct val="100000"/>
              </a:lnSpc>
              <a:spcBef>
                <a:spcPct val="0"/>
              </a:spcBef>
              <a:spcAft>
                <a:spcPct val="0"/>
              </a:spcAft>
              <a:buClrTx/>
              <a:buSzTx/>
              <a:buFontTx/>
              <a:buNone/>
              <a:tabLst/>
            </a:pPr>
            <a:r>
              <a:rPr lang="en-US" b="1" dirty="0">
                <a:latin typeface="Arial" pitchFamily="34" charset="0"/>
              </a:rPr>
              <a:t>Children in </a:t>
            </a:r>
            <a:r>
              <a:rPr lang="en-US" b="1" dirty="0">
                <a:solidFill>
                  <a:srgbClr val="FFFF00"/>
                </a:solidFill>
                <a:latin typeface="Arial" pitchFamily="34" charset="0"/>
              </a:rPr>
              <a:t>submission</a:t>
            </a:r>
          </a:p>
          <a:p>
            <a:pPr marL="231775" marR="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pitchFamily="34" charset="0"/>
              </a:rPr>
              <a:t>Take care </a:t>
            </a:r>
            <a:r>
              <a:rPr kumimoji="0" lang="en-US" sz="1800" b="1" i="0" u="none" strike="noStrike" cap="none" normalizeH="0" baseline="0" dirty="0">
                <a:ln>
                  <a:noFill/>
                </a:ln>
                <a:solidFill>
                  <a:schemeClr val="tx1"/>
                </a:solidFill>
                <a:effectLst/>
                <a:latin typeface="Arial" pitchFamily="34" charset="0"/>
              </a:rPr>
              <a:t>of church of God</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7" name="Down Arrow Callout 6"/>
          <p:cNvSpPr/>
          <p:nvPr/>
        </p:nvSpPr>
        <p:spPr bwMode="auto">
          <a:xfrm>
            <a:off x="5334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231775" marR="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Tit. 1:6</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rgbClr val="FFFF00"/>
                </a:solidFill>
                <a:effectLst/>
                <a:latin typeface="Arial" pitchFamily="34" charset="0"/>
              </a:rPr>
              <a:t>Faithful</a:t>
            </a:r>
            <a:r>
              <a:rPr kumimoji="0" lang="en-US" sz="1800" b="1" i="0" u="none" strike="noStrike" cap="none" normalizeH="0" baseline="0" dirty="0">
                <a:ln>
                  <a:noFill/>
                </a:ln>
                <a:solidFill>
                  <a:schemeClr val="tx1"/>
                </a:solidFill>
                <a:effectLst/>
                <a:latin typeface="Arial" pitchFamily="34" charset="0"/>
              </a:rPr>
              <a:t> (believing) children</a:t>
            </a:r>
          </a:p>
        </p:txBody>
      </p:sp>
      <p:sp>
        <p:nvSpPr>
          <p:cNvPr id="8" name="Rectangle 7"/>
          <p:cNvSpPr/>
          <p:nvPr/>
        </p:nvSpPr>
        <p:spPr bwMode="auto">
          <a:xfrm>
            <a:off x="5334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latin typeface="Arial" pitchFamily="34" charset="0"/>
              </a:rPr>
              <a:t>Therefore</a:t>
            </a:r>
            <a:r>
              <a:rPr lang="en-US" b="1" dirty="0">
                <a:latin typeface="Arial" pitchFamily="34" charset="0"/>
              </a:rPr>
              <a:t> </a:t>
            </a:r>
          </a:p>
          <a:p>
            <a:pPr marL="231775"/>
            <a:r>
              <a:rPr lang="en-US" b="1" dirty="0">
                <a:solidFill>
                  <a:srgbClr val="FFFF00"/>
                </a:solidFill>
                <a:latin typeface="Arial" pitchFamily="34" charset="0"/>
              </a:rPr>
              <a:t>Faithful</a:t>
            </a:r>
            <a:r>
              <a:rPr lang="en-US" b="1" dirty="0">
                <a:latin typeface="Arial" pitchFamily="34" charset="0"/>
              </a:rPr>
              <a:t> (believing) children</a:t>
            </a:r>
          </a:p>
          <a:p>
            <a:pPr marL="231775"/>
            <a:r>
              <a:rPr lang="en-US" b="1" dirty="0">
                <a:solidFill>
                  <a:srgbClr val="FFFF00"/>
                </a:solidFill>
                <a:latin typeface="Arial" pitchFamily="34" charset="0"/>
              </a:rPr>
              <a:t>Take care </a:t>
            </a:r>
            <a:r>
              <a:rPr lang="en-US" b="1" dirty="0">
                <a:latin typeface="Arial" pitchFamily="34" charset="0"/>
              </a:rPr>
              <a:t>of church of God</a:t>
            </a:r>
          </a:p>
        </p:txBody>
      </p:sp>
      <p:sp>
        <p:nvSpPr>
          <p:cNvPr id="9" name="Down Arrow Callout 8"/>
          <p:cNvSpPr/>
          <p:nvPr/>
        </p:nvSpPr>
        <p:spPr bwMode="auto">
          <a:xfrm>
            <a:off x="50292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Acts 2:38</a:t>
            </a:r>
            <a:r>
              <a:rPr kumimoji="0" lang="en-US" sz="1800" b="0" i="0" u="none" strike="noStrike" cap="none" normalizeH="0" baseline="0" dirty="0">
                <a:ln>
                  <a:noFill/>
                </a:ln>
                <a:solidFill>
                  <a:schemeClr val="tx1"/>
                </a:solidFill>
                <a:effectLst/>
                <a:latin typeface="Arial" pitchFamily="34" charset="0"/>
              </a:rPr>
              <a:t>                        </a:t>
            </a:r>
            <a:r>
              <a:rPr lang="en-US" dirty="0"/>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Alien Sinner              &amp;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Be Baptized</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0" name="Down Arrow Callout 9"/>
          <p:cNvSpPr/>
          <p:nvPr/>
        </p:nvSpPr>
        <p:spPr bwMode="auto">
          <a:xfrm>
            <a:off x="49530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Rev. 2:16</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Erring Christian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p:nvSpPr>
        <p:spPr bwMode="auto">
          <a:xfrm>
            <a:off x="49530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Repent</a:t>
            </a:r>
          </a:p>
          <a:p>
            <a:r>
              <a:rPr lang="en-US" dirty="0"/>
              <a:t>       Erring Christian           &amp;</a:t>
            </a:r>
          </a:p>
          <a:p>
            <a:r>
              <a:rPr lang="en-US" dirty="0"/>
              <a:t>                                  </a:t>
            </a:r>
            <a:r>
              <a:rPr lang="en-US" b="1" dirty="0">
                <a:solidFill>
                  <a:srgbClr val="FFFF00"/>
                </a:solidFill>
              </a:rPr>
              <a:t>Be Baptized</a:t>
            </a:r>
            <a:endParaRPr kumimoji="0" lang="en-US" sz="1800" b="0" i="0" u="none" strike="noStrike" cap="none" normalizeH="0" baseline="0" dirty="0">
              <a:ln>
                <a:noFill/>
              </a:ln>
              <a:solidFill>
                <a:schemeClr val="tx1"/>
              </a:solidFill>
              <a:effectLst/>
              <a:latin typeface="Arial" pitchFamily="34" charset="0"/>
            </a:endParaRPr>
          </a:p>
        </p:txBody>
      </p:sp>
      <p:sp>
        <p:nvSpPr>
          <p:cNvPr id="12" name="Text Box 3"/>
          <p:cNvSpPr txBox="1">
            <a:spLocks noChangeArrowheads="1"/>
          </p:cNvSpPr>
          <p:nvPr/>
        </p:nvSpPr>
        <p:spPr bwMode="auto">
          <a:xfrm>
            <a:off x="1600200" y="1447800"/>
            <a:ext cx="1540806" cy="523220"/>
          </a:xfrm>
          <a:prstGeom prst="rect">
            <a:avLst/>
          </a:prstGeom>
          <a:noFill/>
          <a:ln w="9525">
            <a:noFill/>
            <a:miter lim="800000"/>
            <a:headEnd/>
            <a:tailEnd/>
          </a:ln>
          <a:effectLst/>
        </p:spPr>
        <p:txBody>
          <a:bodyPr wrap="none">
            <a:spAutoFit/>
          </a:bodyPr>
          <a:lstStyle/>
          <a:p>
            <a:r>
              <a:rPr lang="en-US" sz="2800" b="1" dirty="0"/>
              <a:t>If This...</a:t>
            </a:r>
          </a:p>
        </p:txBody>
      </p:sp>
      <p:sp>
        <p:nvSpPr>
          <p:cNvPr id="13" name="Text Box 4"/>
          <p:cNvSpPr txBox="1">
            <a:spLocks noChangeArrowheads="1"/>
          </p:cNvSpPr>
          <p:nvPr/>
        </p:nvSpPr>
        <p:spPr bwMode="auto">
          <a:xfrm>
            <a:off x="5257800" y="1447800"/>
            <a:ext cx="3505200" cy="523220"/>
          </a:xfrm>
          <a:prstGeom prst="rect">
            <a:avLst/>
          </a:prstGeom>
          <a:noFill/>
          <a:ln w="9525">
            <a:noFill/>
            <a:miter lim="800000"/>
            <a:headEnd/>
            <a:tailEnd/>
          </a:ln>
          <a:effectLst/>
        </p:spPr>
        <p:txBody>
          <a:bodyPr wrap="square">
            <a:spAutoFit/>
          </a:bodyPr>
          <a:lstStyle/>
          <a:p>
            <a:r>
              <a:rPr lang="en-US" sz="2800" b="1" dirty="0"/>
              <a:t>What About This...</a:t>
            </a:r>
          </a:p>
        </p:txBody>
      </p:sp>
      <p:sp>
        <p:nvSpPr>
          <p:cNvPr id="14" name="Footer Placeholder 13"/>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AAFFB9C-92E5-4046-87EF-912AA823F818}" type="slidenum">
              <a:rPr lang="en-US"/>
              <a:pPr>
                <a:defRPr/>
              </a:pPr>
              <a:t>112</a:t>
            </a:fld>
            <a:endParaRPr lang="en-US"/>
          </a:p>
        </p:txBody>
      </p:sp>
      <p:sp>
        <p:nvSpPr>
          <p:cNvPr id="595970" name="Rectangle 2"/>
          <p:cNvSpPr>
            <a:spLocks noGrp="1" noChangeArrowheads="1"/>
          </p:cNvSpPr>
          <p:nvPr>
            <p:ph type="title"/>
          </p:nvPr>
        </p:nvSpPr>
        <p:spPr/>
        <p:txBody>
          <a:bodyPr/>
          <a:lstStyle/>
          <a:p>
            <a:pPr eaLnBrk="1" hangingPunct="1">
              <a:defRPr/>
            </a:pPr>
            <a:r>
              <a:rPr lang="en-US" dirty="0">
                <a:latin typeface="Arial Black" pitchFamily="34" charset="0"/>
              </a:rPr>
              <a:t>OT Leaders With Bad Kids</a:t>
            </a:r>
          </a:p>
        </p:txBody>
      </p:sp>
      <p:sp>
        <p:nvSpPr>
          <p:cNvPr id="595971" name="Rectangle 3"/>
          <p:cNvSpPr>
            <a:spLocks noGrp="1" noChangeArrowheads="1"/>
          </p:cNvSpPr>
          <p:nvPr>
            <p:ph type="body" sz="half" idx="1"/>
          </p:nvPr>
        </p:nvSpPr>
        <p:spPr/>
        <p:txBody>
          <a:bodyPr/>
          <a:lstStyle/>
          <a:p>
            <a:pPr marL="457200" indent="-457200" eaLnBrk="1" hangingPunct="1">
              <a:spcBef>
                <a:spcPct val="0"/>
              </a:spcBef>
              <a:spcAft>
                <a:spcPct val="100000"/>
              </a:spcAft>
              <a:defRPr/>
            </a:pPr>
            <a:r>
              <a:rPr lang="en-US" sz="2500" b="1" dirty="0">
                <a:solidFill>
                  <a:srgbClr val="FFFF00"/>
                </a:solidFill>
              </a:rPr>
              <a:t>Jacob</a:t>
            </a:r>
            <a:r>
              <a:rPr lang="en-US" sz="2000" dirty="0"/>
              <a:t>  (Gen. 49:3-7)</a:t>
            </a:r>
          </a:p>
          <a:p>
            <a:pPr marL="457200" indent="-457200" eaLnBrk="1" hangingPunct="1">
              <a:spcBef>
                <a:spcPct val="0"/>
              </a:spcBef>
              <a:spcAft>
                <a:spcPct val="100000"/>
              </a:spcAft>
              <a:defRPr/>
            </a:pPr>
            <a:r>
              <a:rPr lang="en-US" sz="2500" b="1" dirty="0">
                <a:solidFill>
                  <a:srgbClr val="FFFF00"/>
                </a:solidFill>
              </a:rPr>
              <a:t>Aaron</a:t>
            </a:r>
            <a:r>
              <a:rPr lang="en-US" sz="2000" dirty="0"/>
              <a:t>  (Lev. 10:1-3)</a:t>
            </a:r>
          </a:p>
          <a:p>
            <a:pPr marL="457200" indent="-457200" eaLnBrk="1" hangingPunct="1">
              <a:spcBef>
                <a:spcPct val="0"/>
              </a:spcBef>
              <a:spcAft>
                <a:spcPct val="100000"/>
              </a:spcAft>
              <a:defRPr/>
            </a:pPr>
            <a:r>
              <a:rPr lang="en-US" sz="2500" b="1" dirty="0">
                <a:solidFill>
                  <a:srgbClr val="FFFF00"/>
                </a:solidFill>
              </a:rPr>
              <a:t>Eli</a:t>
            </a:r>
            <a:r>
              <a:rPr lang="en-US" sz="2000" dirty="0"/>
              <a:t>  (1 Sam. 2:12-17, 22-25; 3:13)</a:t>
            </a:r>
          </a:p>
          <a:p>
            <a:pPr marL="457200" indent="-457200" eaLnBrk="1" hangingPunct="1">
              <a:spcBef>
                <a:spcPct val="0"/>
              </a:spcBef>
              <a:spcAft>
                <a:spcPct val="100000"/>
              </a:spcAft>
              <a:defRPr/>
            </a:pPr>
            <a:r>
              <a:rPr lang="en-US" sz="2500" b="1" dirty="0">
                <a:solidFill>
                  <a:srgbClr val="FFFF00"/>
                </a:solidFill>
              </a:rPr>
              <a:t>Samuel</a:t>
            </a:r>
            <a:r>
              <a:rPr lang="en-US" sz="2000" dirty="0"/>
              <a:t>  (1 Sam. 8:1-5)</a:t>
            </a:r>
          </a:p>
          <a:p>
            <a:pPr marL="457200" indent="-457200" eaLnBrk="1" hangingPunct="1">
              <a:spcBef>
                <a:spcPct val="0"/>
              </a:spcBef>
              <a:spcAft>
                <a:spcPct val="100000"/>
              </a:spcAft>
              <a:defRPr/>
            </a:pPr>
            <a:r>
              <a:rPr lang="en-US" sz="2500" b="1" dirty="0">
                <a:solidFill>
                  <a:srgbClr val="FFFF00"/>
                </a:solidFill>
              </a:rPr>
              <a:t>David</a:t>
            </a:r>
            <a:r>
              <a:rPr lang="en-US" sz="2000" dirty="0"/>
              <a:t>  (2 Sam. 13; 15; 1 Ki. 1)</a:t>
            </a:r>
          </a:p>
        </p:txBody>
      </p:sp>
      <p:sp>
        <p:nvSpPr>
          <p:cNvPr id="595972" name="Rectangle 4"/>
          <p:cNvSpPr>
            <a:spLocks noGrp="1" noChangeArrowheads="1"/>
          </p:cNvSpPr>
          <p:nvPr>
            <p:ph type="body" sz="half" idx="2"/>
          </p:nvPr>
        </p:nvSpPr>
        <p:spPr/>
        <p:txBody>
          <a:bodyPr/>
          <a:lstStyle/>
          <a:p>
            <a:pPr marL="457200" indent="-457200" eaLnBrk="1" hangingPunct="1">
              <a:spcBef>
                <a:spcPct val="0"/>
              </a:spcBef>
              <a:spcAft>
                <a:spcPct val="100000"/>
              </a:spcAft>
              <a:defRPr/>
            </a:pPr>
            <a:r>
              <a:rPr lang="en-US" sz="2500" b="1">
                <a:solidFill>
                  <a:srgbClr val="FFFF00"/>
                </a:solidFill>
              </a:rPr>
              <a:t>Solomon</a:t>
            </a:r>
            <a:r>
              <a:rPr lang="en-US" sz="2000"/>
              <a:t>  (1 Ki. 14:21-24)</a:t>
            </a:r>
          </a:p>
          <a:p>
            <a:pPr marL="457200" indent="-457200" eaLnBrk="1" hangingPunct="1">
              <a:spcBef>
                <a:spcPct val="0"/>
              </a:spcBef>
              <a:spcAft>
                <a:spcPct val="100000"/>
              </a:spcAft>
              <a:defRPr/>
            </a:pPr>
            <a:r>
              <a:rPr lang="en-US" sz="2500" b="1">
                <a:solidFill>
                  <a:srgbClr val="FFFF00"/>
                </a:solidFill>
              </a:rPr>
              <a:t>Jehoshaphat</a:t>
            </a:r>
            <a:r>
              <a:rPr lang="en-US" sz="2000"/>
              <a:t>  (2 Ki. 8:16-18)</a:t>
            </a:r>
          </a:p>
          <a:p>
            <a:pPr marL="457200" indent="-457200" eaLnBrk="1" hangingPunct="1">
              <a:spcBef>
                <a:spcPct val="0"/>
              </a:spcBef>
              <a:spcAft>
                <a:spcPct val="100000"/>
              </a:spcAft>
              <a:defRPr/>
            </a:pPr>
            <a:r>
              <a:rPr lang="en-US" sz="2500" b="1">
                <a:solidFill>
                  <a:srgbClr val="FFFF00"/>
                </a:solidFill>
              </a:rPr>
              <a:t>Jotham</a:t>
            </a:r>
            <a:r>
              <a:rPr lang="en-US" sz="2000"/>
              <a:t>  (2 Ki. 16:1-4)</a:t>
            </a:r>
          </a:p>
          <a:p>
            <a:pPr marL="457200" indent="-457200" eaLnBrk="1" hangingPunct="1">
              <a:spcBef>
                <a:spcPct val="0"/>
              </a:spcBef>
              <a:spcAft>
                <a:spcPct val="100000"/>
              </a:spcAft>
              <a:defRPr/>
            </a:pPr>
            <a:r>
              <a:rPr lang="en-US" sz="2500" b="1">
                <a:solidFill>
                  <a:srgbClr val="FFFF00"/>
                </a:solidFill>
              </a:rPr>
              <a:t>Hezekiah</a:t>
            </a:r>
            <a:r>
              <a:rPr lang="en-US" sz="2000"/>
              <a:t>  (2 Ki. 21:1-16)</a:t>
            </a:r>
          </a:p>
          <a:p>
            <a:pPr marL="457200" indent="-457200" eaLnBrk="1" hangingPunct="1">
              <a:spcBef>
                <a:spcPct val="0"/>
              </a:spcBef>
              <a:spcAft>
                <a:spcPct val="100000"/>
              </a:spcAft>
              <a:defRPr/>
            </a:pPr>
            <a:r>
              <a:rPr lang="en-US" sz="2500" b="1">
                <a:solidFill>
                  <a:srgbClr val="FFFF00"/>
                </a:solidFill>
              </a:rPr>
              <a:t>Josiah</a:t>
            </a:r>
            <a:r>
              <a:rPr lang="en-US" sz="2000"/>
              <a:t>  (2 Ki. 23:31-32)</a:t>
            </a:r>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Black" pitchFamily="34" charset="0"/>
              </a:rPr>
              <a:t>Orville Wright</a:t>
            </a:r>
          </a:p>
        </p:txBody>
      </p:sp>
      <p:sp>
        <p:nvSpPr>
          <p:cNvPr id="5" name="Content Placeholder 4"/>
          <p:cNvSpPr>
            <a:spLocks noGrp="1"/>
          </p:cNvSpPr>
          <p:nvPr>
            <p:ph sz="half" idx="2"/>
          </p:nvPr>
        </p:nvSpPr>
        <p:spPr/>
        <p:txBody>
          <a:bodyPr/>
          <a:lstStyle/>
          <a:p>
            <a:pPr marL="0" indent="404813">
              <a:buNone/>
            </a:pPr>
            <a:r>
              <a:rPr lang="en-US" sz="3200" dirty="0">
                <a:effectLst/>
                <a:sym typeface="Monotype Sorts"/>
              </a:rPr>
              <a:t>“</a:t>
            </a:r>
            <a:r>
              <a:rPr lang="en-US" sz="3200" dirty="0">
                <a:effectLst/>
              </a:rPr>
              <a:t>...but if we all worked on the assumption that what is accepted as true is really true, there would be little hope of advance.”</a:t>
            </a:r>
            <a:r>
              <a:rPr lang="en-US" sz="3200" dirty="0">
                <a:effectLst/>
                <a:sym typeface="Monotype Sorts"/>
              </a:rPr>
              <a:t/>
            </a:r>
            <a:br>
              <a:rPr lang="en-US" sz="3200" dirty="0">
                <a:effectLst/>
                <a:sym typeface="Monotype Sorts"/>
              </a:rPr>
            </a:br>
            <a:r>
              <a:rPr lang="en-US" sz="3200" dirty="0">
                <a:effectLst/>
                <a:sym typeface="Monotype Sorts"/>
              </a:rPr>
              <a:t/>
            </a:r>
            <a:br>
              <a:rPr lang="en-US" sz="3200" dirty="0">
                <a:effectLst/>
                <a:sym typeface="Monotype Sorts"/>
              </a:rPr>
            </a:br>
            <a:r>
              <a:rPr lang="en-US" sz="1800" dirty="0">
                <a:effectLst/>
              </a:rPr>
              <a:t>(</a:t>
            </a:r>
            <a:r>
              <a:rPr lang="en-US" sz="1800" i="1" dirty="0">
                <a:effectLst/>
              </a:rPr>
              <a:t>Letter</a:t>
            </a:r>
            <a:r>
              <a:rPr lang="en-US" sz="1800" dirty="0">
                <a:effectLst/>
              </a:rPr>
              <a:t>, June 7, 1903)</a:t>
            </a:r>
            <a:endParaRPr lang="en-US" dirty="0">
              <a:effectLst/>
            </a:endParaRPr>
          </a:p>
        </p:txBody>
      </p:sp>
      <p:sp>
        <p:nvSpPr>
          <p:cNvPr id="2" name="Slide Number Placeholder 1"/>
          <p:cNvSpPr>
            <a:spLocks noGrp="1"/>
          </p:cNvSpPr>
          <p:nvPr>
            <p:ph type="sldNum" sz="quarter" idx="12"/>
          </p:nvPr>
        </p:nvSpPr>
        <p:spPr/>
        <p:txBody>
          <a:bodyPr/>
          <a:lstStyle/>
          <a:p>
            <a:pPr>
              <a:defRPr/>
            </a:pPr>
            <a:fld id="{A9CDC12A-382E-444B-95A7-7172A2B56C52}" type="slidenum">
              <a:rPr lang="en-US"/>
              <a:pPr>
                <a:defRPr/>
              </a:pPr>
              <a:t>113</a:t>
            </a:fld>
            <a:endParaRPr lang="en-US"/>
          </a:p>
        </p:txBody>
      </p:sp>
      <p:pic>
        <p:nvPicPr>
          <p:cNvPr id="8" name="Content Placeholder 7" descr="Orville Wright.jpg"/>
          <p:cNvPicPr>
            <a:picLocks noGrp="1" noChangeAspect="1"/>
          </p:cNvPicPr>
          <p:nvPr>
            <p:ph sz="half" idx="1"/>
          </p:nvPr>
        </p:nvPicPr>
        <p:blipFill>
          <a:blip r:embed="rId3" cstate="print"/>
          <a:stretch>
            <a:fillRect/>
          </a:stretch>
        </p:blipFill>
        <p:spPr>
          <a:xfrm>
            <a:off x="668748" y="1600200"/>
            <a:ext cx="3615503" cy="4530725"/>
          </a:xfrm>
        </p:spPr>
      </p:pic>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0B1C473-F94C-450E-9C65-E43E54693358}" type="slidenum">
              <a:rPr lang="en-US"/>
              <a:pPr>
                <a:defRPr/>
              </a:pPr>
              <a:t>114</a:t>
            </a:fld>
            <a:endParaRPr lang="en-US"/>
          </a:p>
        </p:txBody>
      </p:sp>
      <p:sp>
        <p:nvSpPr>
          <p:cNvPr id="313346" name="Rectangle 2"/>
          <p:cNvSpPr>
            <a:spLocks noGrp="1" noChangeArrowheads="1"/>
          </p:cNvSpPr>
          <p:nvPr>
            <p:ph type="title"/>
          </p:nvPr>
        </p:nvSpPr>
        <p:spPr/>
        <p:txBody>
          <a:bodyPr/>
          <a:lstStyle/>
          <a:p>
            <a:pPr eaLnBrk="1" hangingPunct="1">
              <a:defRPr/>
            </a:pPr>
            <a:r>
              <a:rPr lang="en-US" sz="5000" i="1" dirty="0" err="1">
                <a:latin typeface="Arial Black" pitchFamily="34" charset="0"/>
              </a:rPr>
              <a:t>Pistos</a:t>
            </a:r>
            <a:r>
              <a:rPr lang="en-US" sz="5000" dirty="0">
                <a:latin typeface="Arial Black" pitchFamily="34" charset="0"/>
              </a:rPr>
              <a:t> = Reliable</a:t>
            </a:r>
          </a:p>
        </p:txBody>
      </p:sp>
      <p:sp>
        <p:nvSpPr>
          <p:cNvPr id="313347" name="Rectangle 3"/>
          <p:cNvSpPr>
            <a:spLocks noGrp="1" noChangeArrowheads="1"/>
          </p:cNvSpPr>
          <p:nvPr>
            <p:ph type="body" idx="1"/>
          </p:nvPr>
        </p:nvSpPr>
        <p:spPr>
          <a:xfrm>
            <a:off x="457200" y="1447800"/>
            <a:ext cx="8229600" cy="4683125"/>
          </a:xfrm>
        </p:spPr>
        <p:txBody>
          <a:bodyPr/>
          <a:lstStyle/>
          <a:p>
            <a:pPr marL="457200" indent="-457200" eaLnBrk="1" hangingPunct="1">
              <a:spcBef>
                <a:spcPct val="0"/>
              </a:spcBef>
              <a:spcAft>
                <a:spcPts val="2400"/>
              </a:spcAft>
              <a:defRPr/>
            </a:pPr>
            <a:r>
              <a:rPr lang="en-US" sz="2800" dirty="0">
                <a:cs typeface="Times New Roman" pitchFamily="18" charset="0"/>
              </a:rPr>
              <a:t>Servants may be </a:t>
            </a:r>
            <a:r>
              <a:rPr lang="en-US" sz="2800" b="1" dirty="0">
                <a:solidFill>
                  <a:srgbClr val="FFFF00"/>
                </a:solidFill>
                <a:cs typeface="Times New Roman" pitchFamily="18" charset="0"/>
              </a:rPr>
              <a:t>“faithful” </a:t>
            </a:r>
            <a:r>
              <a:rPr lang="en-US" sz="2800" dirty="0"/>
              <a:t>(10x)  </a:t>
            </a:r>
            <a:r>
              <a:rPr lang="en-US" sz="2000" dirty="0">
                <a:cs typeface="Times New Roman" pitchFamily="18" charset="0"/>
              </a:rPr>
              <a:t>(Mt. 24:45; 25:21, 23; Lk. 16:10-12; 19:17)</a:t>
            </a:r>
            <a:endParaRPr lang="en-US" sz="2000" dirty="0"/>
          </a:p>
          <a:p>
            <a:pPr marL="457200" indent="-457200" eaLnBrk="1" hangingPunct="1">
              <a:spcBef>
                <a:spcPct val="0"/>
              </a:spcBef>
              <a:spcAft>
                <a:spcPts val="2400"/>
              </a:spcAft>
              <a:defRPr/>
            </a:pPr>
            <a:r>
              <a:rPr lang="en-US" sz="2800" dirty="0">
                <a:cs typeface="Times New Roman" pitchFamily="18" charset="0"/>
              </a:rPr>
              <a:t>God is </a:t>
            </a:r>
            <a:r>
              <a:rPr lang="en-US" sz="2800" b="1" dirty="0">
                <a:solidFill>
                  <a:srgbClr val="FFFF00"/>
                </a:solidFill>
                <a:cs typeface="Times New Roman" pitchFamily="18" charset="0"/>
              </a:rPr>
              <a:t>“faithful”  </a:t>
            </a:r>
            <a:r>
              <a:rPr lang="en-US" sz="2800" dirty="0"/>
              <a:t>(8x)  </a:t>
            </a:r>
            <a:r>
              <a:rPr lang="en-US" sz="2000" dirty="0">
                <a:cs typeface="Times New Roman" pitchFamily="18" charset="0"/>
              </a:rPr>
              <a:t>(1 Cor. 1:9; 10:13; 2 Cor. 1:18; 1 Th. 5:24; Heb. 10:23; 11:11; 1 Jn. 1:9)</a:t>
            </a:r>
            <a:r>
              <a:rPr lang="en-US" sz="2800" dirty="0"/>
              <a:t> </a:t>
            </a:r>
          </a:p>
          <a:p>
            <a:pPr marL="457200" indent="-457200" eaLnBrk="1" hangingPunct="1">
              <a:spcBef>
                <a:spcPct val="0"/>
              </a:spcBef>
              <a:spcAft>
                <a:spcPts val="2400"/>
              </a:spcAft>
              <a:defRPr/>
            </a:pPr>
            <a:r>
              <a:rPr lang="en-US" sz="2800" dirty="0">
                <a:cs typeface="Times New Roman" pitchFamily="18" charset="0"/>
              </a:rPr>
              <a:t>Mercies of David are </a:t>
            </a:r>
            <a:r>
              <a:rPr lang="en-US" sz="2800" b="1" dirty="0">
                <a:solidFill>
                  <a:srgbClr val="FFFF00"/>
                </a:solidFill>
                <a:cs typeface="Times New Roman" pitchFamily="18" charset="0"/>
              </a:rPr>
              <a:t>“sure”  </a:t>
            </a:r>
            <a:r>
              <a:rPr lang="en-US" sz="2000" dirty="0">
                <a:cs typeface="Times New Roman" pitchFamily="18" charset="0"/>
              </a:rPr>
              <a:t>(Acts 13:34)</a:t>
            </a:r>
            <a:endParaRPr lang="en-US" sz="2000" dirty="0"/>
          </a:p>
          <a:p>
            <a:pPr marL="457200" indent="-457200" eaLnBrk="1" hangingPunct="1">
              <a:spcBef>
                <a:spcPct val="0"/>
              </a:spcBef>
              <a:spcAft>
                <a:spcPts val="2400"/>
              </a:spcAft>
              <a:defRPr/>
            </a:pPr>
            <a:r>
              <a:rPr lang="en-US" sz="2800" dirty="0">
                <a:cs typeface="Times New Roman" pitchFamily="18" charset="0"/>
              </a:rPr>
              <a:t>Stewards are </a:t>
            </a:r>
            <a:r>
              <a:rPr lang="en-US" sz="2800" b="1" dirty="0">
                <a:solidFill>
                  <a:srgbClr val="FFFF00"/>
                </a:solidFill>
                <a:cs typeface="Times New Roman" pitchFamily="18" charset="0"/>
              </a:rPr>
              <a:t>“faithful”  </a:t>
            </a:r>
            <a:r>
              <a:rPr lang="en-US" sz="2800" dirty="0"/>
              <a:t>(2x)  </a:t>
            </a:r>
            <a:r>
              <a:rPr lang="en-US" sz="2000" dirty="0">
                <a:cs typeface="Times New Roman" pitchFamily="18" charset="0"/>
              </a:rPr>
              <a:t>(Lk. 12:42; 1 Cor. 4:2)</a:t>
            </a:r>
            <a:r>
              <a:rPr lang="en-US" sz="2800" dirty="0"/>
              <a:t> </a:t>
            </a:r>
          </a:p>
          <a:p>
            <a:pPr marL="457200" indent="-457200" eaLnBrk="1" hangingPunct="1">
              <a:spcBef>
                <a:spcPct val="0"/>
              </a:spcBef>
              <a:spcAft>
                <a:spcPts val="2400"/>
              </a:spcAft>
              <a:defRPr/>
            </a:pPr>
            <a:r>
              <a:rPr lang="en-US" sz="2800" dirty="0">
                <a:cs typeface="Times New Roman" pitchFamily="18" charset="0"/>
              </a:rPr>
              <a:t>Timothy was a </a:t>
            </a: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son </a:t>
            </a:r>
            <a:r>
              <a:rPr lang="en-US" sz="2800" dirty="0">
                <a:cs typeface="Times New Roman" pitchFamily="18" charset="0"/>
              </a:rPr>
              <a:t>in the Lord  </a:t>
            </a:r>
            <a:r>
              <a:rPr lang="en-US" sz="2000" dirty="0">
                <a:cs typeface="Times New Roman" pitchFamily="18" charset="0"/>
              </a:rPr>
              <a:t>(1 Cor. 4:17)</a:t>
            </a:r>
            <a:r>
              <a:rPr lang="en-US" sz="28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06E7F45-4757-4587-AC39-7B1508E18173}" type="slidenum">
              <a:rPr lang="en-US"/>
              <a:pPr>
                <a:defRPr/>
              </a:pPr>
              <a:t>115</a:t>
            </a:fld>
            <a:endParaRPr lang="en-US"/>
          </a:p>
        </p:txBody>
      </p:sp>
      <p:sp>
        <p:nvSpPr>
          <p:cNvPr id="315394" name="Rectangle 2"/>
          <p:cNvSpPr>
            <a:spLocks noGrp="1" noChangeArrowheads="1"/>
          </p:cNvSpPr>
          <p:nvPr>
            <p:ph type="title"/>
          </p:nvPr>
        </p:nvSpPr>
        <p:spPr/>
        <p:txBody>
          <a:bodyPr/>
          <a:lstStyle/>
          <a:p>
            <a:pPr eaLnBrk="1" hangingPunct="1">
              <a:defRPr/>
            </a:pPr>
            <a:r>
              <a:rPr lang="en-US" sz="5000" i="1">
                <a:latin typeface="Arial Black" pitchFamily="34" charset="0"/>
              </a:rPr>
              <a:t>Pistos</a:t>
            </a:r>
            <a:r>
              <a:rPr lang="en-US" sz="5000">
                <a:latin typeface="Arial Black" pitchFamily="34" charset="0"/>
              </a:rPr>
              <a:t> = Reliable</a:t>
            </a:r>
          </a:p>
        </p:txBody>
      </p:sp>
      <p:sp>
        <p:nvSpPr>
          <p:cNvPr id="315395" name="Rectangle 3"/>
          <p:cNvSpPr>
            <a:spLocks noGrp="1" noChangeArrowheads="1"/>
          </p:cNvSpPr>
          <p:nvPr>
            <p:ph type="body" idx="1"/>
          </p:nvPr>
        </p:nvSpPr>
        <p:spPr>
          <a:xfrm>
            <a:off x="457200" y="1447800"/>
            <a:ext cx="8229600" cy="4683125"/>
          </a:xfrm>
        </p:spPr>
        <p:txBody>
          <a:bodyPr/>
          <a:lstStyle/>
          <a:p>
            <a:pPr marL="457200" indent="-457200" eaLnBrk="1" hangingPunct="1">
              <a:spcBef>
                <a:spcPct val="0"/>
              </a:spcBef>
              <a:spcAft>
                <a:spcPts val="2400"/>
              </a:spcAft>
              <a:defRPr/>
            </a:pPr>
            <a:r>
              <a:rPr lang="en-US" sz="2800" dirty="0" err="1">
                <a:cs typeface="Times New Roman" pitchFamily="18" charset="0"/>
              </a:rPr>
              <a:t>Tychicus</a:t>
            </a:r>
            <a:r>
              <a:rPr lang="en-US" sz="2800" dirty="0">
                <a:cs typeface="Times New Roman" pitchFamily="18" charset="0"/>
              </a:rPr>
              <a:t> was a </a:t>
            </a: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minister</a:t>
            </a:r>
            <a:r>
              <a:rPr lang="en-US" sz="2800" dirty="0">
                <a:cs typeface="Times New Roman" pitchFamily="18" charset="0"/>
              </a:rPr>
              <a:t>  (2x)  </a:t>
            </a:r>
            <a:r>
              <a:rPr lang="en-US" sz="2000" dirty="0">
                <a:cs typeface="Times New Roman" pitchFamily="18" charset="0"/>
              </a:rPr>
              <a:t>(Eph. 6:21; Col. 4:7)</a:t>
            </a:r>
            <a:r>
              <a:rPr lang="en-US" sz="2800" dirty="0"/>
              <a:t> </a:t>
            </a:r>
          </a:p>
          <a:p>
            <a:pPr marL="457200" indent="-457200" eaLnBrk="1" hangingPunct="1">
              <a:spcBef>
                <a:spcPct val="0"/>
              </a:spcBef>
              <a:spcAft>
                <a:spcPts val="2400"/>
              </a:spcAft>
              <a:defRPr/>
            </a:pP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brethren</a:t>
            </a:r>
            <a:r>
              <a:rPr lang="en-US" sz="2800" dirty="0">
                <a:cs typeface="Times New Roman" pitchFamily="18" charset="0"/>
              </a:rPr>
              <a:t> at Colossae  </a:t>
            </a:r>
            <a:r>
              <a:rPr lang="en-US" sz="2000" dirty="0">
                <a:cs typeface="Times New Roman" pitchFamily="18" charset="0"/>
              </a:rPr>
              <a:t>(Col. 1:2)</a:t>
            </a:r>
            <a:r>
              <a:rPr lang="en-US" sz="2800" dirty="0"/>
              <a:t> </a:t>
            </a:r>
          </a:p>
          <a:p>
            <a:pPr marL="457200" indent="-457200" eaLnBrk="1" hangingPunct="1">
              <a:spcBef>
                <a:spcPct val="0"/>
              </a:spcBef>
              <a:spcAft>
                <a:spcPts val="2400"/>
              </a:spcAft>
              <a:defRPr/>
            </a:pPr>
            <a:r>
              <a:rPr lang="en-US" sz="2800" dirty="0" err="1">
                <a:cs typeface="Times New Roman" pitchFamily="18" charset="0"/>
              </a:rPr>
              <a:t>Epiphras</a:t>
            </a:r>
            <a:r>
              <a:rPr lang="en-US" sz="2800" dirty="0">
                <a:cs typeface="Times New Roman" pitchFamily="18" charset="0"/>
              </a:rPr>
              <a:t> was a </a:t>
            </a: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minister  </a:t>
            </a:r>
            <a:r>
              <a:rPr lang="en-US" sz="2000" dirty="0">
                <a:cs typeface="Times New Roman" pitchFamily="18" charset="0"/>
              </a:rPr>
              <a:t>(Col. 1:7)</a:t>
            </a:r>
            <a:r>
              <a:rPr lang="en-US" sz="2800" dirty="0"/>
              <a:t> </a:t>
            </a:r>
          </a:p>
          <a:p>
            <a:pPr marL="457200" indent="-457200" eaLnBrk="1" hangingPunct="1">
              <a:spcBef>
                <a:spcPct val="0"/>
              </a:spcBef>
              <a:spcAft>
                <a:spcPts val="2400"/>
              </a:spcAft>
              <a:defRPr/>
            </a:pPr>
            <a:r>
              <a:rPr lang="en-US" sz="2800" dirty="0" err="1">
                <a:cs typeface="Times New Roman" pitchFamily="18" charset="0"/>
              </a:rPr>
              <a:t>Onesimus</a:t>
            </a:r>
            <a:r>
              <a:rPr lang="en-US" sz="2800" dirty="0">
                <a:cs typeface="Times New Roman" pitchFamily="18" charset="0"/>
              </a:rPr>
              <a:t> was a </a:t>
            </a:r>
            <a:r>
              <a:rPr lang="en-US" sz="2800" b="1" dirty="0">
                <a:solidFill>
                  <a:srgbClr val="FFFF00"/>
                </a:solidFill>
                <a:cs typeface="Times New Roman" pitchFamily="18" charset="0"/>
              </a:rPr>
              <a:t>“faithful” </a:t>
            </a:r>
            <a:r>
              <a:rPr lang="en-US" sz="2800" dirty="0">
                <a:cs typeface="Times New Roman" pitchFamily="18" charset="0"/>
              </a:rPr>
              <a:t>and beloved </a:t>
            </a:r>
            <a:r>
              <a:rPr lang="en-US" sz="2800" b="1" dirty="0">
                <a:solidFill>
                  <a:srgbClr val="00B0F0"/>
                </a:solidFill>
                <a:cs typeface="Times New Roman" pitchFamily="18" charset="0"/>
              </a:rPr>
              <a:t>brother  </a:t>
            </a:r>
            <a:r>
              <a:rPr lang="en-US" sz="2000" dirty="0">
                <a:cs typeface="Times New Roman" pitchFamily="18" charset="0"/>
              </a:rPr>
              <a:t>(Col. 4:9)</a:t>
            </a:r>
          </a:p>
          <a:p>
            <a:pPr marL="457200" indent="-457200" eaLnBrk="1" hangingPunct="1">
              <a:spcBef>
                <a:spcPct val="0"/>
              </a:spcBef>
              <a:spcAft>
                <a:spcPts val="2400"/>
              </a:spcAft>
              <a:defRPr/>
            </a:pPr>
            <a:r>
              <a:rPr lang="en-US" sz="2800" dirty="0">
                <a:cs typeface="Times New Roman" pitchFamily="18" charset="0"/>
              </a:rPr>
              <a:t>Lord is </a:t>
            </a:r>
            <a:r>
              <a:rPr lang="en-US" sz="2800" b="1" dirty="0">
                <a:solidFill>
                  <a:srgbClr val="FFFF00"/>
                </a:solidFill>
                <a:cs typeface="Times New Roman" pitchFamily="18" charset="0"/>
              </a:rPr>
              <a:t>“faithful”  </a:t>
            </a:r>
            <a:r>
              <a:rPr lang="en-US" sz="2000" dirty="0">
                <a:cs typeface="Times New Roman" pitchFamily="18" charset="0"/>
              </a:rPr>
              <a:t>(2 Th. 3:3)</a:t>
            </a:r>
            <a:endParaRPr lang="en-US" sz="20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7B810CA-EB2D-4E88-BEC0-D34FF10D8FE9}" type="slidenum">
              <a:rPr lang="en-US"/>
              <a:pPr>
                <a:defRPr/>
              </a:pPr>
              <a:t>116</a:t>
            </a:fld>
            <a:endParaRPr lang="en-US"/>
          </a:p>
        </p:txBody>
      </p:sp>
      <p:sp>
        <p:nvSpPr>
          <p:cNvPr id="317442" name="Rectangle 2"/>
          <p:cNvSpPr>
            <a:spLocks noGrp="1" noChangeArrowheads="1"/>
          </p:cNvSpPr>
          <p:nvPr>
            <p:ph type="title"/>
          </p:nvPr>
        </p:nvSpPr>
        <p:spPr/>
        <p:txBody>
          <a:bodyPr/>
          <a:lstStyle/>
          <a:p>
            <a:pPr eaLnBrk="1" hangingPunct="1">
              <a:defRPr/>
            </a:pPr>
            <a:r>
              <a:rPr lang="en-US" sz="5000" i="1">
                <a:latin typeface="Arial Black" pitchFamily="34" charset="0"/>
              </a:rPr>
              <a:t>Pistos</a:t>
            </a:r>
            <a:r>
              <a:rPr lang="en-US" sz="5000">
                <a:latin typeface="Arial Black" pitchFamily="34" charset="0"/>
              </a:rPr>
              <a:t> = Reliable</a:t>
            </a:r>
          </a:p>
        </p:txBody>
      </p:sp>
      <p:sp>
        <p:nvSpPr>
          <p:cNvPr id="317443" name="Rectangle 3"/>
          <p:cNvSpPr>
            <a:spLocks noGrp="1" noChangeArrowheads="1"/>
          </p:cNvSpPr>
          <p:nvPr>
            <p:ph type="body" idx="1"/>
          </p:nvPr>
        </p:nvSpPr>
        <p:spPr>
          <a:xfrm>
            <a:off x="457200" y="1447800"/>
            <a:ext cx="8229600" cy="4683125"/>
          </a:xfrm>
        </p:spPr>
        <p:txBody>
          <a:bodyPr/>
          <a:lstStyle/>
          <a:p>
            <a:pPr marL="457200" indent="-457200" eaLnBrk="1" hangingPunct="1">
              <a:spcBef>
                <a:spcPct val="0"/>
              </a:spcBef>
              <a:spcAft>
                <a:spcPts val="2400"/>
              </a:spcAft>
              <a:defRPr/>
            </a:pPr>
            <a:r>
              <a:rPr lang="en-US" sz="2800" dirty="0">
                <a:cs typeface="Times New Roman" pitchFamily="18" charset="0"/>
              </a:rPr>
              <a:t>Sayings may be </a:t>
            </a:r>
            <a:r>
              <a:rPr lang="en-US" sz="2800" b="1" dirty="0">
                <a:solidFill>
                  <a:srgbClr val="FFFF00"/>
                </a:solidFill>
                <a:cs typeface="Times New Roman" pitchFamily="18" charset="0"/>
              </a:rPr>
              <a:t>“faithful”  </a:t>
            </a:r>
            <a:r>
              <a:rPr lang="en-US" sz="2800" dirty="0"/>
              <a:t>(7x)  </a:t>
            </a:r>
            <a:r>
              <a:rPr lang="en-US" sz="2000" dirty="0">
                <a:cs typeface="Times New Roman" pitchFamily="18" charset="0"/>
              </a:rPr>
              <a:t>(1 Tim. 1:15; 3:1; 4:9; 2 Tim. 2:11; Tit. 3:8; Rev. 21:5; 22:6)</a:t>
            </a:r>
            <a:r>
              <a:rPr lang="en-US" sz="2800" dirty="0"/>
              <a:t> </a:t>
            </a:r>
          </a:p>
          <a:p>
            <a:pPr marL="457200" indent="-457200" eaLnBrk="1" hangingPunct="1">
              <a:spcBef>
                <a:spcPct val="0"/>
              </a:spcBef>
              <a:spcAft>
                <a:spcPts val="2400"/>
              </a:spcAft>
              <a:defRPr/>
            </a:pPr>
            <a:r>
              <a:rPr lang="en-US" sz="2800" dirty="0">
                <a:cs typeface="Times New Roman" pitchFamily="18" charset="0"/>
              </a:rPr>
              <a:t>Word of God is </a:t>
            </a:r>
            <a:r>
              <a:rPr lang="en-US" sz="2800" b="1" dirty="0">
                <a:solidFill>
                  <a:srgbClr val="FFFF00"/>
                </a:solidFill>
                <a:cs typeface="Times New Roman" pitchFamily="18" charset="0"/>
              </a:rPr>
              <a:t>“faithful”  </a:t>
            </a:r>
            <a:r>
              <a:rPr lang="en-US" sz="2000" dirty="0">
                <a:cs typeface="Times New Roman" pitchFamily="18" charset="0"/>
              </a:rPr>
              <a:t>(Tit. 1:9)</a:t>
            </a:r>
          </a:p>
          <a:p>
            <a:pPr marL="457200" indent="-457200" eaLnBrk="1" hangingPunct="1">
              <a:spcBef>
                <a:spcPct val="0"/>
              </a:spcBef>
              <a:spcAft>
                <a:spcPts val="2400"/>
              </a:spcAft>
              <a:defRPr/>
            </a:pPr>
            <a:r>
              <a:rPr lang="en-US" sz="2800" dirty="0">
                <a:cs typeface="Times New Roman" pitchFamily="18" charset="0"/>
              </a:rPr>
              <a:t>Christ is </a:t>
            </a:r>
            <a:r>
              <a:rPr lang="en-US" sz="2800" b="1" dirty="0">
                <a:solidFill>
                  <a:srgbClr val="FFFF00"/>
                </a:solidFill>
                <a:cs typeface="Times New Roman" pitchFamily="18" charset="0"/>
              </a:rPr>
              <a:t>“faithful”  </a:t>
            </a:r>
            <a:r>
              <a:rPr lang="en-US" sz="2000" dirty="0">
                <a:cs typeface="Times New Roman" pitchFamily="18" charset="0"/>
              </a:rPr>
              <a:t>(2 Tim. 2:13)</a:t>
            </a:r>
            <a:r>
              <a:rPr lang="en-US" sz="2800" dirty="0"/>
              <a:t> </a:t>
            </a:r>
          </a:p>
          <a:p>
            <a:pPr marL="457200" indent="-457200" eaLnBrk="1" hangingPunct="1">
              <a:spcBef>
                <a:spcPct val="0"/>
              </a:spcBef>
              <a:spcAft>
                <a:spcPts val="2400"/>
              </a:spcAft>
              <a:defRPr/>
            </a:pPr>
            <a:r>
              <a:rPr lang="en-US" sz="2800" dirty="0">
                <a:cs typeface="Times New Roman" pitchFamily="18" charset="0"/>
              </a:rPr>
              <a:t>Christ is a merciful and </a:t>
            </a:r>
            <a:r>
              <a:rPr lang="en-US" sz="2800" b="1" dirty="0">
                <a:solidFill>
                  <a:srgbClr val="FFFF00"/>
                </a:solidFill>
                <a:cs typeface="Times New Roman" pitchFamily="18" charset="0"/>
              </a:rPr>
              <a:t>“faithful” </a:t>
            </a:r>
            <a:r>
              <a:rPr lang="en-US" sz="2800" dirty="0">
                <a:cs typeface="Times New Roman" pitchFamily="18" charset="0"/>
              </a:rPr>
              <a:t>high priest  (2x)  </a:t>
            </a:r>
            <a:r>
              <a:rPr lang="en-US" sz="2000" dirty="0">
                <a:cs typeface="Times New Roman" pitchFamily="18" charset="0"/>
              </a:rPr>
              <a:t>(Heb. 2:17; 3:1-2)</a:t>
            </a:r>
          </a:p>
          <a:p>
            <a:pPr marL="457200" indent="-457200" eaLnBrk="1" hangingPunct="1">
              <a:spcBef>
                <a:spcPct val="0"/>
              </a:spcBef>
              <a:spcAft>
                <a:spcPts val="2400"/>
              </a:spcAft>
              <a:defRPr/>
            </a:pPr>
            <a:r>
              <a:rPr lang="en-US" sz="2800" dirty="0">
                <a:cs typeface="Times New Roman" pitchFamily="18" charset="0"/>
              </a:rPr>
              <a:t>Moses was </a:t>
            </a:r>
            <a:r>
              <a:rPr lang="en-US" sz="2800" b="1" dirty="0">
                <a:solidFill>
                  <a:srgbClr val="FFFF00"/>
                </a:solidFill>
                <a:cs typeface="Times New Roman" pitchFamily="18" charset="0"/>
              </a:rPr>
              <a:t>“faithful” </a:t>
            </a:r>
            <a:r>
              <a:rPr lang="en-US" sz="2800" dirty="0">
                <a:cs typeface="Times New Roman" pitchFamily="18" charset="0"/>
              </a:rPr>
              <a:t>in all his house  </a:t>
            </a:r>
            <a:r>
              <a:rPr lang="en-US" sz="2000" dirty="0">
                <a:cs typeface="Times New Roman" pitchFamily="18" charset="0"/>
              </a:rPr>
              <a:t>(Heb. 3:5)</a:t>
            </a:r>
            <a:endParaRPr lang="en-US" sz="20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2CECC72-B6BD-4657-ABD8-1ECCEDBAD9C7}" type="slidenum">
              <a:rPr lang="en-US"/>
              <a:pPr>
                <a:defRPr/>
              </a:pPr>
              <a:t>117</a:t>
            </a:fld>
            <a:endParaRPr lang="en-US"/>
          </a:p>
        </p:txBody>
      </p:sp>
      <p:sp>
        <p:nvSpPr>
          <p:cNvPr id="319490" name="Rectangle 2"/>
          <p:cNvSpPr>
            <a:spLocks noGrp="1" noChangeArrowheads="1"/>
          </p:cNvSpPr>
          <p:nvPr>
            <p:ph type="title"/>
          </p:nvPr>
        </p:nvSpPr>
        <p:spPr/>
        <p:txBody>
          <a:bodyPr/>
          <a:lstStyle/>
          <a:p>
            <a:pPr eaLnBrk="1" hangingPunct="1">
              <a:defRPr/>
            </a:pPr>
            <a:r>
              <a:rPr lang="en-US" sz="5000" i="1">
                <a:latin typeface="Arial Black" pitchFamily="34" charset="0"/>
              </a:rPr>
              <a:t>Pistos</a:t>
            </a:r>
            <a:r>
              <a:rPr lang="en-US" sz="5000">
                <a:latin typeface="Arial Black" pitchFamily="34" charset="0"/>
              </a:rPr>
              <a:t> = Reliable</a:t>
            </a:r>
          </a:p>
        </p:txBody>
      </p:sp>
      <p:sp>
        <p:nvSpPr>
          <p:cNvPr id="319491" name="Rectangle 3"/>
          <p:cNvSpPr>
            <a:spLocks noGrp="1" noChangeArrowheads="1"/>
          </p:cNvSpPr>
          <p:nvPr>
            <p:ph type="body" idx="1"/>
          </p:nvPr>
        </p:nvSpPr>
        <p:spPr>
          <a:xfrm>
            <a:off x="457200" y="1447800"/>
            <a:ext cx="8229600" cy="4683125"/>
          </a:xfrm>
        </p:spPr>
        <p:txBody>
          <a:bodyPr/>
          <a:lstStyle/>
          <a:p>
            <a:pPr marL="457200" indent="-457200" eaLnBrk="1" hangingPunct="1">
              <a:spcBef>
                <a:spcPct val="0"/>
              </a:spcBef>
              <a:spcAft>
                <a:spcPts val="2400"/>
              </a:spcAft>
              <a:defRPr/>
            </a:pPr>
            <a:r>
              <a:rPr lang="en-US" sz="2800" dirty="0">
                <a:cs typeface="Times New Roman" pitchFamily="18" charset="0"/>
              </a:rPr>
              <a:t>Paul was </a:t>
            </a:r>
            <a:r>
              <a:rPr lang="en-US" sz="2800" b="1" dirty="0">
                <a:solidFill>
                  <a:srgbClr val="FFFF00"/>
                </a:solidFill>
                <a:cs typeface="Times New Roman" pitchFamily="18" charset="0"/>
              </a:rPr>
              <a:t>“trustworthy”  </a:t>
            </a:r>
            <a:r>
              <a:rPr lang="en-US" sz="2800" dirty="0"/>
              <a:t>(2x)  </a:t>
            </a:r>
            <a:r>
              <a:rPr lang="en-US" sz="2000" dirty="0">
                <a:cs typeface="Times New Roman" pitchFamily="18" charset="0"/>
              </a:rPr>
              <a:t>(1 Cor. 7:25; 1 Tim. 1:12)</a:t>
            </a:r>
          </a:p>
          <a:p>
            <a:pPr marL="457200" indent="-457200" eaLnBrk="1" hangingPunct="1">
              <a:spcBef>
                <a:spcPct val="0"/>
              </a:spcBef>
              <a:spcAft>
                <a:spcPts val="2400"/>
              </a:spcAft>
              <a:defRPr/>
            </a:pPr>
            <a:r>
              <a:rPr lang="en-US" sz="2800" dirty="0">
                <a:cs typeface="Times New Roman" pitchFamily="18" charset="0"/>
              </a:rPr>
              <a:t>God is </a:t>
            </a:r>
            <a:r>
              <a:rPr lang="en-US" sz="2800" b="1" dirty="0">
                <a:solidFill>
                  <a:srgbClr val="FFFF00"/>
                </a:solidFill>
                <a:cs typeface="Times New Roman" pitchFamily="18" charset="0"/>
              </a:rPr>
              <a:t>“faithful” </a:t>
            </a:r>
            <a:r>
              <a:rPr lang="en-US" sz="2800" dirty="0">
                <a:cs typeface="Times New Roman" pitchFamily="18" charset="0"/>
              </a:rPr>
              <a:t>Creator  </a:t>
            </a:r>
            <a:r>
              <a:rPr lang="en-US" sz="2000" dirty="0">
                <a:cs typeface="Times New Roman" pitchFamily="18" charset="0"/>
              </a:rPr>
              <a:t>(1 Pet. 4:19)</a:t>
            </a:r>
          </a:p>
          <a:p>
            <a:pPr marL="457200" indent="-457200" eaLnBrk="1" hangingPunct="1">
              <a:spcBef>
                <a:spcPct val="0"/>
              </a:spcBef>
              <a:spcAft>
                <a:spcPts val="2400"/>
              </a:spcAft>
              <a:defRPr/>
            </a:pPr>
            <a:r>
              <a:rPr lang="en-US" sz="2800" dirty="0">
                <a:cs typeface="Times New Roman" pitchFamily="18" charset="0"/>
              </a:rPr>
              <a:t>Silvanus was a </a:t>
            </a: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brother  </a:t>
            </a:r>
            <a:r>
              <a:rPr lang="en-US" sz="2000" dirty="0">
                <a:cs typeface="Times New Roman" pitchFamily="18" charset="0"/>
              </a:rPr>
              <a:t>(1 Pet. 5:12)</a:t>
            </a:r>
            <a:r>
              <a:rPr lang="en-US" sz="2800" dirty="0"/>
              <a:t> </a:t>
            </a:r>
          </a:p>
          <a:p>
            <a:pPr marL="457200" indent="-457200" eaLnBrk="1" hangingPunct="1">
              <a:spcBef>
                <a:spcPct val="0"/>
              </a:spcBef>
              <a:spcAft>
                <a:spcPts val="2400"/>
              </a:spcAft>
              <a:defRPr/>
            </a:pPr>
            <a:r>
              <a:rPr lang="en-US" sz="2800" dirty="0">
                <a:cs typeface="Times New Roman" pitchFamily="18" charset="0"/>
              </a:rPr>
              <a:t>“You do </a:t>
            </a:r>
            <a:r>
              <a:rPr lang="en-US" sz="2800" b="1" dirty="0">
                <a:solidFill>
                  <a:srgbClr val="FFFF00"/>
                </a:solidFill>
                <a:cs typeface="Times New Roman" pitchFamily="18" charset="0"/>
              </a:rPr>
              <a:t>faithfully</a:t>
            </a:r>
            <a:r>
              <a:rPr lang="en-US" sz="2800" dirty="0">
                <a:cs typeface="Times New Roman" pitchFamily="18" charset="0"/>
              </a:rPr>
              <a:t> whatever you do”  </a:t>
            </a:r>
            <a:r>
              <a:rPr lang="en-US" sz="2000" dirty="0">
                <a:cs typeface="Times New Roman" pitchFamily="18" charset="0"/>
              </a:rPr>
              <a:t>(3 Jn. 5)</a:t>
            </a:r>
          </a:p>
          <a:p>
            <a:pPr marL="457200" indent="-457200" eaLnBrk="1" hangingPunct="1">
              <a:spcBef>
                <a:spcPct val="0"/>
              </a:spcBef>
              <a:spcAft>
                <a:spcPts val="2400"/>
              </a:spcAft>
              <a:defRPr/>
            </a:pPr>
            <a:r>
              <a:rPr lang="en-US" sz="2800" dirty="0">
                <a:cs typeface="Times New Roman" pitchFamily="18" charset="0"/>
              </a:rPr>
              <a:t>Jesus is the </a:t>
            </a:r>
            <a:r>
              <a:rPr lang="en-US" sz="2800" b="1" dirty="0">
                <a:solidFill>
                  <a:srgbClr val="FFFF00"/>
                </a:solidFill>
                <a:cs typeface="Times New Roman" pitchFamily="18" charset="0"/>
              </a:rPr>
              <a:t>“faithful” </a:t>
            </a:r>
            <a:r>
              <a:rPr lang="en-US" sz="2800" dirty="0">
                <a:cs typeface="Times New Roman" pitchFamily="18" charset="0"/>
              </a:rPr>
              <a:t>witness  (2x)  </a:t>
            </a:r>
            <a:r>
              <a:rPr lang="en-US" sz="2000" dirty="0">
                <a:cs typeface="Times New Roman" pitchFamily="18" charset="0"/>
              </a:rPr>
              <a:t>(Rev. 1:5; 3:14)</a:t>
            </a:r>
            <a:r>
              <a:rPr lang="en-US" sz="2800" dirty="0"/>
              <a:t> </a:t>
            </a:r>
          </a:p>
          <a:p>
            <a:pPr marL="457200" indent="-457200" eaLnBrk="1" hangingPunct="1">
              <a:spcBef>
                <a:spcPct val="0"/>
              </a:spcBef>
              <a:spcAft>
                <a:spcPts val="2400"/>
              </a:spcAft>
              <a:defRPr/>
            </a:pPr>
            <a:r>
              <a:rPr lang="en-US" sz="2800" dirty="0">
                <a:cs typeface="Times New Roman" pitchFamily="18" charset="0"/>
              </a:rPr>
              <a:t>Jesus was </a:t>
            </a:r>
            <a:r>
              <a:rPr lang="en-US" sz="2800" dirty="0">
                <a:latin typeface="Times New Roman"/>
                <a:cs typeface="Times New Roman" pitchFamily="18" charset="0"/>
              </a:rPr>
              <a:t>“</a:t>
            </a:r>
            <a:r>
              <a:rPr lang="en-US" sz="2800" b="1" dirty="0">
                <a:solidFill>
                  <a:srgbClr val="FFFF00"/>
                </a:solidFill>
                <a:cs typeface="Times New Roman" pitchFamily="18" charset="0"/>
              </a:rPr>
              <a:t>Faithful</a:t>
            </a:r>
            <a:r>
              <a:rPr lang="en-US" sz="2800" dirty="0">
                <a:cs typeface="Times New Roman" pitchFamily="18" charset="0"/>
              </a:rPr>
              <a:t> and True</a:t>
            </a:r>
            <a:r>
              <a:rPr lang="en-US" sz="2800" dirty="0">
                <a:latin typeface="Times New Roman"/>
                <a:cs typeface="Times New Roman" pitchFamily="18" charset="0"/>
              </a:rPr>
              <a:t>”  </a:t>
            </a:r>
            <a:r>
              <a:rPr lang="en-US" sz="2000" dirty="0">
                <a:cs typeface="Times New Roman" pitchFamily="18" charset="0"/>
              </a:rPr>
              <a:t>(Rev. 19:11)</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defRPr/>
            </a:pPr>
            <a:r>
              <a:rPr lang="en-US" sz="5000" i="1">
                <a:latin typeface="Arial Black" pitchFamily="34" charset="0"/>
              </a:rPr>
              <a:t>Pistos</a:t>
            </a:r>
            <a:r>
              <a:rPr lang="en-US" sz="5000">
                <a:latin typeface="Arial Black" pitchFamily="34" charset="0"/>
              </a:rPr>
              <a:t> = Reliable</a:t>
            </a:r>
          </a:p>
        </p:txBody>
      </p:sp>
      <p:sp>
        <p:nvSpPr>
          <p:cNvPr id="315395" name="Rectangle 3"/>
          <p:cNvSpPr>
            <a:spLocks noGrp="1" noChangeArrowheads="1"/>
          </p:cNvSpPr>
          <p:nvPr>
            <p:ph idx="1"/>
          </p:nvPr>
        </p:nvSpPr>
        <p:spPr>
          <a:xfrm>
            <a:off x="457200" y="1371600"/>
            <a:ext cx="8305800" cy="4876800"/>
          </a:xfrm>
        </p:spPr>
        <p:txBody>
          <a:bodyPr/>
          <a:lstStyle/>
          <a:p>
            <a:pPr marL="457200" indent="-457200">
              <a:spcBef>
                <a:spcPct val="0"/>
              </a:spcBef>
              <a:spcAft>
                <a:spcPts val="1800"/>
              </a:spcAft>
              <a:defRPr/>
            </a:pPr>
            <a:r>
              <a:rPr lang="en-US" sz="2800" dirty="0">
                <a:cs typeface="Times New Roman" pitchFamily="18" charset="0"/>
              </a:rPr>
              <a:t>Lydia</a:t>
            </a:r>
            <a:r>
              <a:rPr lang="en-US" sz="2800" dirty="0">
                <a:latin typeface="CG Times (W1)" charset="0"/>
                <a:cs typeface="Times New Roman" pitchFamily="18" charset="0"/>
              </a:rPr>
              <a:t> was </a:t>
            </a:r>
            <a:r>
              <a:rPr lang="en-US" sz="2800" b="1" dirty="0">
                <a:solidFill>
                  <a:srgbClr val="FFFF00"/>
                </a:solidFill>
                <a:cs typeface="Times New Roman" pitchFamily="18" charset="0"/>
              </a:rPr>
              <a:t>“faithful” </a:t>
            </a:r>
            <a:r>
              <a:rPr lang="en-US" sz="2800" dirty="0">
                <a:latin typeface="CG Times (W1)" charset="0"/>
                <a:cs typeface="Times New Roman" pitchFamily="18" charset="0"/>
              </a:rPr>
              <a:t>to the Lord  (Acts 16:15)  </a:t>
            </a:r>
            <a:r>
              <a:rPr lang="en-US" sz="2800" dirty="0">
                <a:solidFill>
                  <a:srgbClr val="00B0F0"/>
                </a:solidFill>
                <a:latin typeface="Arial Black" pitchFamily="34" charset="0"/>
                <a:cs typeface="Times New Roman" pitchFamily="18" charset="0"/>
              </a:rPr>
              <a:t>?</a:t>
            </a:r>
            <a:r>
              <a:rPr lang="en-US" sz="2800" dirty="0">
                <a:solidFill>
                  <a:srgbClr val="00B0F0"/>
                </a:solidFill>
                <a:latin typeface="CG Times (W1)" charset="0"/>
                <a:cs typeface="Times New Roman" pitchFamily="18" charset="0"/>
              </a:rPr>
              <a:t> </a:t>
            </a:r>
            <a:endParaRPr lang="en-US" sz="2800" dirty="0"/>
          </a:p>
          <a:p>
            <a:pPr marL="457200" indent="-457200">
              <a:spcBef>
                <a:spcPct val="0"/>
              </a:spcBef>
              <a:spcAft>
                <a:spcPts val="1800"/>
              </a:spcAft>
              <a:defRPr/>
            </a:pPr>
            <a:r>
              <a:rPr lang="en-US" sz="2800" b="1" dirty="0">
                <a:solidFill>
                  <a:srgbClr val="FFFF00"/>
                </a:solidFill>
                <a:latin typeface="CG Times (W1)" charset="0"/>
                <a:cs typeface="Times New Roman" pitchFamily="18" charset="0"/>
              </a:rPr>
              <a:t>“Faithful” </a:t>
            </a:r>
            <a:r>
              <a:rPr lang="en-US" sz="2800" dirty="0">
                <a:latin typeface="CG Times (W1)" charset="0"/>
                <a:cs typeface="Times New Roman" pitchFamily="18" charset="0"/>
              </a:rPr>
              <a:t>Abraham  (Gal. 3:9)  </a:t>
            </a:r>
            <a:r>
              <a:rPr lang="en-US" sz="2800" dirty="0">
                <a:solidFill>
                  <a:srgbClr val="00B0F0"/>
                </a:solidFill>
                <a:latin typeface="Arial Black" pitchFamily="34" charset="0"/>
                <a:cs typeface="Times New Roman" pitchFamily="18" charset="0"/>
              </a:rPr>
              <a:t>?</a:t>
            </a:r>
            <a:r>
              <a:rPr lang="en-US" sz="2800" dirty="0">
                <a:solidFill>
                  <a:srgbClr val="00B0F0"/>
                </a:solidFill>
                <a:latin typeface="CG Times (W1)" charset="0"/>
                <a:cs typeface="Times New Roman" pitchFamily="18" charset="0"/>
              </a:rPr>
              <a:t> </a:t>
            </a:r>
            <a:endParaRPr lang="en-US" sz="2800" dirty="0">
              <a:latin typeface="CG Times (W1)" charset="0"/>
              <a:cs typeface="Times New Roman" pitchFamily="18" charset="0"/>
            </a:endParaRPr>
          </a:p>
          <a:p>
            <a:pPr marL="457200" indent="-457200">
              <a:spcBef>
                <a:spcPct val="0"/>
              </a:spcBef>
              <a:spcAft>
                <a:spcPts val="1800"/>
              </a:spcAft>
              <a:defRPr/>
            </a:pPr>
            <a:r>
              <a:rPr lang="en-US" sz="2800" dirty="0">
                <a:cs typeface="Times New Roman" pitchFamily="18" charset="0"/>
              </a:rPr>
              <a:t>Women/wives to be </a:t>
            </a:r>
            <a:r>
              <a:rPr lang="en-US" sz="2800" b="1" dirty="0">
                <a:solidFill>
                  <a:srgbClr val="FFFF00"/>
                </a:solidFill>
                <a:cs typeface="Times New Roman" pitchFamily="18" charset="0"/>
              </a:rPr>
              <a:t>“faithful” </a:t>
            </a:r>
            <a:r>
              <a:rPr lang="en-US" sz="2800" dirty="0">
                <a:cs typeface="Times New Roman" pitchFamily="18" charset="0"/>
              </a:rPr>
              <a:t>in all things  (1 Tim. 3:11)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endParaRPr lang="en-US" sz="2800" dirty="0"/>
          </a:p>
          <a:p>
            <a:pPr marL="457200" indent="-457200">
              <a:spcBef>
                <a:spcPct val="0"/>
              </a:spcBef>
              <a:spcAft>
                <a:spcPts val="1800"/>
              </a:spcAft>
              <a:defRPr/>
            </a:pPr>
            <a:r>
              <a:rPr lang="en-US" sz="2800" b="1" dirty="0">
                <a:solidFill>
                  <a:srgbClr val="FFFF00"/>
                </a:solidFill>
                <a:cs typeface="Times New Roman" pitchFamily="18" charset="0"/>
              </a:rPr>
              <a:t>“Faithful” </a:t>
            </a:r>
            <a:r>
              <a:rPr lang="en-US" sz="2800" b="1" dirty="0">
                <a:solidFill>
                  <a:srgbClr val="00B0F0"/>
                </a:solidFill>
                <a:cs typeface="Times New Roman" pitchFamily="18" charset="0"/>
              </a:rPr>
              <a:t>men</a:t>
            </a:r>
            <a:r>
              <a:rPr lang="en-US" sz="2800" dirty="0">
                <a:solidFill>
                  <a:srgbClr val="00B0F0"/>
                </a:solidFill>
                <a:cs typeface="Times New Roman" pitchFamily="18" charset="0"/>
              </a:rPr>
              <a:t> </a:t>
            </a:r>
            <a:r>
              <a:rPr lang="en-US" sz="2800" dirty="0">
                <a:cs typeface="Times New Roman" pitchFamily="18" charset="0"/>
              </a:rPr>
              <a:t>(2 Tim. 2:2)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r>
              <a:rPr lang="en-US" sz="2800" b="1" dirty="0">
                <a:solidFill>
                  <a:srgbClr val="FFFF00"/>
                </a:solidFill>
                <a:cs typeface="Times New Roman" pitchFamily="18" charset="0"/>
              </a:rPr>
              <a:t>  </a:t>
            </a:r>
          </a:p>
          <a:p>
            <a:pPr marL="457200" indent="-457200">
              <a:spcBef>
                <a:spcPct val="0"/>
              </a:spcBef>
              <a:spcAft>
                <a:spcPts val="1800"/>
              </a:spcAft>
              <a:defRPr/>
            </a:pPr>
            <a:r>
              <a:rPr lang="en-US" sz="2800" dirty="0">
                <a:cs typeface="Times New Roman" pitchFamily="18" charset="0"/>
              </a:rPr>
              <a:t>Be </a:t>
            </a:r>
            <a:r>
              <a:rPr lang="en-US" sz="2800" dirty="0">
                <a:latin typeface="Times New Roman"/>
                <a:cs typeface="Times New Roman" pitchFamily="18" charset="0"/>
              </a:rPr>
              <a:t>“</a:t>
            </a:r>
            <a:r>
              <a:rPr lang="en-US" sz="2800" b="1" dirty="0">
                <a:solidFill>
                  <a:srgbClr val="FFFF00"/>
                </a:solidFill>
                <a:cs typeface="Times New Roman" pitchFamily="18" charset="0"/>
              </a:rPr>
              <a:t>faithful</a:t>
            </a:r>
            <a:r>
              <a:rPr lang="en-US" sz="2800" dirty="0">
                <a:latin typeface="Times New Roman"/>
                <a:cs typeface="Times New Roman" pitchFamily="18" charset="0"/>
              </a:rPr>
              <a:t>”</a:t>
            </a:r>
            <a:r>
              <a:rPr lang="en-US" sz="2800" dirty="0">
                <a:cs typeface="Times New Roman" pitchFamily="18" charset="0"/>
              </a:rPr>
              <a:t> unto death (Rev. 2:10)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endParaRPr lang="en-US" sz="2800" dirty="0"/>
          </a:p>
          <a:p>
            <a:pPr marL="457200" indent="-457200">
              <a:spcBef>
                <a:spcPct val="0"/>
              </a:spcBef>
              <a:spcAft>
                <a:spcPts val="1800"/>
              </a:spcAft>
              <a:defRPr/>
            </a:pPr>
            <a:r>
              <a:rPr lang="en-US" sz="2800" dirty="0">
                <a:cs typeface="Times New Roman" pitchFamily="18" charset="0"/>
              </a:rPr>
              <a:t>Antipas was a </a:t>
            </a:r>
            <a:r>
              <a:rPr lang="en-US" sz="2800" b="1" dirty="0">
                <a:solidFill>
                  <a:srgbClr val="FFFF00"/>
                </a:solidFill>
                <a:cs typeface="Times New Roman" pitchFamily="18" charset="0"/>
              </a:rPr>
              <a:t>“faithful”</a:t>
            </a:r>
            <a:r>
              <a:rPr lang="en-US" sz="2800" dirty="0">
                <a:cs typeface="Times New Roman" pitchFamily="18" charset="0"/>
              </a:rPr>
              <a:t> </a:t>
            </a:r>
            <a:r>
              <a:rPr lang="en-US" sz="2800" b="1" dirty="0">
                <a:solidFill>
                  <a:srgbClr val="00B0F0"/>
                </a:solidFill>
                <a:cs typeface="Times New Roman" pitchFamily="18" charset="0"/>
              </a:rPr>
              <a:t>martyr</a:t>
            </a:r>
            <a:r>
              <a:rPr lang="en-US" sz="2800" dirty="0">
                <a:solidFill>
                  <a:srgbClr val="00B0F0"/>
                </a:solidFill>
                <a:cs typeface="Times New Roman" pitchFamily="18" charset="0"/>
              </a:rPr>
              <a:t>  </a:t>
            </a:r>
            <a:r>
              <a:rPr lang="en-US" sz="2800" dirty="0">
                <a:cs typeface="Times New Roman" pitchFamily="18" charset="0"/>
              </a:rPr>
              <a:t>(Rev. 2:13)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p>
          <a:p>
            <a:pPr marL="457200" indent="-457200">
              <a:spcBef>
                <a:spcPct val="0"/>
              </a:spcBef>
              <a:spcAft>
                <a:spcPts val="1800"/>
              </a:spcAft>
              <a:defRPr/>
            </a:pPr>
            <a:r>
              <a:rPr lang="en-US" sz="2800" b="1" dirty="0">
                <a:solidFill>
                  <a:srgbClr val="00B0F0"/>
                </a:solidFill>
                <a:cs typeface="Times New Roman" pitchFamily="18" charset="0"/>
              </a:rPr>
              <a:t>Called</a:t>
            </a:r>
            <a:r>
              <a:rPr lang="en-US" sz="2800" dirty="0">
                <a:cs typeface="Times New Roman" pitchFamily="18" charset="0"/>
              </a:rPr>
              <a:t>, </a:t>
            </a:r>
            <a:r>
              <a:rPr lang="en-US" sz="2800" b="1" dirty="0">
                <a:solidFill>
                  <a:srgbClr val="00B0F0"/>
                </a:solidFill>
                <a:cs typeface="Times New Roman" pitchFamily="18" charset="0"/>
              </a:rPr>
              <a:t>chosen</a:t>
            </a:r>
            <a:r>
              <a:rPr lang="en-US" sz="2800" dirty="0">
                <a:cs typeface="Times New Roman" pitchFamily="18" charset="0"/>
              </a:rPr>
              <a:t>, and </a:t>
            </a:r>
            <a:r>
              <a:rPr lang="en-US" sz="2800" dirty="0">
                <a:latin typeface="Times New Roman"/>
                <a:cs typeface="Times New Roman" pitchFamily="18" charset="0"/>
              </a:rPr>
              <a:t>“</a:t>
            </a:r>
            <a:r>
              <a:rPr lang="en-US" sz="2800" b="1" dirty="0">
                <a:solidFill>
                  <a:srgbClr val="FFFF00"/>
                </a:solidFill>
                <a:cs typeface="Times New Roman" pitchFamily="18" charset="0"/>
              </a:rPr>
              <a:t>faithful</a:t>
            </a:r>
            <a:r>
              <a:rPr lang="en-US" sz="2800" dirty="0">
                <a:latin typeface="Times New Roman"/>
                <a:cs typeface="Times New Roman" pitchFamily="18" charset="0"/>
              </a:rPr>
              <a:t>”  </a:t>
            </a:r>
            <a:r>
              <a:rPr lang="en-US" sz="2800" dirty="0">
                <a:cs typeface="Times New Roman" pitchFamily="18" charset="0"/>
              </a:rPr>
              <a:t>(Rev. 17:14)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endParaRPr lang="en-US" sz="2800" dirty="0"/>
          </a:p>
        </p:txBody>
      </p:sp>
      <p:sp>
        <p:nvSpPr>
          <p:cNvPr id="6" name="Slide Number Placeholder 5"/>
          <p:cNvSpPr>
            <a:spLocks noGrp="1"/>
          </p:cNvSpPr>
          <p:nvPr>
            <p:ph type="sldNum" sz="quarter" idx="12"/>
          </p:nvPr>
        </p:nvSpPr>
        <p:spPr/>
        <p:txBody>
          <a:bodyPr/>
          <a:lstStyle/>
          <a:p>
            <a:pPr>
              <a:defRPr/>
            </a:pPr>
            <a:fld id="{606E7F45-4757-4587-AC39-7B1508E18173}" type="slidenum">
              <a:rPr lang="en-US"/>
              <a:pPr>
                <a:defRPr/>
              </a:pPr>
              <a:t>118</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1 Tim. 3:11</a:t>
            </a:r>
          </a:p>
        </p:txBody>
      </p:sp>
      <p:sp>
        <p:nvSpPr>
          <p:cNvPr id="3" name="Content Placeholder 2"/>
          <p:cNvSpPr>
            <a:spLocks noGrp="1"/>
          </p:cNvSpPr>
          <p:nvPr>
            <p:ph idx="1"/>
          </p:nvPr>
        </p:nvSpPr>
        <p:spPr>
          <a:xfrm>
            <a:off x="457200" y="1600201"/>
            <a:ext cx="8229600" cy="2514600"/>
          </a:xfrm>
        </p:spPr>
        <p:txBody>
          <a:bodyPr/>
          <a:lstStyle/>
          <a:p>
            <a:pPr marL="463550" indent="-463550"/>
            <a:r>
              <a:rPr lang="en-US" baseline="30000" dirty="0"/>
              <a:t>11</a:t>
            </a:r>
            <a:r>
              <a:rPr lang="en-US" dirty="0"/>
              <a:t> Likewise, their wives must be reverent, not slanderers, temperate, </a:t>
            </a:r>
            <a:r>
              <a:rPr lang="en-US" b="1" dirty="0">
                <a:solidFill>
                  <a:srgbClr val="FFFF00"/>
                </a:solidFill>
              </a:rPr>
              <a:t>faithful in all things</a:t>
            </a:r>
            <a:r>
              <a:rPr lang="en-US" dirty="0"/>
              <a:t>. </a:t>
            </a:r>
          </a:p>
          <a:p>
            <a:pPr marL="463550" indent="-463550"/>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119</a:t>
            </a:fld>
            <a:endParaRPr lang="en-US"/>
          </a:p>
        </p:txBody>
      </p:sp>
      <p:sp>
        <p:nvSpPr>
          <p:cNvPr id="5" name="TextBox 4"/>
          <p:cNvSpPr txBox="1"/>
          <p:nvPr/>
        </p:nvSpPr>
        <p:spPr>
          <a:xfrm>
            <a:off x="762000" y="4114800"/>
            <a:ext cx="7772400" cy="523220"/>
          </a:xfrm>
          <a:prstGeom prst="rect">
            <a:avLst/>
          </a:prstGeom>
          <a:noFill/>
        </p:spPr>
        <p:txBody>
          <a:bodyPr wrap="square" rtlCol="0">
            <a:spAutoFit/>
          </a:bodyPr>
          <a:lstStyle/>
          <a:p>
            <a:r>
              <a:rPr lang="en-US" sz="2800" dirty="0">
                <a:sym typeface="Wingdings"/>
              </a:rPr>
              <a:t>  </a:t>
            </a:r>
            <a:r>
              <a:rPr lang="en-US" sz="2800" dirty="0"/>
              <a:t>Believers                   </a:t>
            </a:r>
            <a:r>
              <a:rPr lang="en-US" sz="2800" dirty="0">
                <a:sym typeface="Wingdings"/>
              </a:rPr>
              <a:t> Reliable (Christians) </a:t>
            </a:r>
            <a:endParaRPr lang="en-US" sz="2800" dirty="0"/>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DE478CC-6EBF-4756-AB1E-857C5DCC06DF}" type="slidenum">
              <a:rPr lang="en-US"/>
              <a:pPr>
                <a:defRPr/>
              </a:pPr>
              <a:t>12</a:t>
            </a:fld>
            <a:endParaRPr lang="en-US"/>
          </a:p>
        </p:txBody>
      </p:sp>
      <p:sp>
        <p:nvSpPr>
          <p:cNvPr id="463874" name="Rectangle 2"/>
          <p:cNvSpPr>
            <a:spLocks noGrp="1" noChangeArrowheads="1"/>
          </p:cNvSpPr>
          <p:nvPr>
            <p:ph type="title"/>
          </p:nvPr>
        </p:nvSpPr>
        <p:spPr/>
        <p:txBody>
          <a:bodyPr/>
          <a:lstStyle/>
          <a:p>
            <a:pPr algn="l" eaLnBrk="1" hangingPunct="1">
              <a:defRPr/>
            </a:pPr>
            <a:r>
              <a:rPr lang="en-US" sz="3000" dirty="0"/>
              <a:t>The Qualifications</a:t>
            </a:r>
            <a:r>
              <a:rPr lang="en-US" sz="4000" dirty="0">
                <a:latin typeface="Arial Black" pitchFamily="34" charset="0"/>
              </a:rPr>
              <a:t/>
            </a:r>
            <a:br>
              <a:rPr lang="en-US" sz="4000" dirty="0">
                <a:latin typeface="Arial Black" pitchFamily="34" charset="0"/>
              </a:rPr>
            </a:br>
            <a:r>
              <a:rPr lang="en-US" sz="4200" dirty="0">
                <a:latin typeface="Arial Black" pitchFamily="34" charset="0"/>
              </a:rPr>
              <a:t>Elders &amp; Mature Christians</a:t>
            </a:r>
          </a:p>
        </p:txBody>
      </p:sp>
      <p:sp>
        <p:nvSpPr>
          <p:cNvPr id="463875" name="Rectangle 3"/>
          <p:cNvSpPr>
            <a:spLocks noGrp="1" noChangeArrowheads="1"/>
          </p:cNvSpPr>
          <p:nvPr>
            <p:ph type="body" idx="1"/>
          </p:nvPr>
        </p:nvSpPr>
        <p:spPr>
          <a:xfrm>
            <a:off x="1066800" y="1828800"/>
            <a:ext cx="7239000" cy="4191000"/>
          </a:xfrm>
        </p:spPr>
        <p:txBody>
          <a:bodyPr/>
          <a:lstStyle/>
          <a:p>
            <a:pPr marL="457200" indent="-457200" eaLnBrk="1" hangingPunct="1">
              <a:defRPr/>
            </a:pPr>
            <a:r>
              <a:rPr lang="en-US" dirty="0"/>
              <a:t>Older</a:t>
            </a:r>
          </a:p>
          <a:p>
            <a:pPr marL="457200" indent="-457200" eaLnBrk="1" hangingPunct="1">
              <a:defRPr/>
            </a:pPr>
            <a:r>
              <a:rPr lang="en-US" dirty="0"/>
              <a:t>Husband of one wife</a:t>
            </a:r>
          </a:p>
          <a:p>
            <a:pPr marL="457200" indent="-457200" eaLnBrk="1" hangingPunct="1">
              <a:defRPr/>
            </a:pPr>
            <a:r>
              <a:rPr lang="en-US" dirty="0"/>
              <a:t>One who rules well his own house</a:t>
            </a:r>
          </a:p>
          <a:p>
            <a:pPr marL="457200" indent="-457200" eaLnBrk="1" hangingPunct="1">
              <a:defRPr/>
            </a:pPr>
            <a:r>
              <a:rPr lang="en-US" dirty="0"/>
              <a:t>Faithful children</a:t>
            </a:r>
          </a:p>
        </p:txBody>
      </p:sp>
      <p:sp>
        <p:nvSpPr>
          <p:cNvPr id="6" name="AutoShape 4"/>
          <p:cNvSpPr>
            <a:spLocks noChangeArrowheads="1"/>
          </p:cNvSpPr>
          <p:nvPr/>
        </p:nvSpPr>
        <p:spPr bwMode="auto">
          <a:xfrm>
            <a:off x="4572000" y="533400"/>
            <a:ext cx="1143000" cy="1143000"/>
          </a:xfrm>
          <a:custGeom>
            <a:avLst/>
            <a:gdLst>
              <a:gd name="T0" fmla="*/ 457200 w 21600"/>
              <a:gd name="T1" fmla="*/ 0 h 21600"/>
              <a:gd name="T2" fmla="*/ 133900 w 21600"/>
              <a:gd name="T3" fmla="*/ 133900 h 21600"/>
              <a:gd name="T4" fmla="*/ 0 w 21600"/>
              <a:gd name="T5" fmla="*/ 457200 h 21600"/>
              <a:gd name="T6" fmla="*/ 133900 w 21600"/>
              <a:gd name="T7" fmla="*/ 780500 h 21600"/>
              <a:gd name="T8" fmla="*/ 457200 w 21600"/>
              <a:gd name="T9" fmla="*/ 914400 h 21600"/>
              <a:gd name="T10" fmla="*/ 780500 w 21600"/>
              <a:gd name="T11" fmla="*/ 780500 h 21600"/>
              <a:gd name="T12" fmla="*/ 914400 w 21600"/>
              <a:gd name="T13" fmla="*/ 457200 h 21600"/>
              <a:gd name="T14" fmla="*/ 780500 w 21600"/>
              <a:gd name="T15" fmla="*/ 1339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pic>
        <p:nvPicPr>
          <p:cNvPr id="8" name="Picture 7" descr="http://www.freewebs.com/injesusname123/Shephrd1the%20good%20shepherd.gif"/>
          <p:cNvPicPr>
            <a:picLocks noChangeAspect="1" noChangeArrowheads="1"/>
          </p:cNvPicPr>
          <p:nvPr/>
        </p:nvPicPr>
        <p:blipFill>
          <a:blip r:embed="rId3" cstate="print"/>
          <a:srcRect/>
          <a:stretch>
            <a:fillRect/>
          </a:stretch>
        </p:blipFill>
        <p:spPr bwMode="auto">
          <a:xfrm>
            <a:off x="6705600" y="3810000"/>
            <a:ext cx="1732397" cy="2286000"/>
          </a:xfrm>
          <a:prstGeom prst="rect">
            <a:avLst/>
          </a:prstGeom>
          <a:noFill/>
        </p:spPr>
      </p:pic>
      <p:sp>
        <p:nvSpPr>
          <p:cNvPr id="9" name="Footer Placeholder 8"/>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2 Tim. 2:2</a:t>
            </a:r>
          </a:p>
        </p:txBody>
      </p:sp>
      <p:sp>
        <p:nvSpPr>
          <p:cNvPr id="3" name="Content Placeholder 2"/>
          <p:cNvSpPr>
            <a:spLocks noGrp="1"/>
          </p:cNvSpPr>
          <p:nvPr>
            <p:ph idx="1"/>
          </p:nvPr>
        </p:nvSpPr>
        <p:spPr>
          <a:xfrm>
            <a:off x="457200" y="1600201"/>
            <a:ext cx="8229600" cy="2514600"/>
          </a:xfrm>
        </p:spPr>
        <p:txBody>
          <a:bodyPr/>
          <a:lstStyle/>
          <a:p>
            <a:pPr marL="463550" indent="-463550"/>
            <a:r>
              <a:rPr lang="en-US" baseline="30000" dirty="0"/>
              <a:t>2</a:t>
            </a:r>
            <a:r>
              <a:rPr lang="en-US" dirty="0"/>
              <a:t> And the things that you have heard from me among many witnesses, commit these to </a:t>
            </a:r>
            <a:r>
              <a:rPr lang="en-US" b="1" dirty="0">
                <a:solidFill>
                  <a:srgbClr val="FFFF00"/>
                </a:solidFill>
              </a:rPr>
              <a:t>faithful men </a:t>
            </a:r>
            <a:r>
              <a:rPr lang="en-US" dirty="0"/>
              <a:t>who will be able to teach others also. </a:t>
            </a:r>
          </a:p>
          <a:p>
            <a:pPr marL="463550" indent="-463550"/>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120</a:t>
            </a:fld>
            <a:endParaRPr lang="en-US"/>
          </a:p>
        </p:txBody>
      </p:sp>
      <p:sp>
        <p:nvSpPr>
          <p:cNvPr id="5" name="TextBox 4"/>
          <p:cNvSpPr txBox="1"/>
          <p:nvPr/>
        </p:nvSpPr>
        <p:spPr>
          <a:xfrm>
            <a:off x="838200" y="3886200"/>
            <a:ext cx="7772400" cy="523220"/>
          </a:xfrm>
          <a:prstGeom prst="rect">
            <a:avLst/>
          </a:prstGeom>
          <a:noFill/>
        </p:spPr>
        <p:txBody>
          <a:bodyPr wrap="square" rtlCol="0">
            <a:spAutoFit/>
          </a:bodyPr>
          <a:lstStyle/>
          <a:p>
            <a:r>
              <a:rPr lang="en-US" sz="2800" dirty="0">
                <a:sym typeface="Wingdings"/>
              </a:rPr>
              <a:t>  </a:t>
            </a:r>
            <a:r>
              <a:rPr lang="en-US" sz="2800" dirty="0"/>
              <a:t>Believers                   </a:t>
            </a:r>
            <a:r>
              <a:rPr lang="en-US" sz="2800" dirty="0">
                <a:sym typeface="Wingdings"/>
              </a:rPr>
              <a:t> Reliable (Christians) </a:t>
            </a:r>
            <a:endParaRPr lang="en-US" sz="2800" dirty="0"/>
          </a:p>
        </p:txBody>
      </p:sp>
      <p:sp>
        <p:nvSpPr>
          <p:cNvPr id="6" name="Up Arrow Callout 5"/>
          <p:cNvSpPr/>
          <p:nvPr/>
        </p:nvSpPr>
        <p:spPr bwMode="auto">
          <a:xfrm>
            <a:off x="990600" y="4572000"/>
            <a:ext cx="7467600" cy="1447800"/>
          </a:xfrm>
          <a:prstGeom prst="upArrowCallou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Arial" charset="0"/>
              </a:rPr>
              <a:t>Context </a:t>
            </a:r>
            <a:r>
              <a:rPr kumimoji="0" lang="en-US" sz="2800" b="0" i="0" u="none" strike="noStrike" cap="none" normalizeH="0" baseline="0" dirty="0">
                <a:ln>
                  <a:noFill/>
                </a:ln>
                <a:solidFill>
                  <a:schemeClr val="tx1"/>
                </a:solidFill>
                <a:effectLst/>
                <a:latin typeface="Arial" charset="0"/>
              </a:rPr>
              <a:t>indicates </a:t>
            </a:r>
            <a:r>
              <a:rPr lang="en-US" sz="2800" b="1" dirty="0">
                <a:solidFill>
                  <a:srgbClr val="FFFF00"/>
                </a:solidFill>
              </a:rPr>
              <a:t>Christians</a:t>
            </a:r>
            <a:endParaRPr kumimoji="0" lang="en-US" sz="2800" b="0"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t>
            </a:r>
            <a:r>
              <a:rPr lang="en-US" sz="2800" b="1" dirty="0">
                <a:solidFill>
                  <a:srgbClr val="FFFF00"/>
                </a:solidFill>
              </a:rPr>
              <a:t>“Faithful” </a:t>
            </a:r>
            <a:r>
              <a:rPr kumimoji="0" lang="en-US" sz="2800" b="0" i="0" u="none" strike="noStrike" cap="none" normalizeH="0" baseline="0" dirty="0">
                <a:ln>
                  <a:noFill/>
                </a:ln>
                <a:solidFill>
                  <a:schemeClr val="tx1"/>
                </a:solidFill>
                <a:effectLst/>
                <a:latin typeface="Arial" charset="0"/>
              </a:rPr>
              <a:t>indicates</a:t>
            </a:r>
            <a:r>
              <a:rPr kumimoji="0" lang="en-US" sz="2800" b="0" i="0" u="none" strike="noStrike" cap="none" normalizeH="0" dirty="0">
                <a:ln>
                  <a:noFill/>
                </a:ln>
                <a:solidFill>
                  <a:schemeClr val="tx1"/>
                </a:solidFill>
                <a:effectLst/>
                <a:latin typeface="Arial" charset="0"/>
              </a:rPr>
              <a:t> </a:t>
            </a:r>
            <a:r>
              <a:rPr lang="en-US" sz="2800" b="1" dirty="0">
                <a:solidFill>
                  <a:srgbClr val="FFFF00"/>
                </a:solidFill>
              </a:rPr>
              <a:t>reliable/trustworthy</a:t>
            </a:r>
            <a:endParaRPr kumimoji="0" lang="en-US" sz="2800" b="0" i="0" u="none" strike="noStrike" cap="none" normalizeH="0" baseline="0" dirty="0">
              <a:ln>
                <a:noFill/>
              </a:ln>
              <a:solidFill>
                <a:schemeClr val="tx1"/>
              </a:solidFill>
              <a:effectLst/>
              <a:latin typeface="Arial" charset="0"/>
            </a:endParaRPr>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4C8A563-3904-4F2C-B2CF-66435031B6A1}" type="slidenum">
              <a:rPr lang="en-US"/>
              <a:pPr>
                <a:defRPr/>
              </a:pPr>
              <a:t>121</a:t>
            </a:fld>
            <a:endParaRPr lang="en-US"/>
          </a:p>
        </p:txBody>
      </p:sp>
      <p:sp>
        <p:nvSpPr>
          <p:cNvPr id="323586" name="Rectangle 2"/>
          <p:cNvSpPr>
            <a:spLocks noGrp="1" noChangeArrowheads="1"/>
          </p:cNvSpPr>
          <p:nvPr>
            <p:ph type="title"/>
          </p:nvPr>
        </p:nvSpPr>
        <p:spPr/>
        <p:txBody>
          <a:bodyPr/>
          <a:lstStyle/>
          <a:p>
            <a:pPr eaLnBrk="1" hangingPunct="1">
              <a:defRPr/>
            </a:pPr>
            <a:r>
              <a:rPr lang="en-US">
                <a:latin typeface="Arial Black" pitchFamily="34" charset="0"/>
              </a:rPr>
              <a:t>What Does </a:t>
            </a:r>
            <a:r>
              <a:rPr lang="en-US" i="1">
                <a:latin typeface="Arial Black" pitchFamily="34" charset="0"/>
              </a:rPr>
              <a:t>Pistos</a:t>
            </a:r>
            <a:r>
              <a:rPr lang="en-US">
                <a:latin typeface="Arial Black" pitchFamily="34" charset="0"/>
              </a:rPr>
              <a:t> Mean?</a:t>
            </a:r>
          </a:p>
        </p:txBody>
      </p:sp>
      <p:sp>
        <p:nvSpPr>
          <p:cNvPr id="323587" name="Rectangle 3"/>
          <p:cNvSpPr>
            <a:spLocks noGrp="1" noChangeArrowheads="1"/>
          </p:cNvSpPr>
          <p:nvPr>
            <p:ph type="body" sz="half" idx="2"/>
          </p:nvPr>
        </p:nvSpPr>
        <p:spPr>
          <a:xfrm>
            <a:off x="3810000" y="1676400"/>
            <a:ext cx="4876800" cy="4278312"/>
          </a:xfrm>
        </p:spPr>
        <p:txBody>
          <a:bodyPr/>
          <a:lstStyle/>
          <a:p>
            <a:pPr marL="457200" indent="-457200" eaLnBrk="1" hangingPunct="1">
              <a:spcBef>
                <a:spcPct val="0"/>
              </a:spcBef>
              <a:spcAft>
                <a:spcPts val="2400"/>
              </a:spcAft>
              <a:defRPr/>
            </a:pPr>
            <a:r>
              <a:rPr lang="en-US" b="1" dirty="0">
                <a:solidFill>
                  <a:srgbClr val="FFFF00"/>
                </a:solidFill>
              </a:rPr>
              <a:t>Believing</a:t>
            </a:r>
            <a:r>
              <a:rPr lang="en-US" sz="2800" dirty="0"/>
              <a:t>  (Christians)</a:t>
            </a:r>
          </a:p>
          <a:p>
            <a:pPr marL="857250" lvl="1" indent="-457200" eaLnBrk="1" hangingPunct="1">
              <a:spcBef>
                <a:spcPct val="0"/>
              </a:spcBef>
              <a:spcAft>
                <a:spcPts val="2400"/>
              </a:spcAft>
              <a:defRPr/>
            </a:pPr>
            <a:r>
              <a:rPr lang="en-US" dirty="0">
                <a:solidFill>
                  <a:schemeClr val="tx2"/>
                </a:solidFill>
              </a:rPr>
              <a:t>15/66  =  </a:t>
            </a:r>
            <a:r>
              <a:rPr lang="en-US" b="1" dirty="0">
                <a:solidFill>
                  <a:srgbClr val="FFFF00"/>
                </a:solidFill>
              </a:rPr>
              <a:t>23%</a:t>
            </a:r>
          </a:p>
          <a:p>
            <a:pPr marL="857250" lvl="1" indent="-457200" eaLnBrk="1" hangingPunct="1">
              <a:spcBef>
                <a:spcPct val="0"/>
              </a:spcBef>
              <a:spcAft>
                <a:spcPts val="2400"/>
              </a:spcAft>
              <a:defRPr/>
            </a:pPr>
            <a:r>
              <a:rPr lang="en-US" dirty="0">
                <a:solidFill>
                  <a:schemeClr val="tx2"/>
                </a:solidFill>
              </a:rPr>
              <a:t>  8/66  =  </a:t>
            </a:r>
            <a:r>
              <a:rPr lang="en-US" b="1" dirty="0">
                <a:solidFill>
                  <a:srgbClr val="FFFF00"/>
                </a:solidFill>
              </a:rPr>
              <a:t>12%</a:t>
            </a:r>
          </a:p>
          <a:p>
            <a:pPr marL="457200" indent="-457200" eaLnBrk="1" hangingPunct="1">
              <a:spcBef>
                <a:spcPct val="0"/>
              </a:spcBef>
              <a:spcAft>
                <a:spcPts val="2400"/>
              </a:spcAft>
              <a:defRPr/>
            </a:pPr>
            <a:r>
              <a:rPr lang="en-US" b="1" dirty="0">
                <a:solidFill>
                  <a:srgbClr val="FFFF00"/>
                </a:solidFill>
              </a:rPr>
              <a:t>Reliable</a:t>
            </a:r>
          </a:p>
          <a:p>
            <a:pPr marL="857250" lvl="1" indent="-457200" eaLnBrk="1" hangingPunct="1">
              <a:spcBef>
                <a:spcPct val="0"/>
              </a:spcBef>
              <a:spcAft>
                <a:spcPts val="2400"/>
              </a:spcAft>
              <a:defRPr/>
            </a:pPr>
            <a:r>
              <a:rPr lang="en-US" dirty="0">
                <a:solidFill>
                  <a:schemeClr val="tx2"/>
                </a:solidFill>
              </a:rPr>
              <a:t>51/66  =  </a:t>
            </a:r>
            <a:r>
              <a:rPr lang="en-US" b="1" dirty="0">
                <a:solidFill>
                  <a:srgbClr val="FFFF00"/>
                </a:solidFill>
              </a:rPr>
              <a:t>77%</a:t>
            </a:r>
          </a:p>
          <a:p>
            <a:pPr marL="857250" lvl="1" indent="-457200" eaLnBrk="1" hangingPunct="1">
              <a:spcBef>
                <a:spcPct val="0"/>
              </a:spcBef>
              <a:spcAft>
                <a:spcPts val="2400"/>
              </a:spcAft>
              <a:defRPr/>
            </a:pPr>
            <a:r>
              <a:rPr lang="en-US" dirty="0">
                <a:solidFill>
                  <a:schemeClr val="tx2"/>
                </a:solidFill>
              </a:rPr>
              <a:t>58/66  =  </a:t>
            </a:r>
            <a:r>
              <a:rPr lang="en-US" b="1" dirty="0">
                <a:solidFill>
                  <a:srgbClr val="FFFF00"/>
                </a:solidFill>
              </a:rPr>
              <a:t>88%</a:t>
            </a:r>
          </a:p>
          <a:p>
            <a:pPr marL="857250" lvl="1" indent="-457200" eaLnBrk="1" hangingPunct="1">
              <a:spcBef>
                <a:spcPct val="0"/>
              </a:spcBef>
              <a:spcAft>
                <a:spcPts val="2400"/>
              </a:spcAft>
              <a:defRPr/>
            </a:pPr>
            <a:endParaRPr lang="en-US" sz="2400" b="1" dirty="0">
              <a:solidFill>
                <a:srgbClr val="FFFF00"/>
              </a:solidFill>
            </a:endParaRPr>
          </a:p>
          <a:p>
            <a:pPr marL="857250" lvl="1" indent="-457200" eaLnBrk="1" hangingPunct="1">
              <a:spcBef>
                <a:spcPct val="0"/>
              </a:spcBef>
              <a:spcAft>
                <a:spcPts val="2400"/>
              </a:spcAft>
              <a:defRPr/>
            </a:pPr>
            <a:endParaRPr lang="en-US" sz="2400" dirty="0"/>
          </a:p>
        </p:txBody>
      </p:sp>
      <p:pic>
        <p:nvPicPr>
          <p:cNvPr id="1027" name="Picture 3" descr="C:\Users\Kevin\Pictures\Microsoft Clip Organizer\CG9F.wmf"/>
          <p:cNvPicPr>
            <a:picLocks noChangeAspect="1" noChangeArrowheads="1"/>
          </p:cNvPicPr>
          <p:nvPr/>
        </p:nvPicPr>
        <p:blipFill>
          <a:blip r:embed="rId3" cstate="print"/>
          <a:srcRect/>
          <a:stretch>
            <a:fillRect/>
          </a:stretch>
        </p:blipFill>
        <p:spPr bwMode="auto">
          <a:xfrm>
            <a:off x="914400" y="1905000"/>
            <a:ext cx="2594455" cy="3276600"/>
          </a:xfrm>
          <a:prstGeom prst="rect">
            <a:avLst/>
          </a:prstGeom>
          <a:noFill/>
        </p:spPr>
      </p:pic>
      <p:sp>
        <p:nvSpPr>
          <p:cNvPr id="6" name="TextBox 5"/>
          <p:cNvSpPr txBox="1"/>
          <p:nvPr/>
        </p:nvSpPr>
        <p:spPr>
          <a:xfrm>
            <a:off x="990600" y="5486400"/>
            <a:ext cx="2286000"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a:t>Minus Tit. 1:6</a:t>
            </a:r>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lgn="l" eaLnBrk="1" hangingPunct="1">
              <a:defRPr/>
            </a:pPr>
            <a:r>
              <a:rPr lang="en-US" sz="3000" i="1" dirty="0" err="1">
                <a:latin typeface="+mn-lt"/>
              </a:rPr>
              <a:t>Pistos</a:t>
            </a:r>
            <a:r>
              <a:rPr lang="en-US" sz="5000" dirty="0">
                <a:latin typeface="Arial Black" pitchFamily="34" charset="0"/>
              </a:rPr>
              <a:t> </a:t>
            </a:r>
            <a:br>
              <a:rPr lang="en-US" sz="5000" dirty="0">
                <a:latin typeface="Arial Black" pitchFamily="34" charset="0"/>
              </a:rPr>
            </a:br>
            <a:r>
              <a:rPr lang="en-US" dirty="0">
                <a:latin typeface="Arial Black" pitchFamily="34" charset="0"/>
              </a:rPr>
              <a:t>Applied To Christians</a:t>
            </a:r>
          </a:p>
        </p:txBody>
      </p:sp>
      <p:sp>
        <p:nvSpPr>
          <p:cNvPr id="313347" name="Rectangle 3"/>
          <p:cNvSpPr>
            <a:spLocks noGrp="1" noChangeArrowheads="1"/>
          </p:cNvSpPr>
          <p:nvPr>
            <p:ph sz="half" idx="1"/>
          </p:nvPr>
        </p:nvSpPr>
        <p:spPr>
          <a:xfrm>
            <a:off x="457200" y="1828800"/>
            <a:ext cx="4038600" cy="4302125"/>
          </a:xfrm>
        </p:spPr>
        <p:txBody>
          <a:bodyPr/>
          <a:lstStyle/>
          <a:p>
            <a:pPr marL="457200" indent="-457200" eaLnBrk="1" hangingPunct="1">
              <a:spcBef>
                <a:spcPct val="0"/>
              </a:spcBef>
              <a:spcAft>
                <a:spcPts val="1200"/>
              </a:spcAft>
              <a:defRPr/>
            </a:pPr>
            <a:r>
              <a:rPr lang="en-US" sz="2800" dirty="0">
                <a:cs typeface="Times New Roman" pitchFamily="18" charset="0"/>
              </a:rPr>
              <a:t>Timothy  </a:t>
            </a:r>
            <a:r>
              <a:rPr lang="en-US" sz="2000" dirty="0">
                <a:cs typeface="Times New Roman" pitchFamily="18" charset="0"/>
              </a:rPr>
              <a:t>(1 Cor. 4:17)</a:t>
            </a:r>
          </a:p>
          <a:p>
            <a:pPr marL="457200" indent="-457200" eaLnBrk="1" hangingPunct="1">
              <a:spcBef>
                <a:spcPct val="0"/>
              </a:spcBef>
              <a:spcAft>
                <a:spcPts val="1200"/>
              </a:spcAft>
              <a:defRPr/>
            </a:pPr>
            <a:r>
              <a:rPr lang="en-US" sz="2800" dirty="0" err="1">
                <a:cs typeface="Times New Roman" pitchFamily="18" charset="0"/>
              </a:rPr>
              <a:t>Tychicus</a:t>
            </a:r>
            <a:r>
              <a:rPr lang="en-US" sz="2800" dirty="0">
                <a:cs typeface="Times New Roman" pitchFamily="18" charset="0"/>
              </a:rPr>
              <a:t>  </a:t>
            </a:r>
            <a:r>
              <a:rPr lang="en-US" sz="2000" dirty="0">
                <a:cs typeface="Times New Roman" pitchFamily="18" charset="0"/>
              </a:rPr>
              <a:t>(Eph. 6:21; Col. 4:7)</a:t>
            </a:r>
            <a:r>
              <a:rPr lang="en-US" sz="2800" dirty="0"/>
              <a:t> </a:t>
            </a:r>
          </a:p>
          <a:p>
            <a:pPr marL="457200" indent="-457200" eaLnBrk="1" hangingPunct="1">
              <a:spcBef>
                <a:spcPct val="0"/>
              </a:spcBef>
              <a:spcAft>
                <a:spcPts val="1200"/>
              </a:spcAft>
              <a:defRPr/>
            </a:pPr>
            <a:r>
              <a:rPr lang="en-US" dirty="0">
                <a:cs typeface="Times New Roman" pitchFamily="18" charset="0"/>
              </a:rPr>
              <a:t>Brethren</a:t>
            </a:r>
            <a:r>
              <a:rPr lang="en-US" sz="2800" b="1" dirty="0">
                <a:solidFill>
                  <a:srgbClr val="00B0F0"/>
                </a:solidFill>
                <a:cs typeface="Times New Roman" pitchFamily="18" charset="0"/>
              </a:rPr>
              <a:t>  </a:t>
            </a:r>
            <a:r>
              <a:rPr lang="en-US" sz="2000" dirty="0">
                <a:cs typeface="Times New Roman" pitchFamily="18" charset="0"/>
              </a:rPr>
              <a:t>(Col. 1:2)</a:t>
            </a:r>
          </a:p>
          <a:p>
            <a:pPr marL="457200" indent="-457200" eaLnBrk="1" hangingPunct="1">
              <a:spcBef>
                <a:spcPct val="0"/>
              </a:spcBef>
              <a:spcAft>
                <a:spcPts val="1200"/>
              </a:spcAft>
              <a:defRPr/>
            </a:pPr>
            <a:r>
              <a:rPr lang="en-US" sz="2800" dirty="0" err="1">
                <a:cs typeface="Times New Roman" pitchFamily="18" charset="0"/>
              </a:rPr>
              <a:t>Epiphras</a:t>
            </a:r>
            <a:r>
              <a:rPr lang="en-US" sz="2800" dirty="0">
                <a:cs typeface="Times New Roman" pitchFamily="18" charset="0"/>
              </a:rPr>
              <a:t>  </a:t>
            </a:r>
            <a:r>
              <a:rPr lang="en-US" sz="2000" dirty="0">
                <a:cs typeface="Times New Roman" pitchFamily="18" charset="0"/>
              </a:rPr>
              <a:t>(Col. 1:7)</a:t>
            </a:r>
          </a:p>
          <a:p>
            <a:pPr marL="457200" indent="-457200" eaLnBrk="1" hangingPunct="1">
              <a:spcBef>
                <a:spcPct val="0"/>
              </a:spcBef>
              <a:spcAft>
                <a:spcPts val="1200"/>
              </a:spcAft>
              <a:defRPr/>
            </a:pPr>
            <a:r>
              <a:rPr lang="en-US" sz="2800" dirty="0" err="1">
                <a:cs typeface="Times New Roman" pitchFamily="18" charset="0"/>
              </a:rPr>
              <a:t>Onesimus</a:t>
            </a:r>
            <a:r>
              <a:rPr lang="en-US" sz="2800" dirty="0">
                <a:cs typeface="Times New Roman" pitchFamily="18" charset="0"/>
              </a:rPr>
              <a:t>  </a:t>
            </a:r>
            <a:r>
              <a:rPr lang="en-US" sz="2000" dirty="0">
                <a:cs typeface="Times New Roman" pitchFamily="18" charset="0"/>
              </a:rPr>
              <a:t>(Col. 4:9)</a:t>
            </a:r>
          </a:p>
          <a:p>
            <a:pPr marL="457200" indent="-457200" eaLnBrk="1" hangingPunct="1">
              <a:spcBef>
                <a:spcPct val="0"/>
              </a:spcBef>
              <a:spcAft>
                <a:spcPts val="1200"/>
              </a:spcAft>
              <a:defRPr/>
            </a:pPr>
            <a:r>
              <a:rPr lang="en-US" sz="2800" dirty="0">
                <a:cs typeface="Times New Roman" pitchFamily="18" charset="0"/>
              </a:rPr>
              <a:t>Paul  </a:t>
            </a:r>
            <a:r>
              <a:rPr lang="en-US" sz="2000" dirty="0">
                <a:cs typeface="Times New Roman" pitchFamily="18" charset="0"/>
              </a:rPr>
              <a:t>(1 Cor. 7:25; 1 Tim. 1:12)</a:t>
            </a:r>
          </a:p>
          <a:p>
            <a:pPr marL="457200" indent="-457200" eaLnBrk="1" hangingPunct="1">
              <a:spcBef>
                <a:spcPct val="0"/>
              </a:spcBef>
              <a:spcAft>
                <a:spcPts val="1200"/>
              </a:spcAft>
              <a:defRPr/>
            </a:pPr>
            <a:endParaRPr lang="en-US" sz="2000" dirty="0">
              <a:cs typeface="Times New Roman" pitchFamily="18" charset="0"/>
            </a:endParaRPr>
          </a:p>
          <a:p>
            <a:pPr marL="457200" indent="-457200" eaLnBrk="1" hangingPunct="1">
              <a:spcBef>
                <a:spcPct val="0"/>
              </a:spcBef>
              <a:spcAft>
                <a:spcPts val="2400"/>
              </a:spcAft>
              <a:defRPr/>
            </a:pPr>
            <a:endParaRPr lang="en-US" sz="2800" dirty="0"/>
          </a:p>
        </p:txBody>
      </p:sp>
      <p:sp>
        <p:nvSpPr>
          <p:cNvPr id="7" name="Content Placeholder 6"/>
          <p:cNvSpPr>
            <a:spLocks noGrp="1"/>
          </p:cNvSpPr>
          <p:nvPr>
            <p:ph sz="half" idx="2"/>
          </p:nvPr>
        </p:nvSpPr>
        <p:spPr>
          <a:xfrm>
            <a:off x="4648200" y="1828800"/>
            <a:ext cx="4038600" cy="4302125"/>
          </a:xfrm>
        </p:spPr>
        <p:txBody>
          <a:bodyPr/>
          <a:lstStyle/>
          <a:p>
            <a:pPr marL="457200" indent="-457200" eaLnBrk="1" hangingPunct="1">
              <a:spcBef>
                <a:spcPct val="0"/>
              </a:spcBef>
              <a:spcAft>
                <a:spcPts val="1200"/>
              </a:spcAft>
              <a:defRPr/>
            </a:pPr>
            <a:r>
              <a:rPr lang="en-US" dirty="0">
                <a:cs typeface="Times New Roman" pitchFamily="18" charset="0"/>
              </a:rPr>
              <a:t>Silvanus  </a:t>
            </a:r>
            <a:r>
              <a:rPr lang="en-US" sz="2000" dirty="0">
                <a:cs typeface="Times New Roman" pitchFamily="18" charset="0"/>
              </a:rPr>
              <a:t>(1 Pet. 5:12)</a:t>
            </a:r>
          </a:p>
          <a:p>
            <a:pPr marL="457200" indent="-457200" eaLnBrk="1" hangingPunct="1">
              <a:spcBef>
                <a:spcPct val="0"/>
              </a:spcBef>
              <a:spcAft>
                <a:spcPts val="1200"/>
              </a:spcAft>
              <a:defRPr/>
            </a:pPr>
            <a:r>
              <a:rPr lang="en-US" dirty="0">
                <a:cs typeface="Times New Roman" pitchFamily="18" charset="0"/>
              </a:rPr>
              <a:t>Lydia  </a:t>
            </a:r>
            <a:r>
              <a:rPr lang="en-US" sz="2000" dirty="0">
                <a:latin typeface="CG Times (W1)" charset="0"/>
                <a:cs typeface="Times New Roman" pitchFamily="18" charset="0"/>
              </a:rPr>
              <a:t>(Acts 16:15)</a:t>
            </a:r>
          </a:p>
          <a:p>
            <a:pPr marL="457200" indent="-457200" eaLnBrk="1" hangingPunct="1">
              <a:spcBef>
                <a:spcPct val="0"/>
              </a:spcBef>
              <a:spcAft>
                <a:spcPts val="1200"/>
              </a:spcAft>
              <a:defRPr/>
            </a:pPr>
            <a:r>
              <a:rPr lang="en-US" dirty="0">
                <a:cs typeface="Times New Roman" pitchFamily="18" charset="0"/>
              </a:rPr>
              <a:t>Wives  </a:t>
            </a:r>
            <a:r>
              <a:rPr lang="en-US" sz="2000" dirty="0">
                <a:cs typeface="Times New Roman" pitchFamily="18" charset="0"/>
              </a:rPr>
              <a:t>(1 Tim. 3:11)</a:t>
            </a:r>
          </a:p>
          <a:p>
            <a:pPr marL="457200" indent="-457200" eaLnBrk="1" hangingPunct="1">
              <a:spcBef>
                <a:spcPct val="0"/>
              </a:spcBef>
              <a:spcAft>
                <a:spcPts val="1200"/>
              </a:spcAft>
              <a:defRPr/>
            </a:pPr>
            <a:r>
              <a:rPr lang="en-US" dirty="0">
                <a:cs typeface="Times New Roman" pitchFamily="18" charset="0"/>
              </a:rPr>
              <a:t>Men</a:t>
            </a:r>
            <a:r>
              <a:rPr lang="en-US" sz="2000" dirty="0">
                <a:cs typeface="Times New Roman" pitchFamily="18" charset="0"/>
              </a:rPr>
              <a:t>  (2 Tim. 2:2)</a:t>
            </a:r>
          </a:p>
          <a:p>
            <a:pPr marL="457200" indent="-457200" eaLnBrk="1" hangingPunct="1">
              <a:spcBef>
                <a:spcPct val="0"/>
              </a:spcBef>
              <a:spcAft>
                <a:spcPts val="1200"/>
              </a:spcAft>
              <a:defRPr/>
            </a:pPr>
            <a:r>
              <a:rPr lang="en-US" dirty="0">
                <a:cs typeface="Times New Roman" pitchFamily="18" charset="0"/>
              </a:rPr>
              <a:t>Smyrna</a:t>
            </a:r>
            <a:r>
              <a:rPr lang="en-US" sz="2000" dirty="0">
                <a:cs typeface="Times New Roman" pitchFamily="18" charset="0"/>
              </a:rPr>
              <a:t>  (Rev. 2:10)</a:t>
            </a:r>
          </a:p>
          <a:p>
            <a:pPr marL="457200" indent="-457200" eaLnBrk="1" hangingPunct="1">
              <a:spcBef>
                <a:spcPct val="0"/>
              </a:spcBef>
              <a:spcAft>
                <a:spcPts val="1200"/>
              </a:spcAft>
              <a:defRPr/>
            </a:pPr>
            <a:r>
              <a:rPr lang="en-US" dirty="0">
                <a:cs typeface="Times New Roman" pitchFamily="18" charset="0"/>
              </a:rPr>
              <a:t>Antipas</a:t>
            </a:r>
            <a:r>
              <a:rPr lang="en-US" sz="2000" dirty="0">
                <a:cs typeface="Times New Roman" pitchFamily="18" charset="0"/>
              </a:rPr>
              <a:t>  (Rev. 2:13)</a:t>
            </a:r>
          </a:p>
          <a:p>
            <a:pPr marL="457200" indent="-457200" eaLnBrk="1" hangingPunct="1">
              <a:spcBef>
                <a:spcPct val="0"/>
              </a:spcBef>
              <a:spcAft>
                <a:spcPts val="1200"/>
              </a:spcAft>
              <a:defRPr/>
            </a:pPr>
            <a:r>
              <a:rPr lang="en-US" dirty="0">
                <a:cs typeface="Times New Roman" pitchFamily="18" charset="0"/>
              </a:rPr>
              <a:t>Called &amp; chosen  </a:t>
            </a:r>
            <a:r>
              <a:rPr lang="en-US" sz="2000" dirty="0">
                <a:cs typeface="Times New Roman" pitchFamily="18" charset="0"/>
              </a:rPr>
              <a:t>(Rev. 17:14)</a:t>
            </a:r>
          </a:p>
          <a:p>
            <a:pPr marL="457200" indent="-457200" eaLnBrk="1" hangingPunct="1">
              <a:spcBef>
                <a:spcPct val="0"/>
              </a:spcBef>
              <a:spcAft>
                <a:spcPts val="1200"/>
              </a:spcAft>
              <a:defRPr/>
            </a:pPr>
            <a:endParaRPr lang="en-US" sz="2000" dirty="0">
              <a:cs typeface="Times New Roman" pitchFamily="18" charset="0"/>
            </a:endParaRPr>
          </a:p>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B1C473-F94C-450E-9C65-E43E54693358}" type="slidenum">
              <a:rPr lang="en-US"/>
              <a:pPr>
                <a:defRPr/>
              </a:pPr>
              <a:t>122</a:t>
            </a:fld>
            <a:endParaRPr lang="en-US"/>
          </a:p>
        </p:txBody>
      </p:sp>
      <p:sp>
        <p:nvSpPr>
          <p:cNvPr id="8" name="Rectangular Callout 7"/>
          <p:cNvSpPr/>
          <p:nvPr/>
        </p:nvSpPr>
        <p:spPr bwMode="auto">
          <a:xfrm>
            <a:off x="685800" y="2514600"/>
            <a:ext cx="3276600" cy="990600"/>
          </a:xfrm>
          <a:prstGeom prst="wedgeRectCallout">
            <a:avLst>
              <a:gd name="adj1" fmla="val 56850"/>
              <a:gd name="adj2" fmla="val -142481"/>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itchFamily="34" charset="0"/>
              </a:rPr>
              <a:t>Indicated By Context</a:t>
            </a:r>
          </a:p>
        </p:txBody>
      </p:sp>
      <p:sp>
        <p:nvSpPr>
          <p:cNvPr id="9" name="Rectangle 8"/>
          <p:cNvSpPr/>
          <p:nvPr/>
        </p:nvSpPr>
        <p:spPr bwMode="auto">
          <a:xfrm>
            <a:off x="1447800" y="4648200"/>
            <a:ext cx="6400800" cy="1295400"/>
          </a:xfrm>
          <a:prstGeom prst="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i="1" dirty="0" err="1">
                <a:latin typeface="Arial Black" pitchFamily="34" charset="0"/>
              </a:rPr>
              <a:t>Pistos</a:t>
            </a:r>
            <a:r>
              <a:rPr lang="en-US" sz="2800" i="1" dirty="0">
                <a:latin typeface="Arial Black" pitchFamily="34" charset="0"/>
              </a:rPr>
              <a:t> </a:t>
            </a:r>
            <a:r>
              <a:rPr lang="en-US" sz="2800" dirty="0">
                <a:latin typeface="Arial Black" pitchFamily="34" charset="0"/>
              </a:rPr>
              <a:t>is applied to </a:t>
            </a:r>
            <a:r>
              <a:rPr lang="en-US" sz="2800" dirty="0">
                <a:solidFill>
                  <a:srgbClr val="FFFF00"/>
                </a:solidFill>
                <a:latin typeface="Arial Black" pitchFamily="34" charset="0"/>
              </a:rPr>
              <a:t>CHILDREN</a:t>
            </a:r>
            <a:endParaRPr lang="en-US" sz="2800" dirty="0">
              <a:solidFill>
                <a:srgbClr val="FFFF00"/>
              </a:solidFill>
              <a:latin typeface="Arial Black"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Arial Black" pitchFamily="34" charset="0"/>
              </a:rPr>
              <a:t>in Tit. 1:6</a:t>
            </a:r>
            <a:endParaRPr kumimoji="0" lang="en-US" sz="2800" b="0" i="1" u="none" strike="noStrike" cap="none" normalizeH="0" baseline="0" dirty="0">
              <a:ln>
                <a:noFill/>
              </a:ln>
              <a:solidFill>
                <a:schemeClr val="tx1"/>
              </a:solidFill>
              <a:effectLst/>
              <a:latin typeface="Arial Black" pitchFamily="34" charset="0"/>
            </a:endParaRPr>
          </a:p>
        </p:txBody>
      </p:sp>
      <p:sp>
        <p:nvSpPr>
          <p:cNvPr id="10" name="Rectangular Callout 9"/>
          <p:cNvSpPr/>
          <p:nvPr/>
        </p:nvSpPr>
        <p:spPr bwMode="auto">
          <a:xfrm>
            <a:off x="4876800" y="2514600"/>
            <a:ext cx="3276600" cy="1371600"/>
          </a:xfrm>
          <a:prstGeom prst="wedgeRectCallout">
            <a:avLst>
              <a:gd name="adj1" fmla="val -47006"/>
              <a:gd name="adj2" fmla="val -114957"/>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Arial Black" pitchFamily="34" charset="0"/>
              </a:rPr>
              <a:t>Application</a:t>
            </a:r>
            <a:br>
              <a:rPr lang="en-US" sz="2800" dirty="0">
                <a:latin typeface="Arial Black" pitchFamily="34" charset="0"/>
              </a:rPr>
            </a:br>
            <a:r>
              <a:rPr lang="en-US" sz="2800" dirty="0">
                <a:latin typeface="Arial Black" pitchFamily="34" charset="0"/>
              </a:rPr>
              <a:t>Doesn’t Change</a:t>
            </a:r>
            <a:br>
              <a:rPr lang="en-US" sz="2800" dirty="0">
                <a:latin typeface="Arial Black" pitchFamily="34" charset="0"/>
              </a:rPr>
            </a:br>
            <a:r>
              <a:rPr lang="en-US" sz="2800" dirty="0">
                <a:latin typeface="Arial Black" pitchFamily="34" charset="0"/>
              </a:rPr>
              <a:t>Meaning</a:t>
            </a:r>
            <a:endParaRPr kumimoji="0" lang="en-US" sz="2800" b="0" i="0" u="none" strike="noStrike" cap="none" normalizeH="0" baseline="0" dirty="0">
              <a:ln>
                <a:noFill/>
              </a:ln>
              <a:solidFill>
                <a:schemeClr val="tx1"/>
              </a:solidFill>
              <a:effectLst/>
              <a:latin typeface="Arial Black"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t>J. W. </a:t>
            </a:r>
            <a:r>
              <a:rPr lang="en-US" sz="3000" dirty="0" err="1"/>
              <a:t>McGarvey</a:t>
            </a:r>
            <a:r>
              <a:rPr lang="en-US" sz="3000" dirty="0"/>
              <a:t> On</a:t>
            </a:r>
            <a:r>
              <a:rPr lang="en-US" dirty="0">
                <a:latin typeface="Arial Black" pitchFamily="34" charset="0"/>
              </a:rPr>
              <a:t/>
            </a:r>
            <a:br>
              <a:rPr lang="en-US" dirty="0">
                <a:latin typeface="Arial Black" pitchFamily="34" charset="0"/>
              </a:rPr>
            </a:br>
            <a:r>
              <a:rPr lang="en-US" dirty="0">
                <a:latin typeface="Arial Black" pitchFamily="34" charset="0"/>
              </a:rPr>
              <a:t>The Meaning Of Words</a:t>
            </a:r>
            <a:endParaRPr lang="en-US" dirty="0"/>
          </a:p>
        </p:txBody>
      </p:sp>
      <p:sp>
        <p:nvSpPr>
          <p:cNvPr id="3" name="Content Placeholder 2"/>
          <p:cNvSpPr>
            <a:spLocks noGrp="1"/>
          </p:cNvSpPr>
          <p:nvPr>
            <p:ph idx="1"/>
          </p:nvPr>
        </p:nvSpPr>
        <p:spPr/>
        <p:txBody>
          <a:bodyPr/>
          <a:lstStyle/>
          <a:p>
            <a:pPr marL="566738" indent="-566738">
              <a:spcBef>
                <a:spcPts val="0"/>
              </a:spcBef>
              <a:spcAft>
                <a:spcPts val="2400"/>
              </a:spcAft>
              <a:buSzPct val="100000"/>
              <a:buFont typeface="+mj-lt"/>
              <a:buAutoNum type="alphaUcPeriod"/>
            </a:pPr>
            <a:r>
              <a:rPr lang="en-US" sz="2800" b="1" dirty="0">
                <a:solidFill>
                  <a:srgbClr val="FFFF00"/>
                </a:solidFill>
              </a:rPr>
              <a:t>Ascertain the primary meaning </a:t>
            </a:r>
            <a:r>
              <a:rPr lang="en-US" sz="2800" dirty="0"/>
              <a:t>of the word. This done:</a:t>
            </a:r>
          </a:p>
          <a:p>
            <a:pPr marL="1030288" lvl="1" indent="-463550">
              <a:spcBef>
                <a:spcPts val="0"/>
              </a:spcBef>
              <a:spcAft>
                <a:spcPts val="1200"/>
              </a:spcAft>
              <a:buFont typeface="+mj-lt"/>
              <a:buAutoNum type="arabicPeriod"/>
            </a:pPr>
            <a:r>
              <a:rPr lang="en-US" sz="2400" dirty="0"/>
              <a:t>By Lexicons.</a:t>
            </a:r>
          </a:p>
          <a:p>
            <a:pPr marL="1030288" lvl="1" indent="-463550">
              <a:spcBef>
                <a:spcPts val="0"/>
              </a:spcBef>
              <a:spcAft>
                <a:spcPts val="2400"/>
              </a:spcAft>
              <a:buFont typeface="+mj-lt"/>
              <a:buAutoNum type="arabicPeriod"/>
            </a:pPr>
            <a:r>
              <a:rPr lang="en-US" sz="2400" dirty="0"/>
              <a:t>Common usage.</a:t>
            </a:r>
          </a:p>
          <a:p>
            <a:pPr marL="566738" indent="-566738">
              <a:spcBef>
                <a:spcPts val="0"/>
              </a:spcBef>
              <a:spcAft>
                <a:spcPts val="2400"/>
              </a:spcAft>
              <a:buSzPct val="100000"/>
              <a:buFont typeface="+mj-lt"/>
              <a:buAutoNum type="alphaUcPeriod"/>
            </a:pPr>
            <a:r>
              <a:rPr lang="en-US" sz="2800" b="1" dirty="0">
                <a:solidFill>
                  <a:srgbClr val="FFFF00"/>
                </a:solidFill>
              </a:rPr>
              <a:t>Adopt primary meaning </a:t>
            </a:r>
            <a:r>
              <a:rPr lang="en-US" sz="2800" dirty="0"/>
              <a:t>unless forbidden. It may be forbidden in two ways.</a:t>
            </a:r>
          </a:p>
          <a:p>
            <a:pPr marL="1030288" lvl="1" indent="-463550">
              <a:spcBef>
                <a:spcPts val="0"/>
              </a:spcBef>
              <a:spcAft>
                <a:spcPts val="1200"/>
              </a:spcAft>
              <a:buFont typeface="+mj-lt"/>
              <a:buAutoNum type="arabicPeriod"/>
            </a:pPr>
            <a:r>
              <a:rPr lang="en-US" sz="2400" dirty="0"/>
              <a:t>By the context.</a:t>
            </a:r>
          </a:p>
          <a:p>
            <a:pPr marL="1030288" lvl="1" indent="-463550">
              <a:spcBef>
                <a:spcPts val="0"/>
              </a:spcBef>
              <a:spcAft>
                <a:spcPts val="2400"/>
              </a:spcAft>
              <a:buFont typeface="+mj-lt"/>
              <a:buAutoNum type="arabicPeriod"/>
            </a:pPr>
            <a:r>
              <a:rPr lang="en-US" sz="2400" dirty="0"/>
              <a:t>By some other scripture statement.</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123</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t>J. W. </a:t>
            </a:r>
            <a:r>
              <a:rPr lang="en-US" sz="3000" dirty="0" err="1"/>
              <a:t>McGarvey</a:t>
            </a:r>
            <a:r>
              <a:rPr lang="en-US" sz="3000" dirty="0"/>
              <a:t> On</a:t>
            </a:r>
            <a:r>
              <a:rPr lang="en-US" dirty="0">
                <a:latin typeface="Arial Black" pitchFamily="34" charset="0"/>
              </a:rPr>
              <a:t/>
            </a:r>
            <a:br>
              <a:rPr lang="en-US" dirty="0">
                <a:latin typeface="Arial Black" pitchFamily="34" charset="0"/>
              </a:rPr>
            </a:br>
            <a:r>
              <a:rPr lang="en-US" dirty="0">
                <a:latin typeface="Arial Black" pitchFamily="34" charset="0"/>
              </a:rPr>
              <a:t>The Meaning Of Words</a:t>
            </a:r>
            <a:endParaRPr lang="en-US" dirty="0"/>
          </a:p>
        </p:txBody>
      </p:sp>
      <p:sp>
        <p:nvSpPr>
          <p:cNvPr id="3" name="Content Placeholder 2"/>
          <p:cNvSpPr>
            <a:spLocks noGrp="1"/>
          </p:cNvSpPr>
          <p:nvPr>
            <p:ph idx="1"/>
          </p:nvPr>
        </p:nvSpPr>
        <p:spPr/>
        <p:txBody>
          <a:bodyPr/>
          <a:lstStyle/>
          <a:p>
            <a:pPr marL="514350" indent="-514350">
              <a:spcBef>
                <a:spcPts val="0"/>
              </a:spcBef>
              <a:spcAft>
                <a:spcPts val="2400"/>
              </a:spcAft>
              <a:buSzPct val="100000"/>
              <a:buFont typeface="+mj-lt"/>
              <a:buAutoNum type="alphaUcPeriod" startAt="3"/>
            </a:pPr>
            <a:r>
              <a:rPr lang="en-US" sz="2800" b="1" dirty="0">
                <a:solidFill>
                  <a:srgbClr val="FFFF00"/>
                </a:solidFill>
              </a:rPr>
              <a:t>Ascertain its secondary or divided meaning </a:t>
            </a:r>
            <a:r>
              <a:rPr lang="en-US" sz="2800" dirty="0"/>
              <a:t>and how divided from the primary. This ascertained in the same way as the primary.</a:t>
            </a:r>
          </a:p>
          <a:p>
            <a:pPr marL="514350" indent="-514350">
              <a:spcBef>
                <a:spcPts val="0"/>
              </a:spcBef>
              <a:spcAft>
                <a:spcPts val="2400"/>
              </a:spcAft>
              <a:buSzPct val="100000"/>
              <a:buFont typeface="+mj-lt"/>
              <a:buAutoNum type="alphaUcPeriod" startAt="4"/>
            </a:pPr>
            <a:r>
              <a:rPr lang="en-US" sz="2800" b="1" dirty="0">
                <a:solidFill>
                  <a:srgbClr val="FFFF00"/>
                </a:solidFill>
              </a:rPr>
              <a:t>Try each meaning </a:t>
            </a:r>
            <a:r>
              <a:rPr lang="en-US" sz="2800" dirty="0"/>
              <a:t>until one is found that will suit.</a:t>
            </a:r>
          </a:p>
          <a:p>
            <a:pPr marL="514350" indent="-514350">
              <a:spcBef>
                <a:spcPts val="0"/>
              </a:spcBef>
              <a:spcAft>
                <a:spcPts val="2400"/>
              </a:spcAft>
              <a:buSzPct val="100000"/>
              <a:buFont typeface="+mj-lt"/>
              <a:buAutoNum type="alphaUcPeriod" startAt="5"/>
            </a:pPr>
            <a:r>
              <a:rPr lang="en-US" sz="2800" b="1" dirty="0">
                <a:solidFill>
                  <a:srgbClr val="FFFF00"/>
                </a:solidFill>
              </a:rPr>
              <a:t>If two meanings suit equally as well—decide by Old Testament or New Testament usage</a:t>
            </a:r>
            <a:r>
              <a:rPr lang="en-US" sz="2800" dirty="0"/>
              <a:t>.</a:t>
            </a:r>
            <a:br>
              <a:rPr lang="en-US" sz="2800" dirty="0"/>
            </a:br>
            <a:r>
              <a:rPr lang="en-US" sz="2800" dirty="0"/>
              <a:t/>
            </a:r>
            <a:br>
              <a:rPr lang="en-US" sz="2800" dirty="0"/>
            </a:br>
            <a:r>
              <a:rPr lang="en-US" sz="2000" dirty="0"/>
              <a:t> (J. W. </a:t>
            </a:r>
            <a:r>
              <a:rPr lang="en-US" sz="2000" dirty="0" err="1"/>
              <a:t>McGarvey</a:t>
            </a:r>
            <a:r>
              <a:rPr lang="en-US" sz="2000" dirty="0"/>
              <a:t>, </a:t>
            </a:r>
            <a:r>
              <a:rPr lang="en-US" sz="2000" i="1" dirty="0"/>
              <a:t>Sacred Didactics</a:t>
            </a:r>
            <a:r>
              <a:rPr lang="en-US" sz="2000" dirty="0"/>
              <a:t>, 8)</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124</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Arial Black" pitchFamily="34" charset="0"/>
              </a:rPr>
              <a:t>English Versions &amp; Tit. 1:6</a:t>
            </a:r>
          </a:p>
        </p:txBody>
      </p:sp>
      <p:graphicFrame>
        <p:nvGraphicFramePr>
          <p:cNvPr id="5" name="Content Placeholder 4"/>
          <p:cNvGraphicFramePr>
            <a:graphicFrameLocks noGrp="1"/>
          </p:cNvGraphicFramePr>
          <p:nvPr>
            <p:ph idx="1"/>
          </p:nvPr>
        </p:nvGraphicFramePr>
        <p:xfrm>
          <a:off x="762000" y="1752600"/>
          <a:ext cx="7848600" cy="4114800"/>
        </p:xfrm>
        <a:graphic>
          <a:graphicData uri="http://schemas.openxmlformats.org/drawingml/2006/table">
            <a:tbl>
              <a:tblPr firstRow="1">
                <a:tableStyleId>{08FB837D-C827-4EFA-A057-4D05807E0F7C}</a:tableStyleId>
              </a:tblPr>
              <a:tblGrid>
                <a:gridCol w="1962150"/>
                <a:gridCol w="1962150"/>
                <a:gridCol w="1962150"/>
                <a:gridCol w="1962150"/>
              </a:tblGrid>
              <a:tr h="598868">
                <a:tc gridSpan="3">
                  <a:txBody>
                    <a:bodyPr/>
                    <a:lstStyle/>
                    <a:p>
                      <a:pPr algn="ctr"/>
                      <a:r>
                        <a:rPr lang="en-US" sz="2800" dirty="0"/>
                        <a:t>Believers = Christians</a:t>
                      </a:r>
                      <a:endParaRPr lang="en-US" sz="2800" dirty="0">
                        <a:solidFill>
                          <a:srgbClr val="FFFF00"/>
                        </a:solidFill>
                      </a:endParaRPr>
                    </a:p>
                  </a:txBody>
                  <a:tcPr anchor="ctr"/>
                </a:tc>
                <a:tc hMerge="1">
                  <a:txBody>
                    <a:bodyPr/>
                    <a:lstStyle/>
                    <a:p>
                      <a:endParaRPr lang="en-US"/>
                    </a:p>
                  </a:txBody>
                  <a:tcPr/>
                </a:tc>
                <a:tc hMerge="1">
                  <a:txBody>
                    <a:bodyPr/>
                    <a:lstStyle/>
                    <a:p>
                      <a:pPr algn="ctr"/>
                      <a:endParaRPr lang="en-US" sz="2500" dirty="0"/>
                    </a:p>
                  </a:txBody>
                  <a:tcPr/>
                </a:tc>
                <a:tc>
                  <a:txBody>
                    <a:bodyPr/>
                    <a:lstStyle/>
                    <a:p>
                      <a:pPr algn="ctr"/>
                      <a:r>
                        <a:rPr lang="en-US" sz="2800" dirty="0"/>
                        <a:t>Faithful</a:t>
                      </a:r>
                      <a:endParaRPr lang="en-US" sz="2800" dirty="0">
                        <a:solidFill>
                          <a:srgbClr val="FFFF00"/>
                        </a:solidFill>
                      </a:endParaRPr>
                    </a:p>
                  </a:txBody>
                  <a:tcPr anchor="ctr"/>
                </a:tc>
              </a:tr>
              <a:tr h="502276">
                <a:tc>
                  <a:txBody>
                    <a:bodyPr/>
                    <a:lstStyle/>
                    <a:p>
                      <a:pPr algn="ctr"/>
                      <a:r>
                        <a:rPr lang="en-US" sz="2500" dirty="0"/>
                        <a:t>Marshall</a:t>
                      </a:r>
                      <a:endParaRPr lang="en-US" sz="2500" b="1" dirty="0"/>
                    </a:p>
                  </a:txBody>
                  <a:tcPr anchor="ctr"/>
                </a:tc>
                <a:tc>
                  <a:txBody>
                    <a:bodyPr/>
                    <a:lstStyle/>
                    <a:p>
                      <a:pPr algn="ctr"/>
                      <a:r>
                        <a:rPr lang="en-US" sz="2500" dirty="0"/>
                        <a:t>ESV</a:t>
                      </a:r>
                      <a:endParaRPr lang="en-US" sz="2500" b="1" dirty="0"/>
                    </a:p>
                  </a:txBody>
                  <a:tcPr anchor="ctr"/>
                </a:tc>
                <a:tc>
                  <a:txBody>
                    <a:bodyPr/>
                    <a:lstStyle/>
                    <a:p>
                      <a:pPr algn="ctr"/>
                      <a:r>
                        <a:rPr lang="en-US" sz="2500" dirty="0"/>
                        <a:t>NAB</a:t>
                      </a:r>
                      <a:endParaRPr lang="en-US" sz="2500" b="1" dirty="0"/>
                    </a:p>
                  </a:txBody>
                  <a:tcPr anchor="ctr"/>
                </a:tc>
                <a:tc>
                  <a:txBody>
                    <a:bodyPr/>
                    <a:lstStyle/>
                    <a:p>
                      <a:pPr algn="ctr"/>
                      <a:r>
                        <a:rPr lang="en-US" sz="2500" dirty="0" err="1"/>
                        <a:t>YLT</a:t>
                      </a:r>
                      <a:endParaRPr lang="en-US" sz="2500" b="1" dirty="0"/>
                    </a:p>
                  </a:txBody>
                  <a:tcPr anchor="ctr"/>
                </a:tc>
              </a:tr>
              <a:tr h="502276">
                <a:tc>
                  <a:txBody>
                    <a:bodyPr/>
                    <a:lstStyle/>
                    <a:p>
                      <a:pPr algn="ctr"/>
                      <a:r>
                        <a:rPr lang="en-US" sz="2500" dirty="0"/>
                        <a:t>Berry</a:t>
                      </a:r>
                      <a:endParaRPr lang="en-US" sz="2500" b="1" dirty="0"/>
                    </a:p>
                  </a:txBody>
                  <a:tcPr anchor="ctr"/>
                </a:tc>
                <a:tc>
                  <a:txBody>
                    <a:bodyPr/>
                    <a:lstStyle/>
                    <a:p>
                      <a:pPr algn="ctr"/>
                      <a:r>
                        <a:rPr lang="en-US" sz="2500" dirty="0"/>
                        <a:t>Phillips</a:t>
                      </a:r>
                      <a:endParaRPr lang="en-US" sz="2500" b="1" dirty="0"/>
                    </a:p>
                  </a:txBody>
                  <a:tcPr anchor="ctr"/>
                </a:tc>
                <a:tc>
                  <a:txBody>
                    <a:bodyPr/>
                    <a:lstStyle/>
                    <a:p>
                      <a:pPr algn="ctr"/>
                      <a:r>
                        <a:rPr lang="en-US" sz="2500" dirty="0"/>
                        <a:t>NCV</a:t>
                      </a:r>
                      <a:endParaRPr lang="en-US" sz="2500" b="1" dirty="0"/>
                    </a:p>
                  </a:txBody>
                  <a:tcPr anchor="ctr"/>
                </a:tc>
                <a:tc>
                  <a:txBody>
                    <a:bodyPr/>
                    <a:lstStyle/>
                    <a:p>
                      <a:pPr algn="ctr"/>
                      <a:r>
                        <a:rPr lang="en-US" sz="2500" dirty="0"/>
                        <a:t>KJV</a:t>
                      </a:r>
                      <a:endParaRPr lang="en-US" sz="2500" b="1" dirty="0"/>
                    </a:p>
                  </a:txBody>
                  <a:tcPr anchor="ctr"/>
                </a:tc>
              </a:tr>
              <a:tr h="502276">
                <a:tc>
                  <a:txBody>
                    <a:bodyPr/>
                    <a:lstStyle/>
                    <a:p>
                      <a:pPr algn="ctr"/>
                      <a:r>
                        <a:rPr lang="en-US" sz="2500" dirty="0"/>
                        <a:t>ASV</a:t>
                      </a:r>
                      <a:endParaRPr lang="en-US" sz="2500" b="1" dirty="0"/>
                    </a:p>
                  </a:txBody>
                  <a:tcPr anchor="ctr"/>
                </a:tc>
                <a:tc>
                  <a:txBody>
                    <a:bodyPr/>
                    <a:lstStyle/>
                    <a:p>
                      <a:pPr algn="ctr"/>
                      <a:r>
                        <a:rPr lang="en-US" sz="2500" dirty="0"/>
                        <a:t>Good</a:t>
                      </a:r>
                      <a:r>
                        <a:rPr lang="en-US" sz="2500" baseline="0" dirty="0"/>
                        <a:t> News</a:t>
                      </a:r>
                      <a:endParaRPr lang="en-US" sz="2500" b="1" dirty="0"/>
                    </a:p>
                  </a:txBody>
                  <a:tcPr anchor="ctr"/>
                </a:tc>
                <a:tc>
                  <a:txBody>
                    <a:bodyPr/>
                    <a:lstStyle/>
                    <a:p>
                      <a:pPr algn="ctr"/>
                      <a:r>
                        <a:rPr lang="en-US" sz="2500" dirty="0" err="1"/>
                        <a:t>NIRV</a:t>
                      </a:r>
                      <a:endParaRPr lang="en-US" sz="2500" b="1" dirty="0"/>
                    </a:p>
                  </a:txBody>
                  <a:tcPr anchor="ctr"/>
                </a:tc>
                <a:tc>
                  <a:txBody>
                    <a:bodyPr/>
                    <a:lstStyle/>
                    <a:p>
                      <a:pPr algn="ctr"/>
                      <a:r>
                        <a:rPr lang="en-US" sz="2500" dirty="0"/>
                        <a:t>NKJV</a:t>
                      </a:r>
                      <a:endParaRPr lang="en-US" sz="2500" b="1" dirty="0"/>
                    </a:p>
                  </a:txBody>
                  <a:tcPr anchor="ctr"/>
                </a:tc>
              </a:tr>
              <a:tr h="502276">
                <a:tc>
                  <a:txBody>
                    <a:bodyPr/>
                    <a:lstStyle/>
                    <a:p>
                      <a:pPr algn="ctr"/>
                      <a:r>
                        <a:rPr lang="en-US" sz="2500" dirty="0"/>
                        <a:t>NASB</a:t>
                      </a:r>
                      <a:endParaRPr lang="en-US" sz="2500" b="1" dirty="0"/>
                    </a:p>
                  </a:txBody>
                  <a:tcPr anchor="ctr"/>
                </a:tc>
                <a:tc>
                  <a:txBody>
                    <a:bodyPr/>
                    <a:lstStyle/>
                    <a:p>
                      <a:pPr algn="ctr"/>
                      <a:r>
                        <a:rPr lang="en-US" sz="2500" dirty="0" err="1"/>
                        <a:t>Goodspeed</a:t>
                      </a:r>
                      <a:endParaRPr lang="en-US" sz="2500" b="1" dirty="0"/>
                    </a:p>
                  </a:txBody>
                  <a:tcPr anchor="ctr"/>
                </a:tc>
                <a:tc>
                  <a:txBody>
                    <a:bodyPr/>
                    <a:lstStyle/>
                    <a:p>
                      <a:pPr algn="ctr"/>
                      <a:r>
                        <a:rPr lang="en-US" sz="2500" dirty="0"/>
                        <a:t>NLT</a:t>
                      </a:r>
                      <a:endParaRPr lang="en-US" sz="2500" b="1" dirty="0"/>
                    </a:p>
                  </a:txBody>
                  <a:tcPr anchor="ctr"/>
                </a:tc>
                <a:tc>
                  <a:txBody>
                    <a:bodyPr/>
                    <a:lstStyle/>
                    <a:p>
                      <a:pPr algn="ctr"/>
                      <a:r>
                        <a:rPr lang="en-US" sz="2500" dirty="0"/>
                        <a:t>NET</a:t>
                      </a:r>
                      <a:endParaRPr lang="en-US" sz="2500" b="1" dirty="0"/>
                    </a:p>
                  </a:txBody>
                  <a:tcPr anchor="ctr"/>
                </a:tc>
              </a:tr>
              <a:tr h="502276">
                <a:tc>
                  <a:txBody>
                    <a:bodyPr/>
                    <a:lstStyle/>
                    <a:p>
                      <a:pPr algn="ctr"/>
                      <a:r>
                        <a:rPr lang="en-US" sz="2500" dirty="0"/>
                        <a:t>RSV</a:t>
                      </a:r>
                      <a:endParaRPr lang="en-US" sz="2500" b="1" dirty="0"/>
                    </a:p>
                  </a:txBody>
                  <a:tcPr anchor="ctr"/>
                </a:tc>
                <a:tc>
                  <a:txBody>
                    <a:bodyPr/>
                    <a:lstStyle/>
                    <a:p>
                      <a:pPr algn="ctr"/>
                      <a:r>
                        <a:rPr lang="en-US" sz="2500" dirty="0" err="1"/>
                        <a:t>CEV</a:t>
                      </a:r>
                      <a:endParaRPr lang="en-US" sz="2500" b="1" dirty="0"/>
                    </a:p>
                  </a:txBody>
                  <a:tcPr anchor="ctr"/>
                </a:tc>
                <a:tc>
                  <a:txBody>
                    <a:bodyPr/>
                    <a:lstStyle/>
                    <a:p>
                      <a:pPr algn="ctr"/>
                      <a:r>
                        <a:rPr lang="en-US" sz="2500" dirty="0"/>
                        <a:t>NRSV</a:t>
                      </a:r>
                      <a:endParaRPr lang="en-US" sz="2500" b="1" dirty="0"/>
                    </a:p>
                  </a:txBody>
                  <a:tcPr anchor="ctr"/>
                </a:tc>
                <a:tc>
                  <a:txBody>
                    <a:bodyPr/>
                    <a:lstStyle/>
                    <a:p>
                      <a:pPr algn="ctr"/>
                      <a:r>
                        <a:rPr lang="en-US" sz="2500" dirty="0" err="1"/>
                        <a:t>HCSB</a:t>
                      </a:r>
                      <a:endParaRPr lang="en-US" sz="2500" b="1" dirty="0"/>
                    </a:p>
                  </a:txBody>
                  <a:tcPr anchor="ctr"/>
                </a:tc>
              </a:tr>
              <a:tr h="502276">
                <a:tc>
                  <a:txBody>
                    <a:bodyPr/>
                    <a:lstStyle/>
                    <a:p>
                      <a:pPr algn="ctr"/>
                      <a:r>
                        <a:rPr lang="en-US" sz="2500" dirty="0"/>
                        <a:t>NEB</a:t>
                      </a:r>
                      <a:endParaRPr lang="en-US" sz="2500" b="1" dirty="0"/>
                    </a:p>
                  </a:txBody>
                  <a:tcPr anchor="ctr"/>
                </a:tc>
                <a:tc>
                  <a:txBody>
                    <a:bodyPr/>
                    <a:lstStyle/>
                    <a:p>
                      <a:pPr algn="ctr"/>
                      <a:r>
                        <a:rPr lang="en-US" sz="2500" dirty="0" err="1"/>
                        <a:t>GW</a:t>
                      </a:r>
                      <a:endParaRPr lang="en-US" sz="2500" b="1" dirty="0"/>
                    </a:p>
                  </a:txBody>
                  <a:tcPr anchor="ctr"/>
                </a:tc>
                <a:tc>
                  <a:txBody>
                    <a:bodyPr/>
                    <a:lstStyle/>
                    <a:p>
                      <a:pPr algn="ctr"/>
                      <a:r>
                        <a:rPr lang="en-US" sz="2500" dirty="0" err="1"/>
                        <a:t>TNIV</a:t>
                      </a:r>
                      <a:endParaRPr lang="en-US" sz="2500" b="1" dirty="0"/>
                    </a:p>
                  </a:txBody>
                  <a:tcPr anchor="ctr"/>
                </a:tc>
                <a:tc>
                  <a:txBody>
                    <a:bodyPr/>
                    <a:lstStyle/>
                    <a:p>
                      <a:pPr algn="ctr"/>
                      <a:r>
                        <a:rPr lang="en-US" sz="2500" dirty="0" err="1"/>
                        <a:t>LEB</a:t>
                      </a:r>
                      <a:endParaRPr lang="en-US" sz="2500" b="1" dirty="0"/>
                    </a:p>
                  </a:txBody>
                  <a:tcPr anchor="ctr"/>
                </a:tc>
              </a:tr>
              <a:tr h="502276">
                <a:tc>
                  <a:txBody>
                    <a:bodyPr/>
                    <a:lstStyle/>
                    <a:p>
                      <a:pPr algn="ctr"/>
                      <a:r>
                        <a:rPr lang="en-US" sz="2500" dirty="0"/>
                        <a:t>NIV</a:t>
                      </a:r>
                      <a:endParaRPr lang="en-US" sz="2500" b="1" dirty="0"/>
                    </a:p>
                  </a:txBody>
                  <a:tcPr anchor="ctr"/>
                </a:tc>
                <a:tc>
                  <a:txBody>
                    <a:bodyPr/>
                    <a:lstStyle/>
                    <a:p>
                      <a:pPr algn="ctr"/>
                      <a:r>
                        <a:rPr lang="en-US" sz="2500" dirty="0"/>
                        <a:t>GNT</a:t>
                      </a:r>
                      <a:endParaRPr lang="en-US" sz="2500" b="1" dirty="0"/>
                    </a:p>
                  </a:txBody>
                  <a:tcPr anchor="ctr"/>
                </a:tc>
                <a:tc>
                  <a:txBody>
                    <a:bodyPr/>
                    <a:lstStyle/>
                    <a:p>
                      <a:pPr algn="ctr"/>
                      <a:r>
                        <a:rPr lang="en-US" sz="2500" dirty="0" err="1"/>
                        <a:t>WNT</a:t>
                      </a:r>
                      <a:endParaRPr lang="en-US" sz="2500" b="1" dirty="0"/>
                    </a:p>
                  </a:txBody>
                  <a:tcPr anchor="ctr"/>
                </a:tc>
                <a:tc>
                  <a:txBody>
                    <a:bodyPr/>
                    <a:lstStyle/>
                    <a:p>
                      <a:pPr algn="ctr"/>
                      <a:r>
                        <a:rPr lang="en-US" sz="2500" b="1" dirty="0"/>
                        <a:t>21:6</a:t>
                      </a:r>
                    </a:p>
                  </a:txBody>
                  <a:tcPr anchor="ct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125</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78C37E-BAC9-49D9-8888-C3C332EA7218}" type="slidenum">
              <a:rPr lang="en-US"/>
              <a:pPr>
                <a:defRPr/>
              </a:pPr>
              <a:t>126</a:t>
            </a:fld>
            <a:endParaRPr lang="en-US"/>
          </a:p>
        </p:txBody>
      </p:sp>
      <p:sp>
        <p:nvSpPr>
          <p:cNvPr id="559106"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Faithful Children”</a:t>
            </a:r>
            <a:r>
              <a:rPr lang="en-US" dirty="0"/>
              <a:t> </a:t>
            </a:r>
          </a:p>
        </p:txBody>
      </p:sp>
      <p:sp>
        <p:nvSpPr>
          <p:cNvPr id="559107"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sz="2800" b="1" dirty="0" err="1">
                <a:latin typeface="CG Times (W1)" charset="0"/>
                <a:cs typeface="Times New Roman" pitchFamily="18" charset="0"/>
              </a:rPr>
              <a:t>YLT</a:t>
            </a:r>
            <a:r>
              <a:rPr lang="en-US" sz="2800" b="1" dirty="0">
                <a:latin typeface="CG Times (W1)" charset="0"/>
                <a:cs typeface="Times New Roman" pitchFamily="18" charset="0"/>
              </a:rPr>
              <a:t>:  </a:t>
            </a:r>
            <a:r>
              <a:rPr lang="en-US" sz="2800" dirty="0">
                <a:latin typeface="CG Times (W1)" charset="0"/>
                <a:cs typeface="Times New Roman" pitchFamily="18" charset="0"/>
              </a:rPr>
              <a:t>“Having children </a:t>
            </a:r>
            <a:r>
              <a:rPr lang="en-US" sz="2800" b="1" dirty="0" err="1">
                <a:solidFill>
                  <a:srgbClr val="FFFF00"/>
                </a:solidFill>
                <a:latin typeface="CG Times (W1)" charset="0"/>
                <a:cs typeface="Times New Roman" pitchFamily="18" charset="0"/>
              </a:rPr>
              <a:t>stedfast</a:t>
            </a:r>
            <a:r>
              <a:rPr lang="en-US" sz="2800" dirty="0">
                <a:latin typeface="CG Times (W1)" charset="0"/>
                <a:cs typeface="Times New Roman" pitchFamily="18" charset="0"/>
              </a:rPr>
              <a:t>, not under accusation of riotous living or insubordinate”</a:t>
            </a:r>
            <a:endParaRPr lang="en-US" sz="2800" dirty="0"/>
          </a:p>
          <a:p>
            <a:pPr marL="457200" indent="-457200" eaLnBrk="1" hangingPunct="1">
              <a:spcBef>
                <a:spcPct val="0"/>
              </a:spcBef>
              <a:spcAft>
                <a:spcPts val="2400"/>
              </a:spcAft>
              <a:defRPr/>
            </a:pPr>
            <a:r>
              <a:rPr lang="en-US" sz="2800" b="1" dirty="0">
                <a:latin typeface="CG Times (W1)" charset="0"/>
                <a:cs typeface="Times New Roman" pitchFamily="18" charset="0"/>
              </a:rPr>
              <a:t>KJV:  </a:t>
            </a:r>
            <a:r>
              <a:rPr lang="en-US" sz="2800" dirty="0">
                <a:latin typeface="CG Times (W1)" charset="0"/>
                <a:cs typeface="Times New Roman" pitchFamily="18" charset="0"/>
              </a:rPr>
              <a:t>“Having </a:t>
            </a:r>
            <a:r>
              <a:rPr lang="en-US" sz="2800" b="1" dirty="0">
                <a:solidFill>
                  <a:srgbClr val="FFFF00"/>
                </a:solidFill>
                <a:latin typeface="CG Times (W1)" charset="0"/>
                <a:cs typeface="Times New Roman" pitchFamily="18" charset="0"/>
              </a:rPr>
              <a:t>faithful</a:t>
            </a:r>
            <a:r>
              <a:rPr lang="en-US" sz="2800" dirty="0">
                <a:latin typeface="CG Times (W1)" charset="0"/>
                <a:cs typeface="Times New Roman" pitchFamily="18" charset="0"/>
              </a:rPr>
              <a:t> children not accused of riot or unruly”</a:t>
            </a:r>
          </a:p>
          <a:p>
            <a:pPr marL="457200" indent="-457200" eaLnBrk="1" hangingPunct="1">
              <a:spcBef>
                <a:spcPct val="0"/>
              </a:spcBef>
              <a:spcAft>
                <a:spcPts val="2400"/>
              </a:spcAft>
              <a:defRPr/>
            </a:pPr>
            <a:r>
              <a:rPr lang="en-US" sz="2800" b="1" dirty="0">
                <a:latin typeface="CG Times (W1)" charset="0"/>
                <a:cs typeface="Times New Roman" pitchFamily="18" charset="0"/>
              </a:rPr>
              <a:t>NKJV:  </a:t>
            </a:r>
            <a:r>
              <a:rPr lang="en-US" sz="2800" dirty="0">
                <a:latin typeface="CG Times (W1)" charset="0"/>
                <a:cs typeface="Times New Roman" pitchFamily="18" charset="0"/>
              </a:rPr>
              <a:t>“Having </a:t>
            </a:r>
            <a:r>
              <a:rPr lang="en-US" sz="2800" b="1" dirty="0">
                <a:solidFill>
                  <a:srgbClr val="FFFF00"/>
                </a:solidFill>
                <a:latin typeface="CG Times (W1)" charset="0"/>
                <a:cs typeface="Times New Roman" pitchFamily="18" charset="0"/>
              </a:rPr>
              <a:t>faithful</a:t>
            </a:r>
            <a:r>
              <a:rPr lang="en-US" sz="2800" dirty="0">
                <a:latin typeface="CG Times (W1)" charset="0"/>
                <a:cs typeface="Times New Roman" pitchFamily="18" charset="0"/>
              </a:rPr>
              <a:t> children, not accused of dissipation or insubordination”</a:t>
            </a:r>
          </a:p>
          <a:p>
            <a:pPr marL="457200" indent="-457200" eaLnBrk="1" hangingPunct="1">
              <a:spcBef>
                <a:spcPct val="0"/>
              </a:spcBef>
              <a:spcAft>
                <a:spcPts val="2400"/>
              </a:spcAft>
              <a:defRPr/>
            </a:pPr>
            <a:r>
              <a:rPr lang="en-US" sz="2800" b="1" dirty="0">
                <a:latin typeface="CG Times (W1)" charset="0"/>
                <a:cs typeface="Times New Roman" pitchFamily="18" charset="0"/>
              </a:rPr>
              <a:t>NET</a:t>
            </a:r>
            <a:r>
              <a:rPr lang="en-US" sz="2800" dirty="0">
                <a:latin typeface="CG Times (W1)" charset="0"/>
                <a:cs typeface="Times New Roman" pitchFamily="18" charset="0"/>
              </a:rPr>
              <a:t>:  “</a:t>
            </a:r>
            <a:r>
              <a:rPr lang="en-US" sz="2800" dirty="0"/>
              <a:t>with </a:t>
            </a:r>
            <a:r>
              <a:rPr lang="en-US" sz="2800" b="1" dirty="0">
                <a:solidFill>
                  <a:srgbClr val="FFFF00"/>
                </a:solidFill>
                <a:latin typeface="CG Times (W1)" charset="0"/>
                <a:cs typeface="Times New Roman" pitchFamily="18" charset="0"/>
              </a:rPr>
              <a:t>faithful</a:t>
            </a:r>
            <a:r>
              <a:rPr lang="en-US" sz="2800" dirty="0"/>
              <a:t> children who cannot be charged with dissipation or rebellion”</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78C37E-BAC9-49D9-8888-C3C332EA7218}" type="slidenum">
              <a:rPr lang="en-US"/>
              <a:pPr>
                <a:defRPr/>
              </a:pPr>
              <a:t>127</a:t>
            </a:fld>
            <a:endParaRPr lang="en-US"/>
          </a:p>
        </p:txBody>
      </p:sp>
      <p:sp>
        <p:nvSpPr>
          <p:cNvPr id="559106"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Faithful Children”</a:t>
            </a:r>
            <a:r>
              <a:rPr lang="en-US" dirty="0"/>
              <a:t> </a:t>
            </a:r>
          </a:p>
        </p:txBody>
      </p:sp>
      <p:sp>
        <p:nvSpPr>
          <p:cNvPr id="559107"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sz="2800" b="1" dirty="0" err="1"/>
              <a:t>HCSB</a:t>
            </a:r>
            <a:r>
              <a:rPr lang="en-US" sz="2800" dirty="0"/>
              <a:t>:  “having </a:t>
            </a:r>
            <a:r>
              <a:rPr lang="en-US" sz="2800" b="1" dirty="0">
                <a:solidFill>
                  <a:srgbClr val="FFFF00"/>
                </a:solidFill>
                <a:latin typeface="CG Times (W1)" charset="0"/>
                <a:cs typeface="Times New Roman" pitchFamily="18" charset="0"/>
              </a:rPr>
              <a:t>faithful</a:t>
            </a:r>
            <a:r>
              <a:rPr lang="en-US" sz="2800" dirty="0"/>
              <a:t> children not accused of wildness or rebellion.”</a:t>
            </a:r>
          </a:p>
          <a:p>
            <a:pPr marL="457200" indent="-457200" eaLnBrk="1" hangingPunct="1">
              <a:spcBef>
                <a:spcPct val="0"/>
              </a:spcBef>
              <a:spcAft>
                <a:spcPts val="2400"/>
              </a:spcAft>
              <a:defRPr/>
            </a:pPr>
            <a:r>
              <a:rPr lang="en-US" sz="2800" b="1" dirty="0" err="1"/>
              <a:t>LEB</a:t>
            </a:r>
            <a:r>
              <a:rPr lang="en-US" sz="2800" dirty="0"/>
              <a:t>:  “having </a:t>
            </a:r>
            <a:r>
              <a:rPr lang="en-US" sz="2800" b="1" dirty="0">
                <a:solidFill>
                  <a:srgbClr val="FFFF00"/>
                </a:solidFill>
                <a:latin typeface="CG Times (W1)" charset="0"/>
                <a:cs typeface="Times New Roman" pitchFamily="18" charset="0"/>
              </a:rPr>
              <a:t>faithful</a:t>
            </a:r>
            <a:r>
              <a:rPr lang="en-US" sz="2800" dirty="0"/>
              <a:t> children, not accused of dissipation or rebellious.”</a:t>
            </a:r>
          </a:p>
          <a:p>
            <a:pPr marL="457200" indent="-457200" eaLnBrk="1" hangingPunct="1">
              <a:spcBef>
                <a:spcPct val="0"/>
              </a:spcBef>
              <a:spcAft>
                <a:spcPts val="2400"/>
              </a:spcAft>
              <a:defRPr/>
            </a:pP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98587"/>
          </a:xfrm>
        </p:spPr>
        <p:txBody>
          <a:bodyPr/>
          <a:lstStyle/>
          <a:p>
            <a:pPr algn="l"/>
            <a:r>
              <a:rPr lang="en-US" sz="3000" dirty="0">
                <a:latin typeface="+mn-lt"/>
              </a:rPr>
              <a:t>NET Bible On</a:t>
            </a:r>
            <a:r>
              <a:rPr lang="en-US" b="1" dirty="0"/>
              <a:t/>
            </a:r>
            <a:br>
              <a:rPr lang="en-US" b="1" dirty="0"/>
            </a:br>
            <a:r>
              <a:rPr lang="en-US" dirty="0">
                <a:latin typeface="Arial Black" pitchFamily="34" charset="0"/>
              </a:rPr>
              <a:t>“Faithful Children”</a:t>
            </a:r>
          </a:p>
        </p:txBody>
      </p:sp>
      <p:sp>
        <p:nvSpPr>
          <p:cNvPr id="3" name="Content Placeholder 2"/>
          <p:cNvSpPr>
            <a:spLocks noGrp="1"/>
          </p:cNvSpPr>
          <p:nvPr>
            <p:ph idx="1"/>
          </p:nvPr>
        </p:nvSpPr>
        <p:spPr>
          <a:xfrm>
            <a:off x="457200" y="1981200"/>
            <a:ext cx="8229600" cy="4149725"/>
          </a:xfrm>
        </p:spPr>
        <p:txBody>
          <a:bodyPr/>
          <a:lstStyle/>
          <a:p>
            <a:pPr marL="0" indent="463550">
              <a:buNone/>
            </a:pPr>
            <a:r>
              <a:rPr lang="en-US" dirty="0"/>
              <a:t>“</a:t>
            </a:r>
            <a:r>
              <a:rPr lang="en-US" baseline="30000" dirty="0"/>
              <a:t>8</a:t>
            </a:r>
            <a:r>
              <a:rPr lang="en-US" dirty="0"/>
              <a:t> </a:t>
            </a:r>
            <a:r>
              <a:rPr lang="en-US" b="1" dirty="0" err="1"/>
              <a:t>tn</a:t>
            </a:r>
            <a:r>
              <a:rPr lang="en-US" dirty="0"/>
              <a:t> Or ‘believing children.’ The phrase could be translated ‘believing children,’ but </a:t>
            </a:r>
            <a:r>
              <a:rPr lang="en-US" b="1" dirty="0">
                <a:solidFill>
                  <a:srgbClr val="FFFF00"/>
                </a:solidFill>
              </a:rPr>
              <a:t>the parallel with 1 Tim 3:4 </a:t>
            </a:r>
            <a:r>
              <a:rPr lang="en-US" dirty="0"/>
              <a:t>(‘keeping his children in control’) </a:t>
            </a:r>
            <a:r>
              <a:rPr lang="en-US" b="1" dirty="0">
                <a:solidFill>
                  <a:srgbClr val="FFFF00"/>
                </a:solidFill>
              </a:rPr>
              <a:t>argues for the sense given in the translation</a:t>
            </a:r>
            <a:r>
              <a:rPr lang="en-US" dirty="0"/>
              <a:t>.”  </a:t>
            </a:r>
            <a:r>
              <a:rPr lang="en-US" sz="2000" dirty="0"/>
              <a:t>(Emphasis added)</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128</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98587"/>
          </a:xfrm>
        </p:spPr>
        <p:txBody>
          <a:bodyPr/>
          <a:lstStyle/>
          <a:p>
            <a:pPr algn="l"/>
            <a:r>
              <a:rPr lang="en-US" sz="3000" dirty="0" err="1">
                <a:latin typeface="+mn-lt"/>
              </a:rPr>
              <a:t>NIGTC</a:t>
            </a:r>
            <a:r>
              <a:rPr lang="en-US" sz="3000" dirty="0">
                <a:latin typeface="+mn-lt"/>
              </a:rPr>
              <a:t> On</a:t>
            </a:r>
            <a:r>
              <a:rPr lang="en-US" b="1" dirty="0"/>
              <a:t/>
            </a:r>
            <a:br>
              <a:rPr lang="en-US" b="1" dirty="0"/>
            </a:br>
            <a:r>
              <a:rPr lang="en-US" dirty="0">
                <a:latin typeface="Arial Black" pitchFamily="34" charset="0"/>
              </a:rPr>
              <a:t>“Faithful Children”</a:t>
            </a:r>
          </a:p>
        </p:txBody>
      </p:sp>
      <p:sp>
        <p:nvSpPr>
          <p:cNvPr id="3" name="Content Placeholder 2"/>
          <p:cNvSpPr>
            <a:spLocks noGrp="1"/>
          </p:cNvSpPr>
          <p:nvPr>
            <p:ph idx="1"/>
          </p:nvPr>
        </p:nvSpPr>
        <p:spPr>
          <a:xfrm>
            <a:off x="457200" y="1828800"/>
            <a:ext cx="8229600" cy="4149725"/>
          </a:xfrm>
        </p:spPr>
        <p:txBody>
          <a:bodyPr/>
          <a:lstStyle/>
          <a:p>
            <a:pPr marL="0" indent="463550">
              <a:buNone/>
            </a:pPr>
            <a:r>
              <a:rPr lang="en-US" sz="2800" dirty="0"/>
              <a:t>“Should </a:t>
            </a:r>
            <a:r>
              <a:rPr lang="el-GR" sz="2800" dirty="0"/>
              <a:t>πιστά </a:t>
            </a:r>
            <a:r>
              <a:rPr lang="en-US" sz="2800" dirty="0"/>
              <a:t>in this clause be understood as ‘faithful’ or as ‘believing’? The range of usage shows that </a:t>
            </a:r>
            <a:r>
              <a:rPr lang="en-US" sz="2800" b="1" dirty="0">
                <a:solidFill>
                  <a:srgbClr val="FFFF00"/>
                </a:solidFill>
              </a:rPr>
              <a:t>either meaning is a possibility</a:t>
            </a:r>
            <a:r>
              <a:rPr lang="en-US" sz="2800" dirty="0"/>
              <a:t>: The word can clearly mean </a:t>
            </a:r>
            <a:r>
              <a:rPr lang="en-US" sz="2800" b="1" dirty="0">
                <a:solidFill>
                  <a:srgbClr val="FFFF00"/>
                </a:solidFill>
              </a:rPr>
              <a:t>‘faithful,’</a:t>
            </a:r>
            <a:r>
              <a:rPr lang="en-US" sz="2800" dirty="0"/>
              <a:t> as it does several times in the PE, including once with a noun, as here (2 Tim. 2:2: </a:t>
            </a:r>
            <a:r>
              <a:rPr lang="el-GR" sz="2800" dirty="0"/>
              <a:t>πιστοὶ ἀνθρώποι</a:t>
            </a:r>
            <a:r>
              <a:rPr lang="en-US" sz="2800" dirty="0"/>
              <a:t>). It can also mean </a:t>
            </a:r>
            <a:r>
              <a:rPr lang="en-US" sz="2800" b="1" dirty="0">
                <a:solidFill>
                  <a:srgbClr val="FFFF00"/>
                </a:solidFill>
              </a:rPr>
              <a:t>‘believing’</a:t>
            </a:r>
            <a:r>
              <a:rPr lang="en-US" sz="2800" dirty="0"/>
              <a:t> and does on several occasions in the PE, again including once with a noun (1 Tim. 6:2: </a:t>
            </a:r>
            <a:r>
              <a:rPr lang="el-GR" sz="2800" dirty="0"/>
              <a:t>πιστοὶ</a:t>
            </a:r>
            <a:r>
              <a:rPr lang="en-US" sz="2800" dirty="0"/>
              <a:t> … </a:t>
            </a:r>
            <a:r>
              <a:rPr lang="el-GR" sz="2800" dirty="0"/>
              <a:t>δεσπόται</a:t>
            </a:r>
            <a:r>
              <a:rPr lang="en-US" sz="2800" dirty="0"/>
              <a:t>). The context here and the</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129</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9E4845-CD2D-4BF4-82F2-87703AEE351F}" type="slidenum">
              <a:rPr lang="en-US"/>
              <a:pPr>
                <a:defRPr/>
              </a:pPr>
              <a:t>13</a:t>
            </a:fld>
            <a:endParaRPr lang="en-US"/>
          </a:p>
        </p:txBody>
      </p:sp>
      <p:sp>
        <p:nvSpPr>
          <p:cNvPr id="263170" name="Rectangle 2"/>
          <p:cNvSpPr>
            <a:spLocks noGrp="1" noChangeArrowheads="1"/>
          </p:cNvSpPr>
          <p:nvPr>
            <p:ph type="title"/>
          </p:nvPr>
        </p:nvSpPr>
        <p:spPr/>
        <p:txBody>
          <a:bodyPr/>
          <a:lstStyle/>
          <a:p>
            <a:pPr eaLnBrk="1" hangingPunct="1">
              <a:defRPr/>
            </a:pPr>
            <a:r>
              <a:rPr lang="en-US" sz="4600">
                <a:latin typeface="Arial Black" pitchFamily="34" charset="0"/>
              </a:rPr>
              <a:t>Preliminary Observations</a:t>
            </a:r>
          </a:p>
        </p:txBody>
      </p:sp>
      <p:sp>
        <p:nvSpPr>
          <p:cNvPr id="263171" name="Rectangle 3"/>
          <p:cNvSpPr>
            <a:spLocks noGrp="1" noChangeArrowheads="1"/>
          </p:cNvSpPr>
          <p:nvPr>
            <p:ph type="body" idx="1"/>
          </p:nvPr>
        </p:nvSpPr>
        <p:spPr>
          <a:xfrm>
            <a:off x="457200" y="1371600"/>
            <a:ext cx="8229600" cy="4759325"/>
          </a:xfrm>
        </p:spPr>
        <p:txBody>
          <a:bodyPr/>
          <a:lstStyle/>
          <a:p>
            <a:pPr marL="457200" indent="-457200" eaLnBrk="1" hangingPunct="1">
              <a:spcBef>
                <a:spcPct val="0"/>
              </a:spcBef>
              <a:spcAft>
                <a:spcPts val="2400"/>
              </a:spcAft>
              <a:defRPr/>
            </a:pPr>
            <a:r>
              <a:rPr lang="en-US" sz="2800" dirty="0"/>
              <a:t>These qualifications are </a:t>
            </a:r>
            <a:r>
              <a:rPr lang="en-US" sz="2800" b="1" dirty="0">
                <a:solidFill>
                  <a:srgbClr val="FFFF00"/>
                </a:solidFill>
              </a:rPr>
              <a:t>observable</a:t>
            </a:r>
            <a:r>
              <a:rPr lang="en-US" sz="2800" dirty="0"/>
              <a:t> and </a:t>
            </a:r>
            <a:r>
              <a:rPr lang="en-US" sz="2800" b="1" dirty="0">
                <a:solidFill>
                  <a:srgbClr val="FFFF00"/>
                </a:solidFill>
              </a:rPr>
              <a:t>verifiable</a:t>
            </a:r>
          </a:p>
          <a:p>
            <a:pPr marL="457200" indent="-457200" eaLnBrk="1" hangingPunct="1">
              <a:spcBef>
                <a:spcPct val="0"/>
              </a:spcBef>
              <a:spcAft>
                <a:spcPts val="2400"/>
              </a:spcAft>
              <a:defRPr/>
            </a:pPr>
            <a:r>
              <a:rPr lang="en-US" sz="2800" dirty="0"/>
              <a:t>These qualifications are necessary to </a:t>
            </a:r>
            <a:r>
              <a:rPr lang="en-US" sz="2800" b="1" dirty="0">
                <a:solidFill>
                  <a:srgbClr val="FFFF00"/>
                </a:solidFill>
              </a:rPr>
              <a:t>do the work of an elder</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98587"/>
          </a:xfrm>
        </p:spPr>
        <p:txBody>
          <a:bodyPr/>
          <a:lstStyle/>
          <a:p>
            <a:pPr algn="l"/>
            <a:r>
              <a:rPr lang="en-US" sz="3000" dirty="0" err="1">
                <a:latin typeface="+mn-lt"/>
              </a:rPr>
              <a:t>NIGTC</a:t>
            </a:r>
            <a:r>
              <a:rPr lang="en-US" sz="3000" dirty="0">
                <a:latin typeface="+mn-lt"/>
              </a:rPr>
              <a:t> Bible On</a:t>
            </a:r>
            <a:r>
              <a:rPr lang="en-US" b="1" dirty="0"/>
              <a:t/>
            </a:r>
            <a:br>
              <a:rPr lang="en-US" b="1" dirty="0"/>
            </a:br>
            <a:r>
              <a:rPr lang="en-US" dirty="0">
                <a:latin typeface="Arial Black" pitchFamily="34" charset="0"/>
              </a:rPr>
              <a:t>“Faithful Children”</a:t>
            </a:r>
          </a:p>
        </p:txBody>
      </p:sp>
      <p:sp>
        <p:nvSpPr>
          <p:cNvPr id="3" name="Content Placeholder 2"/>
          <p:cNvSpPr>
            <a:spLocks noGrp="1"/>
          </p:cNvSpPr>
          <p:nvPr>
            <p:ph idx="1"/>
          </p:nvPr>
        </p:nvSpPr>
        <p:spPr>
          <a:xfrm>
            <a:off x="457200" y="1981200"/>
            <a:ext cx="8229600" cy="4149725"/>
          </a:xfrm>
        </p:spPr>
        <p:txBody>
          <a:bodyPr/>
          <a:lstStyle/>
          <a:p>
            <a:pPr marL="0" indent="0">
              <a:buNone/>
            </a:pPr>
            <a:r>
              <a:rPr lang="en-US" sz="2800" dirty="0"/>
              <a:t>parallel in 1 Tim. 3:4-5, however, provide some important indicators: The qualifying statement here, </a:t>
            </a:r>
            <a:r>
              <a:rPr lang="en-US" sz="2800" b="1" dirty="0">
                <a:solidFill>
                  <a:srgbClr val="FFFF00"/>
                </a:solidFill>
              </a:rPr>
              <a:t>‘not accused of dissipation or rebellion,’ emphasizes behavior </a:t>
            </a:r>
            <a:r>
              <a:rPr lang="en-US" sz="2800" dirty="0"/>
              <a:t>and seems </a:t>
            </a:r>
            <a:r>
              <a:rPr lang="en-US" sz="2800" b="1" dirty="0">
                <a:solidFill>
                  <a:srgbClr val="FFFF00"/>
                </a:solidFill>
              </a:rPr>
              <a:t>to</a:t>
            </a:r>
            <a:r>
              <a:rPr lang="en-US" sz="2800" dirty="0">
                <a:solidFill>
                  <a:srgbClr val="FFFF00"/>
                </a:solidFill>
              </a:rPr>
              <a:t> </a:t>
            </a:r>
            <a:r>
              <a:rPr lang="en-US" sz="2800" b="1" dirty="0">
                <a:solidFill>
                  <a:srgbClr val="FFFF00"/>
                </a:solidFill>
              </a:rPr>
              <a:t>explain what it means for </a:t>
            </a:r>
            <a:r>
              <a:rPr lang="el-GR" sz="2800" b="1" dirty="0">
                <a:solidFill>
                  <a:srgbClr val="FFFF00"/>
                </a:solidFill>
              </a:rPr>
              <a:t>τέκνα </a:t>
            </a:r>
            <a:r>
              <a:rPr lang="en-US" sz="2800" b="1" dirty="0">
                <a:solidFill>
                  <a:srgbClr val="FFFF00"/>
                </a:solidFill>
              </a:rPr>
              <a:t>to be </a:t>
            </a:r>
            <a:r>
              <a:rPr lang="el-GR" sz="2800" b="1" dirty="0">
                <a:solidFill>
                  <a:srgbClr val="FFFF00"/>
                </a:solidFill>
              </a:rPr>
              <a:t>πιστά</a:t>
            </a:r>
            <a:r>
              <a:rPr lang="en-US" sz="2800" dirty="0"/>
              <a:t>. Likewise 1 Tim. 3:4 speaks of the overseer ‘keeping his children under control with all dignity.’ In both cases the overseer is evaluated on the basis of his control of his children and their conduct. It is likely, </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130</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98587"/>
          </a:xfrm>
        </p:spPr>
        <p:txBody>
          <a:bodyPr/>
          <a:lstStyle/>
          <a:p>
            <a:pPr algn="l"/>
            <a:r>
              <a:rPr lang="en-US" sz="3000" dirty="0" err="1">
                <a:latin typeface="+mn-lt"/>
              </a:rPr>
              <a:t>NIGTC</a:t>
            </a:r>
            <a:r>
              <a:rPr lang="en-US" sz="3000" dirty="0">
                <a:latin typeface="+mn-lt"/>
              </a:rPr>
              <a:t> Bible On</a:t>
            </a:r>
            <a:r>
              <a:rPr lang="en-US" b="1" dirty="0"/>
              <a:t/>
            </a:r>
            <a:br>
              <a:rPr lang="en-US" b="1" dirty="0"/>
            </a:br>
            <a:r>
              <a:rPr lang="en-US" dirty="0">
                <a:latin typeface="Arial Black" pitchFamily="34" charset="0"/>
              </a:rPr>
              <a:t>“Faithful Children”</a:t>
            </a:r>
          </a:p>
        </p:txBody>
      </p:sp>
      <p:sp>
        <p:nvSpPr>
          <p:cNvPr id="3" name="Content Placeholder 2"/>
          <p:cNvSpPr>
            <a:spLocks noGrp="1"/>
          </p:cNvSpPr>
          <p:nvPr>
            <p:ph idx="1"/>
          </p:nvPr>
        </p:nvSpPr>
        <p:spPr>
          <a:xfrm>
            <a:off x="457200" y="1828800"/>
            <a:ext cx="8229600" cy="4302125"/>
          </a:xfrm>
        </p:spPr>
        <p:txBody>
          <a:bodyPr/>
          <a:lstStyle/>
          <a:p>
            <a:pPr marL="0" indent="0">
              <a:buNone/>
            </a:pPr>
            <a:r>
              <a:rPr lang="en-US" sz="2800" dirty="0"/>
              <a:t>therefore, that </a:t>
            </a:r>
            <a:r>
              <a:rPr lang="el-GR" sz="2800" b="1" dirty="0">
                <a:solidFill>
                  <a:srgbClr val="FFFF00"/>
                </a:solidFill>
              </a:rPr>
              <a:t>τέκνα ἔχων πιστά </a:t>
            </a:r>
            <a:r>
              <a:rPr lang="en-US" sz="2800" b="1" dirty="0">
                <a:solidFill>
                  <a:srgbClr val="FFFF00"/>
                </a:solidFill>
              </a:rPr>
              <a:t>here is virtually equivalent to </a:t>
            </a:r>
            <a:r>
              <a:rPr lang="el-GR" sz="2800" b="1" dirty="0">
                <a:solidFill>
                  <a:srgbClr val="FFFF00"/>
                </a:solidFill>
              </a:rPr>
              <a:t>τέκνα ἔχοντα ἐν ὑποταγῇ </a:t>
            </a:r>
            <a:r>
              <a:rPr lang="en-US" sz="2800" b="1" dirty="0">
                <a:solidFill>
                  <a:srgbClr val="FFFF00"/>
                </a:solidFill>
              </a:rPr>
              <a:t>in 1 Tim. 3:4</a:t>
            </a:r>
            <a:r>
              <a:rPr lang="en-US" sz="2800" dirty="0"/>
              <a:t>. If that is so, then </a:t>
            </a:r>
            <a:r>
              <a:rPr lang="el-GR" sz="2800" b="1" dirty="0">
                <a:solidFill>
                  <a:srgbClr val="FFFF00"/>
                </a:solidFill>
              </a:rPr>
              <a:t>πιστά </a:t>
            </a:r>
            <a:r>
              <a:rPr lang="en-US" sz="2800" b="1" dirty="0">
                <a:solidFill>
                  <a:srgbClr val="FFFF00"/>
                </a:solidFill>
              </a:rPr>
              <a:t>here means ‘faithful’ in the sense of ‘submissive’ or ‘obedient,’</a:t>
            </a:r>
            <a:r>
              <a:rPr lang="en-US" sz="2800" dirty="0">
                <a:solidFill>
                  <a:srgbClr val="FFFF00"/>
                </a:solidFill>
              </a:rPr>
              <a:t> …. </a:t>
            </a:r>
            <a:r>
              <a:rPr lang="en-US" sz="2800" dirty="0"/>
              <a:t>This proposed understanding of the passage goes contrary to a consistent pattern in recent English translations (</a:t>
            </a:r>
            <a:r>
              <a:rPr lang="en-US" sz="2800" i="1" dirty="0"/>
              <a:t>RSV, NEB, </a:t>
            </a:r>
            <a:r>
              <a:rPr lang="en-US" sz="2800" i="1" dirty="0" err="1"/>
              <a:t>TEV</a:t>
            </a:r>
            <a:r>
              <a:rPr lang="en-US" sz="2800" i="1" dirty="0"/>
              <a:t>:</a:t>
            </a:r>
            <a:r>
              <a:rPr lang="en-US" sz="2800" dirty="0"/>
              <a:t> ‘believers’; similarly </a:t>
            </a:r>
            <a:r>
              <a:rPr lang="en-US" sz="2800" i="1" dirty="0"/>
              <a:t>NASB, NIV</a:t>
            </a:r>
            <a:r>
              <a:rPr lang="en-US" sz="2800" dirty="0"/>
              <a:t>)</a:t>
            </a:r>
            <a:r>
              <a:rPr lang="en-US" sz="2800" i="1" dirty="0"/>
              <a:t>,</a:t>
            </a:r>
            <a:r>
              <a:rPr lang="en-US" sz="2800" dirty="0"/>
              <a:t> but </a:t>
            </a:r>
            <a:r>
              <a:rPr lang="en-US" sz="2800" b="1" dirty="0">
                <a:solidFill>
                  <a:srgbClr val="FFFF00"/>
                </a:solidFill>
              </a:rPr>
              <a:t>the considerations</a:t>
            </a:r>
            <a:r>
              <a:rPr lang="en-US" sz="2800" b="1" dirty="0"/>
              <a:t> </a:t>
            </a:r>
            <a:r>
              <a:rPr lang="en-US" sz="2800" b="1" dirty="0">
                <a:solidFill>
                  <a:srgbClr val="FFFF00"/>
                </a:solidFill>
              </a:rPr>
              <a:t>cited above seem compelling</a:t>
            </a:r>
            <a:r>
              <a:rPr lang="en-US" sz="2800" dirty="0"/>
              <a:t>.”  </a:t>
            </a:r>
            <a:r>
              <a:rPr lang="en-US" sz="2000" dirty="0"/>
              <a:t>(“The Pastoral Epistles,” 290)</a:t>
            </a:r>
            <a:endParaRPr lang="en-US" sz="2000" dirty="0">
              <a:solidFill>
                <a:srgbClr val="FFFF00"/>
              </a:solidFill>
            </a:endParaRP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131</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9EA094-D129-4BE0-BEA4-B1B5492F3FC6}" type="slidenum">
              <a:rPr lang="en-US"/>
              <a:pPr>
                <a:defRPr/>
              </a:pPr>
              <a:t>132</a:t>
            </a:fld>
            <a:endParaRPr lang="en-US"/>
          </a:p>
        </p:txBody>
      </p:sp>
      <p:sp>
        <p:nvSpPr>
          <p:cNvPr id="561154" name="Rectangle 2"/>
          <p:cNvSpPr>
            <a:spLocks noGrp="1" noChangeArrowheads="1"/>
          </p:cNvSpPr>
          <p:nvPr>
            <p:ph type="title"/>
          </p:nvPr>
        </p:nvSpPr>
        <p:spPr/>
        <p:txBody>
          <a:bodyPr/>
          <a:lstStyle/>
          <a:p>
            <a:pPr eaLnBrk="1" hangingPunct="1">
              <a:defRPr/>
            </a:pPr>
            <a:r>
              <a:rPr lang="en-US" i="1" dirty="0" err="1">
                <a:latin typeface="Arial Black" pitchFamily="34" charset="0"/>
              </a:rPr>
              <a:t>Pistos</a:t>
            </a:r>
            <a:r>
              <a:rPr lang="en-US" dirty="0">
                <a:latin typeface="Arial Black" pitchFamily="34" charset="0"/>
              </a:rPr>
              <a:t> In The KJV</a:t>
            </a:r>
          </a:p>
        </p:txBody>
      </p:sp>
      <p:sp>
        <p:nvSpPr>
          <p:cNvPr id="561155" name="Rectangle 3"/>
          <p:cNvSpPr>
            <a:spLocks noGrp="1" noChangeArrowheads="1"/>
          </p:cNvSpPr>
          <p:nvPr>
            <p:ph type="body" idx="1"/>
          </p:nvPr>
        </p:nvSpPr>
        <p:spPr/>
        <p:txBody>
          <a:bodyPr/>
          <a:lstStyle/>
          <a:p>
            <a:pPr marL="457200" indent="-457200" eaLnBrk="1" hangingPunct="1">
              <a:spcBef>
                <a:spcPct val="0"/>
              </a:spcBef>
              <a:spcAft>
                <a:spcPct val="50000"/>
              </a:spcAft>
              <a:defRPr/>
            </a:pPr>
            <a:r>
              <a:rPr lang="en-US" sz="2800" dirty="0"/>
              <a:t>1 Tim. 4:3:  “them which </a:t>
            </a:r>
            <a:r>
              <a:rPr lang="en-US" sz="2800" b="1" dirty="0">
                <a:solidFill>
                  <a:srgbClr val="FFFF00"/>
                </a:solidFill>
              </a:rPr>
              <a:t>believe</a:t>
            </a:r>
            <a:r>
              <a:rPr lang="en-US" sz="2800" dirty="0"/>
              <a:t>”</a:t>
            </a:r>
          </a:p>
          <a:p>
            <a:pPr marL="457200" indent="-457200" eaLnBrk="1" hangingPunct="1">
              <a:spcBef>
                <a:spcPct val="0"/>
              </a:spcBef>
              <a:spcAft>
                <a:spcPct val="50000"/>
              </a:spcAft>
              <a:defRPr/>
            </a:pPr>
            <a:r>
              <a:rPr lang="en-US" sz="2800" dirty="0"/>
              <a:t>1 Tim. 4:10:  “them which </a:t>
            </a:r>
            <a:r>
              <a:rPr lang="en-US" sz="2800" b="1" dirty="0">
                <a:solidFill>
                  <a:srgbClr val="FFFF00"/>
                </a:solidFill>
              </a:rPr>
              <a:t>believe</a:t>
            </a:r>
            <a:r>
              <a:rPr lang="en-US" sz="2800" dirty="0"/>
              <a:t>”</a:t>
            </a:r>
          </a:p>
          <a:p>
            <a:pPr marL="457200" indent="-457200" eaLnBrk="1" hangingPunct="1">
              <a:spcBef>
                <a:spcPct val="0"/>
              </a:spcBef>
              <a:spcAft>
                <a:spcPct val="50000"/>
              </a:spcAft>
              <a:defRPr/>
            </a:pPr>
            <a:r>
              <a:rPr lang="en-US" sz="2800" dirty="0"/>
              <a:t>1 Tim. 4:12:  “an example of the </a:t>
            </a:r>
            <a:r>
              <a:rPr lang="en-US" sz="2800" b="1" dirty="0">
                <a:solidFill>
                  <a:srgbClr val="FFFF00"/>
                </a:solidFill>
              </a:rPr>
              <a:t>believers</a:t>
            </a:r>
            <a:r>
              <a:rPr lang="en-US" sz="2800" dirty="0"/>
              <a:t>”</a:t>
            </a:r>
          </a:p>
          <a:p>
            <a:pPr marL="457200" indent="-457200" eaLnBrk="1" hangingPunct="1">
              <a:spcBef>
                <a:spcPct val="0"/>
              </a:spcBef>
              <a:spcAft>
                <a:spcPct val="50000"/>
              </a:spcAft>
              <a:defRPr/>
            </a:pPr>
            <a:r>
              <a:rPr lang="en-US" sz="2800" dirty="0"/>
              <a:t>1 Tim. 5:16:  “If any man or woman that </a:t>
            </a:r>
            <a:r>
              <a:rPr lang="en-US" sz="2800" b="1" dirty="0">
                <a:solidFill>
                  <a:srgbClr val="FFFF00"/>
                </a:solidFill>
              </a:rPr>
              <a:t>believeth</a:t>
            </a:r>
            <a:r>
              <a:rPr lang="en-US" sz="2800" dirty="0"/>
              <a:t>”</a:t>
            </a:r>
          </a:p>
          <a:p>
            <a:pPr marL="457200" indent="-457200" eaLnBrk="1" hangingPunct="1">
              <a:spcBef>
                <a:spcPct val="0"/>
              </a:spcBef>
              <a:spcAft>
                <a:spcPct val="50000"/>
              </a:spcAft>
              <a:defRPr/>
            </a:pPr>
            <a:r>
              <a:rPr lang="en-US" sz="2800" dirty="0"/>
              <a:t>1 Tim. 6:2:  “They that have </a:t>
            </a:r>
            <a:r>
              <a:rPr lang="en-US" sz="2800" b="1" dirty="0">
                <a:solidFill>
                  <a:srgbClr val="FFFF00"/>
                </a:solidFill>
              </a:rPr>
              <a:t>believing</a:t>
            </a:r>
            <a:r>
              <a:rPr lang="en-US" sz="2800" dirty="0"/>
              <a:t> masters”</a:t>
            </a:r>
          </a:p>
          <a:p>
            <a:pPr marL="457200" indent="-457200" eaLnBrk="1" hangingPunct="1">
              <a:spcBef>
                <a:spcPct val="0"/>
              </a:spcBef>
              <a:spcAft>
                <a:spcPct val="50000"/>
              </a:spcAft>
              <a:defRPr/>
            </a:pPr>
            <a:r>
              <a:rPr lang="en-US" sz="2800" dirty="0"/>
              <a:t>Tit. 1:6:  “Having </a:t>
            </a:r>
            <a:r>
              <a:rPr lang="en-US" sz="2800" b="1" dirty="0">
                <a:solidFill>
                  <a:srgbClr val="FFFF00"/>
                </a:solidFill>
              </a:rPr>
              <a:t>faithful</a:t>
            </a:r>
            <a:r>
              <a:rPr lang="en-US" sz="2800" dirty="0"/>
              <a:t> children”</a:t>
            </a:r>
          </a:p>
        </p:txBody>
      </p:sp>
      <p:sp>
        <p:nvSpPr>
          <p:cNvPr id="5" name="Footer Placeholder 4"/>
          <p:cNvSpPr>
            <a:spLocks noGrp="1"/>
          </p:cNvSpPr>
          <p:nvPr>
            <p:ph type="ftr" sz="quarter" idx="11"/>
          </p:nvPr>
        </p:nvSpPr>
        <p:spPr/>
        <p:txBody>
          <a:bodyPr/>
          <a:lstStyle/>
          <a:p>
            <a:pPr>
              <a:defRPr/>
            </a:pPr>
            <a:r>
              <a:rPr lang="en-US" dirty="0"/>
              <a:t>Bill Walton</a:t>
            </a:r>
          </a:p>
        </p:txBody>
      </p:sp>
    </p:spTree>
  </p:cSld>
  <p:clrMapOvr>
    <a:masterClrMapping/>
  </p:clrMapOvr>
  <p:transition spd="med">
    <p:cover dir="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107B3298-564F-41B1-BDC1-F450E0F3D507}" type="slidenum">
              <a:rPr lang="en-US"/>
              <a:pPr>
                <a:defRPr/>
              </a:pPr>
              <a:t>133</a:t>
            </a:fld>
            <a:endParaRPr lang="en-US"/>
          </a:p>
        </p:txBody>
      </p:sp>
      <p:sp>
        <p:nvSpPr>
          <p:cNvPr id="325634" name="Rectangle 2"/>
          <p:cNvSpPr>
            <a:spLocks noGrp="1" noChangeArrowheads="1"/>
          </p:cNvSpPr>
          <p:nvPr>
            <p:ph type="title"/>
          </p:nvPr>
        </p:nvSpPr>
        <p:spPr>
          <a:xfrm>
            <a:off x="685800" y="381000"/>
            <a:ext cx="7772400" cy="1143000"/>
          </a:xfrm>
        </p:spPr>
        <p:txBody>
          <a:bodyPr/>
          <a:lstStyle/>
          <a:p>
            <a:pPr eaLnBrk="1" hangingPunct="1">
              <a:defRPr/>
            </a:pPr>
            <a:r>
              <a:rPr lang="en-US" i="1">
                <a:latin typeface="Arial Black" pitchFamily="34" charset="0"/>
              </a:rPr>
              <a:t>Pistos</a:t>
            </a:r>
            <a:r>
              <a:rPr lang="en-US">
                <a:latin typeface="Arial Black" pitchFamily="34" charset="0"/>
              </a:rPr>
              <a:t> In The Pastorals</a:t>
            </a:r>
          </a:p>
        </p:txBody>
      </p:sp>
      <p:graphicFrame>
        <p:nvGraphicFramePr>
          <p:cNvPr id="325635" name="Group 3"/>
          <p:cNvGraphicFramePr>
            <a:graphicFrameLocks noGrp="1"/>
          </p:cNvGraphicFramePr>
          <p:nvPr>
            <p:ph type="tbl" idx="1"/>
          </p:nvPr>
        </p:nvGraphicFramePr>
        <p:xfrm>
          <a:off x="685800" y="1752600"/>
          <a:ext cx="7772400" cy="4038602"/>
        </p:xfrm>
        <a:graphic>
          <a:graphicData uri="http://schemas.openxmlformats.org/drawingml/2006/table">
            <a:tbl>
              <a:tblPr firstRow="1">
                <a:tableStyleId>{3C2FFA5D-87B4-456A-9821-1D502468CF0F}</a:tableStyleId>
              </a:tblPr>
              <a:tblGrid>
                <a:gridCol w="4953000"/>
                <a:gridCol w="1447800"/>
                <a:gridCol w="1371600"/>
              </a:tblGrid>
              <a:tr h="6445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outerShdw blurRad="38100" dist="38100" dir="2700000" algn="tl">
                              <a:srgbClr val="000000"/>
                            </a:outerShdw>
                          </a:effectLst>
                        </a:rPr>
                        <a:t>Passages</a:t>
                      </a:r>
                      <a:endParaRPr kumimoji="0" lang="en-US" sz="2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Believing</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Reliable</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r>
              <a:tr h="1051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Christ counted Paul </a:t>
                      </a:r>
                      <a:r>
                        <a:rPr kumimoji="0" lang="en-US" sz="2500" b="0"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(1 Tim. 1:12)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cap="none" normalizeH="0" baseline="0" dirty="0">
                          <a:ln>
                            <a:noFill/>
                          </a:ln>
                          <a:effectLst/>
                          <a:latin typeface="Arial Black" pitchFamily="34" charset="0"/>
                          <a:sym typeface="Wingdings" pitchFamily="2" charset="2"/>
                        </a:rPr>
                        <a:t></a:t>
                      </a:r>
                      <a:endParaRPr kumimoji="0" lang="en-US" sz="3500" b="0" i="0" u="none" strike="noStrike" cap="none" normalizeH="0" baseline="0" dirty="0">
                        <a:ln>
                          <a:noFill/>
                        </a:ln>
                        <a:solidFill>
                          <a:schemeClr val="tx1"/>
                        </a:solidFill>
                        <a:effectLst/>
                        <a:latin typeface="Arial Black" pitchFamily="34" charset="0"/>
                        <a:sym typeface="Wingdings" pitchFamily="2" charset="2"/>
                      </a:endParaRPr>
                    </a:p>
                  </a:txBody>
                  <a:tcPr anchor="ctr" horzOverflow="overflow"/>
                </a:tc>
              </a:tr>
              <a:tr h="6445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 </a:t>
                      </a:r>
                      <a:r>
                        <a:rPr kumimoji="0" lang="en-US" sz="2500" b="0"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saying  (1 Tim. 1:15)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cap="none" normalizeH="0" baseline="0" dirty="0">
                          <a:ln>
                            <a:noFill/>
                          </a:ln>
                          <a:effectLst/>
                          <a:latin typeface="Arial Black" pitchFamily="34" charset="0"/>
                          <a:sym typeface="Wingdings" pitchFamily="2" charset="2"/>
                        </a:rPr>
                        <a:t></a:t>
                      </a:r>
                      <a:endParaRPr kumimoji="0" lang="en-US" sz="3500" b="0" i="0" u="none" strike="noStrike" cap="none" normalizeH="0" baseline="0" dirty="0">
                        <a:ln>
                          <a:noFill/>
                        </a:ln>
                        <a:solidFill>
                          <a:schemeClr val="tx1"/>
                        </a:solidFill>
                        <a:effectLst/>
                        <a:latin typeface="Arial Black" pitchFamily="34" charset="0"/>
                        <a:sym typeface="Wingdings" pitchFamily="2" charset="2"/>
                      </a:endParaRPr>
                    </a:p>
                  </a:txBody>
                  <a:tcPr anchor="ctr" horzOverflow="overflow"/>
                </a:tc>
              </a:tr>
              <a:tr h="6460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 </a:t>
                      </a:r>
                      <a:r>
                        <a:rPr kumimoji="0" lang="en-US" sz="2500" b="0"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saying  (1 Tim. 3:1)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cap="none" normalizeH="0" baseline="0" dirty="0">
                          <a:ln>
                            <a:noFill/>
                          </a:ln>
                          <a:effectLst/>
                          <a:latin typeface="Arial Black" pitchFamily="34" charset="0"/>
                          <a:sym typeface="Wingdings" pitchFamily="2" charset="2"/>
                        </a:rPr>
                        <a:t></a:t>
                      </a:r>
                      <a:endParaRPr kumimoji="0" lang="en-US" sz="3500" b="0" i="0" u="none" strike="noStrike" cap="none" normalizeH="0" baseline="0" dirty="0">
                        <a:ln>
                          <a:noFill/>
                        </a:ln>
                        <a:solidFill>
                          <a:schemeClr val="tx1"/>
                        </a:solidFill>
                        <a:effectLst/>
                        <a:latin typeface="Arial Black" pitchFamily="34" charset="0"/>
                        <a:sym typeface="Wingdings" pitchFamily="2" charset="2"/>
                      </a:endParaRPr>
                    </a:p>
                  </a:txBody>
                  <a:tcPr anchor="ctr" horzOverflow="overflow"/>
                </a:tc>
              </a:tr>
              <a:tr h="1051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Wives must be </a:t>
                      </a:r>
                      <a:r>
                        <a:rPr kumimoji="0" lang="en-US" sz="2500" b="0"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in all things  (1 Tim. 3:11)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cap="none" normalizeH="0" baseline="0" dirty="0">
                          <a:ln>
                            <a:noFill/>
                          </a:ln>
                          <a:effectLst/>
                          <a:latin typeface="Arial Black" pitchFamily="34" charset="0"/>
                          <a:sym typeface="Wingdings" pitchFamily="2" charset="2"/>
                        </a:rPr>
                        <a:t></a:t>
                      </a:r>
                      <a:endParaRPr kumimoji="0" lang="en-US" sz="3500" b="0" i="0" u="none" strike="noStrike" cap="none" normalizeH="0" baseline="0" dirty="0">
                        <a:ln>
                          <a:noFill/>
                        </a:ln>
                        <a:solidFill>
                          <a:schemeClr val="tx1"/>
                        </a:solidFill>
                        <a:effectLst/>
                        <a:latin typeface="Arial Black" pitchFamily="34" charset="0"/>
                        <a:sym typeface="Wingdings" pitchFamily="2" charset="2"/>
                      </a:endParaRPr>
                    </a:p>
                  </a:txBody>
                  <a:tcPr anchor="ctr" horzOverflow="overflow"/>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E189AA09-0DC9-41AF-BEA5-C8ABEC0E56FA}" type="slidenum">
              <a:rPr lang="en-US"/>
              <a:pPr>
                <a:defRPr/>
              </a:pPr>
              <a:t>134</a:t>
            </a:fld>
            <a:endParaRPr lang="en-US"/>
          </a:p>
        </p:txBody>
      </p:sp>
      <p:sp>
        <p:nvSpPr>
          <p:cNvPr id="327682" name="Rectangle 2"/>
          <p:cNvSpPr>
            <a:spLocks noGrp="1" noChangeArrowheads="1"/>
          </p:cNvSpPr>
          <p:nvPr>
            <p:ph type="title"/>
          </p:nvPr>
        </p:nvSpPr>
        <p:spPr>
          <a:xfrm>
            <a:off x="685800" y="381000"/>
            <a:ext cx="7772400" cy="1143000"/>
          </a:xfrm>
        </p:spPr>
        <p:txBody>
          <a:bodyPr/>
          <a:lstStyle/>
          <a:p>
            <a:pPr eaLnBrk="1" hangingPunct="1">
              <a:defRPr/>
            </a:pPr>
            <a:r>
              <a:rPr lang="en-US" i="1">
                <a:latin typeface="Arial Black" pitchFamily="34" charset="0"/>
              </a:rPr>
              <a:t>Pistos</a:t>
            </a:r>
            <a:r>
              <a:rPr lang="en-US">
                <a:latin typeface="Arial Black" pitchFamily="34" charset="0"/>
              </a:rPr>
              <a:t> In The Pastorals</a:t>
            </a:r>
          </a:p>
        </p:txBody>
      </p:sp>
      <p:graphicFrame>
        <p:nvGraphicFramePr>
          <p:cNvPr id="327709" name="Group 29"/>
          <p:cNvGraphicFramePr>
            <a:graphicFrameLocks noGrp="1"/>
          </p:cNvGraphicFramePr>
          <p:nvPr>
            <p:ph type="tbl" idx="1"/>
          </p:nvPr>
        </p:nvGraphicFramePr>
        <p:xfrm>
          <a:off x="685800" y="1828800"/>
          <a:ext cx="7772400" cy="4011876"/>
        </p:xfrm>
        <a:graphic>
          <a:graphicData uri="http://schemas.openxmlformats.org/drawingml/2006/table">
            <a:tbl>
              <a:tblPr firstRow="1">
                <a:tableStyleId>{3C2FFA5D-87B4-456A-9821-1D502468CF0F}</a:tableStyleId>
              </a:tblPr>
              <a:tblGrid>
                <a:gridCol w="4953000"/>
                <a:gridCol w="1447800"/>
                <a:gridCol w="1371600"/>
              </a:tblGrid>
              <a:tr h="7896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outerShdw blurRad="38100" dist="38100" dir="2700000" algn="tl">
                              <a:srgbClr val="000000"/>
                            </a:outerShdw>
                          </a:effectLst>
                        </a:rPr>
                        <a:t>Passages</a:t>
                      </a:r>
                      <a:endParaRPr kumimoji="0" lang="en-US" sz="2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Believing</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Reliable</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r>
              <a:tr h="7896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Those who </a:t>
                      </a:r>
                      <a:r>
                        <a:rPr kumimoji="0" lang="en-US" sz="2500" b="1" u="none" strike="noStrike" cap="none" normalizeH="0" baseline="0" dirty="0">
                          <a:ln>
                            <a:noFill/>
                          </a:ln>
                          <a:effectLst/>
                          <a:latin typeface="Arial Black" pitchFamily="34" charset="0"/>
                        </a:rPr>
                        <a:t>believe</a:t>
                      </a:r>
                      <a:r>
                        <a:rPr kumimoji="0" lang="en-US" sz="2500" u="none" strike="noStrike" cap="none" normalizeH="0" baseline="0" dirty="0">
                          <a:ln>
                            <a:noFill/>
                          </a:ln>
                          <a:effectLst/>
                        </a:rPr>
                        <a:t>  (1 Tim. 4:3)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r>
              <a:tr h="7896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saying  (1 Tim. 4:9)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r>
              <a:tr h="8039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Those who </a:t>
                      </a:r>
                      <a:r>
                        <a:rPr kumimoji="0" lang="en-US" sz="2500" b="1" u="none" strike="noStrike" kern="1200" cap="none" normalizeH="0" baseline="0" dirty="0">
                          <a:ln>
                            <a:noFill/>
                          </a:ln>
                          <a:solidFill>
                            <a:schemeClr val="dk1"/>
                          </a:solidFill>
                          <a:effectLst/>
                          <a:latin typeface="Arial Black" pitchFamily="34" charset="0"/>
                          <a:ea typeface="+mn-ea"/>
                          <a:cs typeface="+mn-cs"/>
                        </a:rPr>
                        <a:t>believe</a:t>
                      </a:r>
                      <a:r>
                        <a:rPr kumimoji="0" lang="en-US" sz="2500" u="none" strike="noStrike" cap="none" normalizeH="0" baseline="0" dirty="0">
                          <a:ln>
                            <a:noFill/>
                          </a:ln>
                          <a:effectLst/>
                        </a:rPr>
                        <a:t>  (1 Tim. 4:10)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r>
              <a:tr h="7896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The </a:t>
                      </a:r>
                      <a:r>
                        <a:rPr kumimoji="0" lang="en-US" sz="2500" b="1" u="none" strike="noStrike" kern="1200" cap="none" normalizeH="0" baseline="0" dirty="0">
                          <a:ln>
                            <a:noFill/>
                          </a:ln>
                          <a:solidFill>
                            <a:schemeClr val="dk1"/>
                          </a:solidFill>
                          <a:effectLst/>
                          <a:latin typeface="Arial Black" pitchFamily="34" charset="0"/>
                          <a:ea typeface="+mn-ea"/>
                          <a:cs typeface="+mn-cs"/>
                        </a:rPr>
                        <a:t>believers</a:t>
                      </a:r>
                      <a:r>
                        <a:rPr kumimoji="0" lang="en-US" sz="2500" u="none" strike="noStrike" cap="none" normalizeH="0" baseline="0" dirty="0">
                          <a:ln>
                            <a:noFill/>
                          </a:ln>
                          <a:effectLst/>
                        </a:rPr>
                        <a:t>  (1 Tim. 4:12)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339F90AF-984B-4A58-A289-634048A5FBF8}" type="slidenum">
              <a:rPr lang="en-US"/>
              <a:pPr>
                <a:defRPr/>
              </a:pPr>
              <a:t>135</a:t>
            </a:fld>
            <a:endParaRPr lang="en-US"/>
          </a:p>
        </p:txBody>
      </p:sp>
      <p:sp>
        <p:nvSpPr>
          <p:cNvPr id="329730" name="Rectangle 2"/>
          <p:cNvSpPr>
            <a:spLocks noGrp="1" noChangeArrowheads="1"/>
          </p:cNvSpPr>
          <p:nvPr>
            <p:ph type="title"/>
          </p:nvPr>
        </p:nvSpPr>
        <p:spPr>
          <a:xfrm>
            <a:off x="685800" y="381000"/>
            <a:ext cx="7772400" cy="1143000"/>
          </a:xfrm>
        </p:spPr>
        <p:txBody>
          <a:bodyPr/>
          <a:lstStyle/>
          <a:p>
            <a:pPr eaLnBrk="1" hangingPunct="1">
              <a:defRPr/>
            </a:pPr>
            <a:r>
              <a:rPr lang="en-US" i="1">
                <a:latin typeface="Arial Black" pitchFamily="34" charset="0"/>
              </a:rPr>
              <a:t>Pistos</a:t>
            </a:r>
            <a:r>
              <a:rPr lang="en-US">
                <a:latin typeface="Arial Black" pitchFamily="34" charset="0"/>
              </a:rPr>
              <a:t> In The Pastorals</a:t>
            </a:r>
          </a:p>
        </p:txBody>
      </p:sp>
      <p:graphicFrame>
        <p:nvGraphicFramePr>
          <p:cNvPr id="329731" name="Group 3"/>
          <p:cNvGraphicFramePr>
            <a:graphicFrameLocks noGrp="1"/>
          </p:cNvGraphicFramePr>
          <p:nvPr>
            <p:ph type="tbl" idx="1"/>
          </p:nvPr>
        </p:nvGraphicFramePr>
        <p:xfrm>
          <a:off x="685800" y="1828801"/>
          <a:ext cx="7772400" cy="3947302"/>
        </p:xfrm>
        <a:graphic>
          <a:graphicData uri="http://schemas.openxmlformats.org/drawingml/2006/table">
            <a:tbl>
              <a:tblPr firstRow="1">
                <a:tableStyleId>{3C2FFA5D-87B4-456A-9821-1D502468CF0F}</a:tableStyleId>
              </a:tblPr>
              <a:tblGrid>
                <a:gridCol w="4953000"/>
                <a:gridCol w="1447800"/>
                <a:gridCol w="1371600"/>
              </a:tblGrid>
              <a:tr h="5637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outerShdw blurRad="38100" dist="38100" dir="2700000" algn="tl">
                              <a:srgbClr val="000000"/>
                            </a:outerShdw>
                          </a:effectLst>
                        </a:rPr>
                        <a:t>Passages</a:t>
                      </a:r>
                      <a:endParaRPr kumimoji="0" lang="en-US" sz="2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Believing</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Reliable</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r>
              <a:tr h="919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Any </a:t>
                      </a:r>
                      <a:r>
                        <a:rPr kumimoji="0" lang="en-US" sz="2500" b="1" u="none" strike="noStrike" kern="1200" cap="none" normalizeH="0" baseline="0" dirty="0">
                          <a:ln>
                            <a:noFill/>
                          </a:ln>
                          <a:solidFill>
                            <a:schemeClr val="dk1"/>
                          </a:solidFill>
                          <a:effectLst/>
                          <a:latin typeface="Arial Black" pitchFamily="34" charset="0"/>
                          <a:ea typeface="+mn-ea"/>
                          <a:cs typeface="+mn-cs"/>
                        </a:rPr>
                        <a:t>believing</a:t>
                      </a:r>
                      <a:r>
                        <a:rPr kumimoji="0" lang="en-US" sz="2500" u="none" strike="noStrike" cap="none" normalizeH="0" baseline="0" dirty="0">
                          <a:ln>
                            <a:noFill/>
                          </a:ln>
                          <a:effectLst/>
                        </a:rPr>
                        <a:t> man or woman  (1 Tim. 5:16)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r>
              <a:tr h="9205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Those who have </a:t>
                      </a:r>
                      <a:r>
                        <a:rPr kumimoji="0" lang="en-US" sz="2500" b="1" u="none" strike="noStrike" kern="1200" cap="none" normalizeH="0" baseline="0" dirty="0">
                          <a:ln>
                            <a:noFill/>
                          </a:ln>
                          <a:solidFill>
                            <a:schemeClr val="dk1"/>
                          </a:solidFill>
                          <a:effectLst/>
                          <a:latin typeface="Arial Black" pitchFamily="34" charset="0"/>
                          <a:ea typeface="+mn-ea"/>
                          <a:cs typeface="+mn-cs"/>
                        </a:rPr>
                        <a:t>believing</a:t>
                      </a:r>
                      <a:r>
                        <a:rPr kumimoji="0" lang="en-US" sz="2500" u="none" strike="noStrike" cap="none" normalizeH="0" baseline="0" dirty="0">
                          <a:ln>
                            <a:noFill/>
                          </a:ln>
                          <a:effectLst/>
                        </a:rPr>
                        <a:t> masters  (1 Tim. 6:2)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a:ln>
                          <a:noFill/>
                        </a:ln>
                        <a:solidFill>
                          <a:schemeClr val="dk1"/>
                        </a:solidFill>
                        <a:effectLst/>
                        <a:latin typeface="Arial Black" pitchFamily="34" charset="0"/>
                        <a:ea typeface="+mn-ea"/>
                        <a:cs typeface="+mn-cs"/>
                        <a:sym typeface="Wingdings" pitchFamily="2" charset="2"/>
                      </a:endParaRPr>
                    </a:p>
                  </a:txBody>
                  <a:tcPr anchor="ctr" horzOverflow="overflow"/>
                </a:tc>
              </a:tr>
              <a:tr h="9190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Commit these to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men  (2 Tim. 2:2)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a:ln>
                            <a:noFill/>
                          </a:ln>
                          <a:solidFill>
                            <a:schemeClr val="dk1"/>
                          </a:solidFill>
                          <a:effectLst/>
                          <a:latin typeface="Arial Black" pitchFamily="34" charset="0"/>
                          <a:ea typeface="+mn-ea"/>
                          <a:cs typeface="+mn-cs"/>
                          <a:sym typeface="Wingdings" pitchFamily="2" charset="2"/>
                        </a:rPr>
                        <a:t></a:t>
                      </a:r>
                    </a:p>
                  </a:txBody>
                  <a:tcPr anchor="ctr" horzOverflow="overflow"/>
                </a:tc>
              </a:tr>
              <a:tr h="5637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saying  (2 Tim. 2:11)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8C065CF8-AA3E-440E-8668-5AE54700E539}" type="slidenum">
              <a:rPr lang="en-US"/>
              <a:pPr>
                <a:defRPr/>
              </a:pPr>
              <a:t>136</a:t>
            </a:fld>
            <a:endParaRPr lang="en-US"/>
          </a:p>
        </p:txBody>
      </p:sp>
      <p:sp>
        <p:nvSpPr>
          <p:cNvPr id="331778" name="Rectangle 2"/>
          <p:cNvSpPr>
            <a:spLocks noGrp="1" noChangeArrowheads="1"/>
          </p:cNvSpPr>
          <p:nvPr>
            <p:ph type="title"/>
          </p:nvPr>
        </p:nvSpPr>
        <p:spPr>
          <a:xfrm>
            <a:off x="685800" y="381000"/>
            <a:ext cx="7772400" cy="1143000"/>
          </a:xfrm>
        </p:spPr>
        <p:txBody>
          <a:bodyPr/>
          <a:lstStyle/>
          <a:p>
            <a:pPr eaLnBrk="1" hangingPunct="1">
              <a:defRPr/>
            </a:pPr>
            <a:r>
              <a:rPr lang="en-US" i="1">
                <a:latin typeface="Arial Black" pitchFamily="34" charset="0"/>
              </a:rPr>
              <a:t>Pistos</a:t>
            </a:r>
            <a:r>
              <a:rPr lang="en-US">
                <a:latin typeface="Arial Black" pitchFamily="34" charset="0"/>
              </a:rPr>
              <a:t> In The Pastorals</a:t>
            </a:r>
          </a:p>
        </p:txBody>
      </p:sp>
      <p:graphicFrame>
        <p:nvGraphicFramePr>
          <p:cNvPr id="331779" name="Group 3"/>
          <p:cNvGraphicFramePr>
            <a:graphicFrameLocks noGrp="1"/>
          </p:cNvGraphicFramePr>
          <p:nvPr>
            <p:ph type="tbl" idx="1"/>
          </p:nvPr>
        </p:nvGraphicFramePr>
        <p:xfrm>
          <a:off x="685800" y="1828800"/>
          <a:ext cx="7772400" cy="4091727"/>
        </p:xfrm>
        <a:graphic>
          <a:graphicData uri="http://schemas.openxmlformats.org/drawingml/2006/table">
            <a:tbl>
              <a:tblPr firstRow="1">
                <a:tableStyleId>{3C2FFA5D-87B4-456A-9821-1D502468CF0F}</a:tableStyleId>
              </a:tblPr>
              <a:tblGrid>
                <a:gridCol w="4953000"/>
                <a:gridCol w="1447800"/>
                <a:gridCol w="1371600"/>
              </a:tblGrid>
              <a:tr h="6479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outerShdw blurRad="38100" dist="38100" dir="2700000" algn="tl">
                              <a:srgbClr val="000000"/>
                            </a:outerShdw>
                          </a:effectLst>
                        </a:rPr>
                        <a:t>Passages</a:t>
                      </a:r>
                      <a:endParaRPr kumimoji="0" lang="en-US" sz="2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Believing</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200" u="none" strike="noStrike" cap="none" normalizeH="0" baseline="0">
                          <a:ln>
                            <a:noFill/>
                          </a:ln>
                          <a:effectLst>
                            <a:outerShdw blurRad="38100" dist="38100" dir="2700000" algn="tl">
                              <a:srgbClr val="000000"/>
                            </a:outerShdw>
                          </a:effectLst>
                        </a:rPr>
                        <a:t>Reliable</a:t>
                      </a:r>
                      <a:endParaRPr kumimoji="0" lang="en-US" sz="2200" b="1" i="0" u="none" strike="noStrike" cap="none" normalizeH="0" baseline="0">
                        <a:ln>
                          <a:noFill/>
                        </a:ln>
                        <a:solidFill>
                          <a:srgbClr val="FFFF00"/>
                        </a:solidFill>
                        <a:effectLst>
                          <a:outerShdw blurRad="38100" dist="38100" dir="2700000" algn="tl">
                            <a:srgbClr val="000000"/>
                          </a:outerShdw>
                        </a:effectLst>
                        <a:latin typeface="Arial" charset="0"/>
                      </a:endParaRPr>
                    </a:p>
                  </a:txBody>
                  <a:tcPr anchor="ctr" horzOverflow="overflow"/>
                </a:tc>
              </a:tr>
              <a:tr h="6479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He remains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(2 Tim. 2:13)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r>
              <a:tr h="6466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children  (Tit. 1:6)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endParaRPr>
                    </a:p>
                  </a:txBody>
                  <a:tcPr anchor="ctr" horzOverflow="overflow"/>
                </a:tc>
              </a:tr>
              <a:tr h="6479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The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word  (Tit. 1:9)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r>
              <a:tr h="6479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u="none" strike="noStrike" cap="none" normalizeH="0" baseline="0" dirty="0">
                          <a:ln>
                            <a:noFill/>
                          </a:ln>
                          <a:effectLst/>
                        </a:rPr>
                        <a:t>A </a:t>
                      </a:r>
                      <a:r>
                        <a:rPr kumimoji="0" lang="en-US" sz="2500" b="1" u="none" strike="noStrike" kern="1200" cap="none" normalizeH="0" baseline="0" dirty="0">
                          <a:ln>
                            <a:noFill/>
                          </a:ln>
                          <a:solidFill>
                            <a:schemeClr val="dk1"/>
                          </a:solidFill>
                          <a:effectLst/>
                          <a:latin typeface="Arial Black" pitchFamily="34" charset="0"/>
                          <a:ea typeface="+mn-ea"/>
                          <a:cs typeface="+mn-cs"/>
                        </a:rPr>
                        <a:t>faithful</a:t>
                      </a:r>
                      <a:r>
                        <a:rPr kumimoji="0" lang="en-US" sz="2500" u="none" strike="noStrike" cap="none" normalizeH="0" baseline="0" dirty="0">
                          <a:ln>
                            <a:noFill/>
                          </a:ln>
                          <a:effectLst/>
                        </a:rPr>
                        <a:t> saying  (Tit. 3:8) </a:t>
                      </a:r>
                      <a:endParaRPr kumimoji="0" lang="en-US" sz="25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500" b="0" i="0" u="none" strike="noStrike" cap="none" normalizeH="0" baseline="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500" b="0" u="none" strike="noStrike" kern="1200" cap="none" normalizeH="0" baseline="0" dirty="0">
                          <a:ln>
                            <a:noFill/>
                          </a:ln>
                          <a:solidFill>
                            <a:schemeClr val="dk1"/>
                          </a:solidFill>
                          <a:effectLst/>
                          <a:latin typeface="Arial Black" pitchFamily="34" charset="0"/>
                          <a:ea typeface="+mn-ea"/>
                          <a:cs typeface="+mn-cs"/>
                          <a:sym typeface="Wingdings" pitchFamily="2" charset="2"/>
                        </a:rPr>
                        <a:t></a:t>
                      </a:r>
                    </a:p>
                  </a:txBody>
                  <a:tcPr anchor="ctr" horzOverflow="overflow"/>
                </a:tc>
              </a:tr>
              <a:tr h="6479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kern="1200" cap="none" normalizeH="0" baseline="0" dirty="0">
                          <a:ln>
                            <a:noFill/>
                          </a:ln>
                          <a:solidFill>
                            <a:schemeClr val="dk1"/>
                          </a:solidFill>
                          <a:effectLst/>
                          <a:latin typeface="Arial Black" pitchFamily="34" charset="0"/>
                          <a:ea typeface="+mn-ea"/>
                          <a:cs typeface="+mn-cs"/>
                        </a:rPr>
                        <a:t>TOTALS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kern="1200" cap="none" normalizeH="0" baseline="0" dirty="0">
                          <a:ln>
                            <a:noFill/>
                          </a:ln>
                          <a:solidFill>
                            <a:schemeClr val="dk1"/>
                          </a:solidFill>
                          <a:effectLst/>
                          <a:latin typeface="Arial Black" pitchFamily="34" charset="0"/>
                          <a:ea typeface="+mn-ea"/>
                          <a:cs typeface="+mn-cs"/>
                          <a:sym typeface="Wingdings" pitchFamily="2" charset="2"/>
                        </a:rPr>
                        <a:t>5x</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kern="1200" cap="none" normalizeH="0" baseline="0" dirty="0">
                          <a:ln>
                            <a:noFill/>
                          </a:ln>
                          <a:solidFill>
                            <a:schemeClr val="dk1"/>
                          </a:solidFill>
                          <a:effectLst/>
                          <a:latin typeface="Arial Black" pitchFamily="34" charset="0"/>
                          <a:ea typeface="+mn-ea"/>
                          <a:cs typeface="+mn-cs"/>
                          <a:sym typeface="Wingdings" pitchFamily="2" charset="2"/>
                        </a:rPr>
                        <a:t>10x</a:t>
                      </a:r>
                    </a:p>
                  </a:txBody>
                  <a:tcPr anchor="ctr" horzOverflow="overflow"/>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82A388C-A18B-4FBD-8369-8A3F87D7A917}" type="slidenum">
              <a:rPr lang="en-US"/>
              <a:pPr>
                <a:defRPr/>
              </a:pPr>
              <a:t>137</a:t>
            </a:fld>
            <a:endParaRPr lang="en-US"/>
          </a:p>
        </p:txBody>
      </p:sp>
      <p:sp>
        <p:nvSpPr>
          <p:cNvPr id="454660" name="Rectangle 4"/>
          <p:cNvSpPr>
            <a:spLocks noGrp="1" noChangeArrowheads="1"/>
          </p:cNvSpPr>
          <p:nvPr>
            <p:ph type="title"/>
          </p:nvPr>
        </p:nvSpPr>
        <p:spPr/>
        <p:txBody>
          <a:bodyPr/>
          <a:lstStyle/>
          <a:p>
            <a:pPr algn="l" eaLnBrk="1" hangingPunct="1">
              <a:defRPr/>
            </a:pPr>
            <a:r>
              <a:rPr lang="en-US" sz="3000" i="1" dirty="0" err="1">
                <a:latin typeface="+mn-lt"/>
              </a:rPr>
              <a:t>Pistos</a:t>
            </a:r>
            <a:r>
              <a:rPr lang="en-US" sz="3000" dirty="0">
                <a:latin typeface="+mn-lt"/>
              </a:rPr>
              <a:t> Is</a:t>
            </a:r>
            <a:r>
              <a:rPr lang="en-US" sz="4000" dirty="0">
                <a:latin typeface="Arial Black" pitchFamily="34" charset="0"/>
              </a:rPr>
              <a:t/>
            </a:r>
            <a:br>
              <a:rPr lang="en-US" sz="4000" dirty="0">
                <a:latin typeface="Arial Black" pitchFamily="34" charset="0"/>
              </a:rPr>
            </a:br>
            <a:r>
              <a:rPr lang="en-US" dirty="0">
                <a:latin typeface="Arial Black" pitchFamily="34" charset="0"/>
              </a:rPr>
              <a:t>Defined By Its Opposite</a:t>
            </a:r>
          </a:p>
        </p:txBody>
      </p:sp>
      <p:sp>
        <p:nvSpPr>
          <p:cNvPr id="454661" name="Rectangle 5"/>
          <p:cNvSpPr>
            <a:spLocks noGrp="1" noChangeArrowheads="1"/>
          </p:cNvSpPr>
          <p:nvPr>
            <p:ph type="body" sz="half" idx="1"/>
          </p:nvPr>
        </p:nvSpPr>
        <p:spPr>
          <a:xfrm>
            <a:off x="457200" y="2438400"/>
            <a:ext cx="4038600" cy="3692525"/>
          </a:xfrm>
        </p:spPr>
        <p:txBody>
          <a:bodyPr/>
          <a:lstStyle/>
          <a:p>
            <a:pPr marL="457200" indent="-457200" algn="ctr" eaLnBrk="1" hangingPunct="1">
              <a:spcBef>
                <a:spcPct val="0"/>
              </a:spcBef>
              <a:spcAft>
                <a:spcPct val="50000"/>
              </a:spcAft>
              <a:buFont typeface="Wingdings" pitchFamily="2" charset="2"/>
              <a:buNone/>
              <a:defRPr/>
            </a:pPr>
            <a:r>
              <a:rPr lang="en-US" b="1" u="sng" dirty="0">
                <a:solidFill>
                  <a:srgbClr val="FFFF00"/>
                </a:solidFill>
              </a:rPr>
              <a:t>Paul Does Not Say:</a:t>
            </a:r>
          </a:p>
          <a:p>
            <a:pPr marL="457200" indent="-457200" eaLnBrk="1" hangingPunct="1">
              <a:spcBef>
                <a:spcPct val="0"/>
              </a:spcBef>
              <a:spcAft>
                <a:spcPct val="50000"/>
              </a:spcAft>
              <a:defRPr/>
            </a:pPr>
            <a:r>
              <a:rPr lang="en-US" dirty="0"/>
              <a:t>Not unbelievers</a:t>
            </a:r>
          </a:p>
          <a:p>
            <a:pPr marL="457200" indent="-457200" eaLnBrk="1" hangingPunct="1">
              <a:spcBef>
                <a:spcPct val="0"/>
              </a:spcBef>
              <a:spcAft>
                <a:spcPct val="50000"/>
              </a:spcAft>
              <a:defRPr/>
            </a:pPr>
            <a:r>
              <a:rPr lang="en-US" dirty="0"/>
              <a:t>Not ungodly sinners</a:t>
            </a:r>
          </a:p>
          <a:p>
            <a:pPr marL="457200" indent="-457200" eaLnBrk="1" hangingPunct="1">
              <a:spcBef>
                <a:spcPct val="0"/>
              </a:spcBef>
              <a:spcAft>
                <a:spcPct val="50000"/>
              </a:spcAft>
              <a:defRPr/>
            </a:pPr>
            <a:r>
              <a:rPr lang="en-US" dirty="0"/>
              <a:t>Not enemies of God</a:t>
            </a:r>
          </a:p>
          <a:p>
            <a:pPr marL="457200" indent="-457200" eaLnBrk="1" hangingPunct="1">
              <a:spcBef>
                <a:spcPct val="0"/>
              </a:spcBef>
              <a:spcAft>
                <a:spcPct val="50000"/>
              </a:spcAft>
              <a:defRPr/>
            </a:pPr>
            <a:r>
              <a:rPr lang="en-US" i="1" dirty="0"/>
              <a:t>Etc</a:t>
            </a:r>
            <a:r>
              <a:rPr lang="en-US" dirty="0"/>
              <a:t>.</a:t>
            </a:r>
          </a:p>
        </p:txBody>
      </p:sp>
      <p:sp>
        <p:nvSpPr>
          <p:cNvPr id="454662" name="Rectangle 6"/>
          <p:cNvSpPr>
            <a:spLocks noGrp="1" noChangeArrowheads="1"/>
          </p:cNvSpPr>
          <p:nvPr>
            <p:ph type="body" sz="half" idx="2"/>
          </p:nvPr>
        </p:nvSpPr>
        <p:spPr>
          <a:xfrm>
            <a:off x="4648200" y="2438400"/>
            <a:ext cx="4038600" cy="3692525"/>
          </a:xfrm>
        </p:spPr>
        <p:txBody>
          <a:bodyPr/>
          <a:lstStyle/>
          <a:p>
            <a:pPr marL="457200" indent="-457200" algn="ctr" eaLnBrk="1" hangingPunct="1">
              <a:spcBef>
                <a:spcPct val="0"/>
              </a:spcBef>
              <a:spcAft>
                <a:spcPct val="50000"/>
              </a:spcAft>
              <a:buFont typeface="Wingdings" pitchFamily="2" charset="2"/>
              <a:buNone/>
              <a:defRPr/>
            </a:pPr>
            <a:r>
              <a:rPr lang="en-US" b="1" u="sng" dirty="0">
                <a:solidFill>
                  <a:srgbClr val="FFFF00"/>
                </a:solidFill>
              </a:rPr>
              <a:t>Paul Says:</a:t>
            </a:r>
          </a:p>
          <a:p>
            <a:pPr marL="457200" indent="-457200" eaLnBrk="1" hangingPunct="1">
              <a:spcBef>
                <a:spcPct val="0"/>
              </a:spcBef>
              <a:spcAft>
                <a:spcPct val="50000"/>
              </a:spcAft>
              <a:defRPr/>
            </a:pPr>
            <a:r>
              <a:rPr lang="en-US" dirty="0"/>
              <a:t>Not accused of dissipation or insubordination</a:t>
            </a:r>
          </a:p>
        </p:txBody>
      </p:sp>
      <p:sp>
        <p:nvSpPr>
          <p:cNvPr id="70662" name="Down Arrow Callout 7"/>
          <p:cNvSpPr>
            <a:spLocks noChangeArrowheads="1"/>
          </p:cNvSpPr>
          <p:nvPr/>
        </p:nvSpPr>
        <p:spPr bwMode="auto">
          <a:xfrm>
            <a:off x="838200" y="1676400"/>
            <a:ext cx="7696200" cy="914400"/>
          </a:xfrm>
          <a:prstGeom prst="downArrowCallout">
            <a:avLst>
              <a:gd name="adj1" fmla="val 25016"/>
              <a:gd name="adj2" fmla="val 25016"/>
              <a:gd name="adj3" fmla="val 25000"/>
              <a:gd name="adj4" fmla="val 64977"/>
            </a:avLst>
          </a:prstGeom>
          <a:solidFill>
            <a:schemeClr val="accent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latin typeface="+mn-lt"/>
              </a:rPr>
              <a:t>“Having faithful children not….”</a:t>
            </a:r>
          </a:p>
        </p:txBody>
      </p:sp>
      <p:sp>
        <p:nvSpPr>
          <p:cNvPr id="8" name="Rectangular Callout 7"/>
          <p:cNvSpPr/>
          <p:nvPr/>
        </p:nvSpPr>
        <p:spPr bwMode="auto">
          <a:xfrm>
            <a:off x="3733800" y="5334000"/>
            <a:ext cx="4648200" cy="762000"/>
          </a:xfrm>
          <a:prstGeom prst="wedgeRectCallout">
            <a:avLst>
              <a:gd name="adj1" fmla="val 12569"/>
              <a:gd name="adj2" fmla="val -165349"/>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2500" b="1" dirty="0"/>
              <a:t>Contrasted with Christians</a:t>
            </a:r>
            <a:r>
              <a:rPr lang="en-US" sz="2500" dirty="0"/>
              <a:t/>
            </a:r>
            <a:br>
              <a:rPr lang="en-US" sz="2500" dirty="0"/>
            </a:br>
            <a:r>
              <a:rPr lang="en-US" sz="2000" dirty="0"/>
              <a:t>(1 Pet. 4:1-4; 1 Tim. 1:8-10; Tit. 1:10)</a:t>
            </a:r>
          </a:p>
        </p:txBody>
      </p:sp>
      <p:sp>
        <p:nvSpPr>
          <p:cNvPr id="9" name="Footer Placeholder 8"/>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4661">
                                            <p:txEl>
                                              <p:pRg st="0" end="0"/>
                                            </p:txEl>
                                          </p:spTgt>
                                        </p:tgtEl>
                                        <p:attrNameLst>
                                          <p:attrName>style.visibility</p:attrName>
                                        </p:attrNameLst>
                                      </p:cBhvr>
                                      <p:to>
                                        <p:strVal val="visible"/>
                                      </p:to>
                                    </p:set>
                                    <p:anim calcmode="lin" valueType="num">
                                      <p:cBhvr>
                                        <p:cTn id="7" dur="500" fill="hold"/>
                                        <p:tgtEl>
                                          <p:spTgt spid="4546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466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54661">
                                            <p:txEl>
                                              <p:pRg st="1" end="1"/>
                                            </p:txEl>
                                          </p:spTgt>
                                        </p:tgtEl>
                                        <p:attrNameLst>
                                          <p:attrName>style.visibility</p:attrName>
                                        </p:attrNameLst>
                                      </p:cBhvr>
                                      <p:to>
                                        <p:strVal val="visible"/>
                                      </p:to>
                                    </p:set>
                                    <p:anim calcmode="lin" valueType="num">
                                      <p:cBhvr>
                                        <p:cTn id="12" dur="500" fill="hold"/>
                                        <p:tgtEl>
                                          <p:spTgt spid="4546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4661">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54661">
                                            <p:txEl>
                                              <p:pRg st="2" end="2"/>
                                            </p:txEl>
                                          </p:spTgt>
                                        </p:tgtEl>
                                        <p:attrNameLst>
                                          <p:attrName>style.visibility</p:attrName>
                                        </p:attrNameLst>
                                      </p:cBhvr>
                                      <p:to>
                                        <p:strVal val="visible"/>
                                      </p:to>
                                    </p:set>
                                    <p:anim calcmode="lin" valueType="num">
                                      <p:cBhvr>
                                        <p:cTn id="17" dur="500" fill="hold"/>
                                        <p:tgtEl>
                                          <p:spTgt spid="4546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4661">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54661">
                                            <p:txEl>
                                              <p:pRg st="3" end="3"/>
                                            </p:txEl>
                                          </p:spTgt>
                                        </p:tgtEl>
                                        <p:attrNameLst>
                                          <p:attrName>style.visibility</p:attrName>
                                        </p:attrNameLst>
                                      </p:cBhvr>
                                      <p:to>
                                        <p:strVal val="visible"/>
                                      </p:to>
                                    </p:set>
                                    <p:anim calcmode="lin" valueType="num">
                                      <p:cBhvr>
                                        <p:cTn id="22" dur="500" fill="hold"/>
                                        <p:tgtEl>
                                          <p:spTgt spid="4546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4661">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454661">
                                            <p:txEl>
                                              <p:pRg st="4" end="4"/>
                                            </p:txEl>
                                          </p:spTgt>
                                        </p:tgtEl>
                                        <p:attrNameLst>
                                          <p:attrName>style.visibility</p:attrName>
                                        </p:attrNameLst>
                                      </p:cBhvr>
                                      <p:to>
                                        <p:strVal val="visible"/>
                                      </p:to>
                                    </p:set>
                                    <p:anim calcmode="lin" valueType="num">
                                      <p:cBhvr>
                                        <p:cTn id="27" dur="500" fill="hold"/>
                                        <p:tgtEl>
                                          <p:spTgt spid="45466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5466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54662">
                                            <p:txEl>
                                              <p:pRg st="0" end="0"/>
                                            </p:txEl>
                                          </p:spTgt>
                                        </p:tgtEl>
                                        <p:attrNameLst>
                                          <p:attrName>style.visibility</p:attrName>
                                        </p:attrNameLst>
                                      </p:cBhvr>
                                      <p:to>
                                        <p:strVal val="visible"/>
                                      </p:to>
                                    </p:set>
                                    <p:anim calcmode="lin" valueType="num">
                                      <p:cBhvr>
                                        <p:cTn id="33" dur="500" fill="hold"/>
                                        <p:tgtEl>
                                          <p:spTgt spid="454662">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54662">
                                            <p:txEl>
                                              <p:pRg st="0" end="0"/>
                                            </p:txEl>
                                          </p:spTgt>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3" presetClass="entr" presetSubtype="16" fill="hold" grpId="0" nodeType="afterEffect">
                                  <p:stCondLst>
                                    <p:cond delay="0"/>
                                  </p:stCondLst>
                                  <p:childTnLst>
                                    <p:set>
                                      <p:cBhvr>
                                        <p:cTn id="37" dur="1" fill="hold">
                                          <p:stCondLst>
                                            <p:cond delay="0"/>
                                          </p:stCondLst>
                                        </p:cTn>
                                        <p:tgtEl>
                                          <p:spTgt spid="454662">
                                            <p:txEl>
                                              <p:pRg st="1" end="1"/>
                                            </p:txEl>
                                          </p:spTgt>
                                        </p:tgtEl>
                                        <p:attrNameLst>
                                          <p:attrName>style.visibility</p:attrName>
                                        </p:attrNameLst>
                                      </p:cBhvr>
                                      <p:to>
                                        <p:strVal val="visible"/>
                                      </p:to>
                                    </p:set>
                                    <p:anim calcmode="lin" valueType="num">
                                      <p:cBhvr>
                                        <p:cTn id="38" dur="500" fill="hold"/>
                                        <p:tgtEl>
                                          <p:spTgt spid="454662">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45466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1" grpId="0" uiExpand="1" build="p"/>
      <p:bldP spid="454662" grpId="0" uiExpand="1" build="p"/>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229600" cy="1143000"/>
          </a:xfrm>
        </p:spPr>
        <p:txBody>
          <a:bodyPr/>
          <a:lstStyle/>
          <a:p>
            <a:r>
              <a:rPr lang="en-US" dirty="0">
                <a:latin typeface="Arial Black" pitchFamily="34" charset="0"/>
              </a:rPr>
              <a:t>Defined By Its Opposite</a:t>
            </a:r>
            <a:endParaRPr lang="en-US" dirty="0"/>
          </a:p>
        </p:txBody>
      </p:sp>
      <p:sp>
        <p:nvSpPr>
          <p:cNvPr id="7" name="Content Placeholder 6"/>
          <p:cNvSpPr>
            <a:spLocks noGrp="1"/>
          </p:cNvSpPr>
          <p:nvPr>
            <p:ph idx="1"/>
          </p:nvPr>
        </p:nvSpPr>
        <p:spPr/>
        <p:txBody>
          <a:bodyPr/>
          <a:lstStyle/>
          <a:p>
            <a:pPr marL="463550" indent="-463550">
              <a:spcAft>
                <a:spcPts val="2400"/>
              </a:spcAft>
            </a:pPr>
            <a:r>
              <a:rPr lang="en-US" sz="2800" b="1" dirty="0"/>
              <a:t>1 Tim. 2:9:  </a:t>
            </a:r>
            <a:r>
              <a:rPr lang="en-US" sz="2800" baseline="30000" dirty="0"/>
              <a:t>9</a:t>
            </a:r>
            <a:r>
              <a:rPr lang="en-US" sz="2800" dirty="0"/>
              <a:t> in like manner also, that the women adorn themselves in modest apparel, with </a:t>
            </a:r>
            <a:r>
              <a:rPr lang="en-US" sz="2800" dirty="0">
                <a:solidFill>
                  <a:srgbClr val="FFFF00"/>
                </a:solidFill>
              </a:rPr>
              <a:t>propriety and moderation</a:t>
            </a:r>
            <a:r>
              <a:rPr lang="en-US" sz="2800" dirty="0"/>
              <a:t>, </a:t>
            </a:r>
            <a:r>
              <a:rPr lang="en-US" sz="2800" u="sng" dirty="0"/>
              <a:t>not</a:t>
            </a:r>
            <a:r>
              <a:rPr lang="en-US" sz="2800" dirty="0"/>
              <a:t> with </a:t>
            </a:r>
            <a:r>
              <a:rPr lang="en-US" sz="2800" dirty="0">
                <a:solidFill>
                  <a:srgbClr val="FFFF00"/>
                </a:solidFill>
              </a:rPr>
              <a:t>braided</a:t>
            </a:r>
            <a:r>
              <a:rPr lang="en-US" sz="2800" dirty="0">
                <a:solidFill>
                  <a:srgbClr val="FFFF66"/>
                </a:solidFill>
              </a:rPr>
              <a:t> </a:t>
            </a:r>
            <a:r>
              <a:rPr lang="en-US" sz="2800" dirty="0">
                <a:solidFill>
                  <a:srgbClr val="FFFF00"/>
                </a:solidFill>
              </a:rPr>
              <a:t>hair</a:t>
            </a:r>
            <a:r>
              <a:rPr lang="en-US" sz="2800" dirty="0">
                <a:solidFill>
                  <a:srgbClr val="FFFF66"/>
                </a:solidFill>
              </a:rPr>
              <a:t> </a:t>
            </a:r>
            <a:r>
              <a:rPr lang="en-US" sz="2800" dirty="0"/>
              <a:t>or </a:t>
            </a:r>
            <a:r>
              <a:rPr lang="en-US" sz="2800" dirty="0">
                <a:solidFill>
                  <a:srgbClr val="FFFF00"/>
                </a:solidFill>
              </a:rPr>
              <a:t>gold</a:t>
            </a:r>
            <a:r>
              <a:rPr lang="en-US" sz="2800" dirty="0"/>
              <a:t> or </a:t>
            </a:r>
            <a:r>
              <a:rPr lang="en-US" sz="2800" dirty="0">
                <a:solidFill>
                  <a:srgbClr val="FFFF00"/>
                </a:solidFill>
              </a:rPr>
              <a:t>pearls</a:t>
            </a:r>
            <a:r>
              <a:rPr lang="en-US" sz="2800" dirty="0"/>
              <a:t> or </a:t>
            </a:r>
            <a:r>
              <a:rPr lang="en-US" sz="2800" dirty="0">
                <a:solidFill>
                  <a:srgbClr val="FFFF00"/>
                </a:solidFill>
              </a:rPr>
              <a:t>costly clothing</a:t>
            </a:r>
            <a:r>
              <a:rPr lang="en-US" sz="2800" dirty="0"/>
              <a:t>,</a:t>
            </a:r>
          </a:p>
          <a:p>
            <a:pPr marL="463550" indent="-463550">
              <a:spcAft>
                <a:spcPts val="2400"/>
              </a:spcAft>
            </a:pPr>
            <a:r>
              <a:rPr lang="en-US" sz="2800" dirty="0"/>
              <a:t> </a:t>
            </a:r>
            <a:r>
              <a:rPr lang="en-US" sz="2800" b="1" dirty="0"/>
              <a:t>1 Tim. 3:8:  </a:t>
            </a:r>
            <a:r>
              <a:rPr lang="en-US" sz="2800" baseline="30000" dirty="0"/>
              <a:t>8</a:t>
            </a:r>
            <a:r>
              <a:rPr lang="en-US" sz="2800" dirty="0"/>
              <a:t> Likewise deacons must be </a:t>
            </a:r>
            <a:r>
              <a:rPr lang="en-US" sz="2800" dirty="0">
                <a:solidFill>
                  <a:srgbClr val="FFFF00"/>
                </a:solidFill>
              </a:rPr>
              <a:t>reverent</a:t>
            </a:r>
            <a:r>
              <a:rPr lang="en-US" sz="2800" dirty="0"/>
              <a:t>, </a:t>
            </a:r>
            <a:r>
              <a:rPr lang="en-US" sz="2800" u="sng" dirty="0"/>
              <a:t>not</a:t>
            </a:r>
            <a:r>
              <a:rPr lang="en-US" sz="2800" dirty="0"/>
              <a:t> </a:t>
            </a:r>
            <a:r>
              <a:rPr lang="en-US" sz="2800" dirty="0">
                <a:solidFill>
                  <a:srgbClr val="FFFF00"/>
                </a:solidFill>
              </a:rPr>
              <a:t>double-tongued</a:t>
            </a:r>
            <a:r>
              <a:rPr lang="en-US" sz="2800" dirty="0"/>
              <a:t>, </a:t>
            </a:r>
            <a:r>
              <a:rPr lang="en-US" sz="2800" u="sng" dirty="0"/>
              <a:t>not</a:t>
            </a:r>
            <a:r>
              <a:rPr lang="en-US" sz="2800" dirty="0"/>
              <a:t> </a:t>
            </a:r>
            <a:r>
              <a:rPr lang="en-US" sz="2800" dirty="0">
                <a:solidFill>
                  <a:srgbClr val="FFFF00"/>
                </a:solidFill>
              </a:rPr>
              <a:t>given to much wine</a:t>
            </a:r>
            <a:r>
              <a:rPr lang="en-US" sz="2800" dirty="0"/>
              <a:t>, </a:t>
            </a:r>
            <a:r>
              <a:rPr lang="en-US" sz="2800" u="sng" dirty="0"/>
              <a:t>not</a:t>
            </a:r>
            <a:r>
              <a:rPr lang="en-US" sz="2800" dirty="0"/>
              <a:t> </a:t>
            </a:r>
            <a:r>
              <a:rPr lang="en-US" sz="2800" dirty="0">
                <a:solidFill>
                  <a:srgbClr val="FFFF00"/>
                </a:solidFill>
              </a:rPr>
              <a:t>greedy</a:t>
            </a:r>
            <a:r>
              <a:rPr lang="en-US" sz="2800" dirty="0"/>
              <a:t> </a:t>
            </a:r>
            <a:r>
              <a:rPr lang="en-US" sz="2800" dirty="0">
                <a:solidFill>
                  <a:srgbClr val="FFFF00"/>
                </a:solidFill>
              </a:rPr>
              <a:t>for money</a:t>
            </a:r>
            <a:r>
              <a:rPr lang="en-US" sz="2800" dirty="0"/>
              <a:t>,</a:t>
            </a:r>
          </a:p>
          <a:p>
            <a:pPr marL="509588" indent="-509588"/>
            <a:endParaRPr lang="en-US" sz="2800" dirty="0"/>
          </a:p>
          <a:p>
            <a:pPr marL="463550" indent="-463550">
              <a:spcBef>
                <a:spcPts val="0"/>
              </a:spcBef>
              <a:spcAft>
                <a:spcPts val="2400"/>
              </a:spcAft>
            </a:pPr>
            <a:endParaRPr lang="en-US" sz="2800" dirty="0"/>
          </a:p>
          <a:p>
            <a:pPr marL="463550" indent="-463550">
              <a:spcBef>
                <a:spcPts val="0"/>
              </a:spcBef>
              <a:spcAft>
                <a:spcPts val="2400"/>
              </a:spcAft>
            </a:pPr>
            <a:endParaRPr lang="en-US" sz="2800" dirty="0"/>
          </a:p>
          <a:p>
            <a:pPr marL="463550" indent="-463550"/>
            <a:endParaRPr lang="en-US" sz="2800" dirty="0"/>
          </a:p>
          <a:p>
            <a:pPr marL="463550" indent="-463550">
              <a:spcBef>
                <a:spcPts val="0"/>
              </a:spcBef>
              <a:spcAft>
                <a:spcPts val="2400"/>
              </a:spcAft>
            </a:pPr>
            <a:endParaRPr lang="en-US" sz="2800" dirty="0"/>
          </a:p>
          <a:p>
            <a:pPr marL="463550" indent="-463550"/>
            <a:endParaRPr lang="en-US" sz="2800" dirty="0"/>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138</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229600" cy="1143000"/>
          </a:xfrm>
        </p:spPr>
        <p:txBody>
          <a:bodyPr/>
          <a:lstStyle/>
          <a:p>
            <a:r>
              <a:rPr lang="en-US" dirty="0">
                <a:latin typeface="Arial Black" pitchFamily="34" charset="0"/>
              </a:rPr>
              <a:t>Defined By Its Opposite</a:t>
            </a:r>
            <a:endParaRPr lang="en-US" dirty="0"/>
          </a:p>
        </p:txBody>
      </p:sp>
      <p:sp>
        <p:nvSpPr>
          <p:cNvPr id="7" name="Content Placeholder 6"/>
          <p:cNvSpPr>
            <a:spLocks noGrp="1"/>
          </p:cNvSpPr>
          <p:nvPr>
            <p:ph idx="1"/>
          </p:nvPr>
        </p:nvSpPr>
        <p:spPr/>
        <p:txBody>
          <a:bodyPr/>
          <a:lstStyle/>
          <a:p>
            <a:pPr marL="463550" indent="-463550">
              <a:spcBef>
                <a:spcPts val="0"/>
              </a:spcBef>
              <a:spcAft>
                <a:spcPts val="2400"/>
              </a:spcAft>
            </a:pPr>
            <a:r>
              <a:rPr lang="en-US" sz="2800" b="1" dirty="0"/>
              <a:t>1 Tim. 3:11</a:t>
            </a:r>
            <a:r>
              <a:rPr lang="en-US" sz="2800" dirty="0"/>
              <a:t>:  </a:t>
            </a:r>
            <a:r>
              <a:rPr lang="en-US" sz="2800" baseline="30000" dirty="0"/>
              <a:t>11</a:t>
            </a:r>
            <a:r>
              <a:rPr lang="en-US" sz="2800" dirty="0"/>
              <a:t> Likewise, their wives must be </a:t>
            </a:r>
            <a:r>
              <a:rPr lang="en-US" sz="2800" dirty="0">
                <a:solidFill>
                  <a:srgbClr val="FFFF00"/>
                </a:solidFill>
              </a:rPr>
              <a:t>reverent</a:t>
            </a:r>
            <a:r>
              <a:rPr lang="en-US" sz="2800" dirty="0"/>
              <a:t>, </a:t>
            </a:r>
            <a:r>
              <a:rPr lang="en-US" sz="2800" u="sng" dirty="0"/>
              <a:t>not</a:t>
            </a:r>
            <a:r>
              <a:rPr lang="en-US" sz="2800" dirty="0"/>
              <a:t> </a:t>
            </a:r>
            <a:r>
              <a:rPr lang="en-US" sz="2800" dirty="0">
                <a:solidFill>
                  <a:srgbClr val="FFFF00"/>
                </a:solidFill>
              </a:rPr>
              <a:t>slanderers</a:t>
            </a:r>
            <a:r>
              <a:rPr lang="en-US" sz="2800" dirty="0"/>
              <a:t>, temperate, faithful in all things.</a:t>
            </a:r>
          </a:p>
          <a:p>
            <a:pPr marL="463550" indent="-463550">
              <a:spcAft>
                <a:spcPts val="2400"/>
              </a:spcAft>
            </a:pPr>
            <a:r>
              <a:rPr lang="en-US" sz="2800" b="1" dirty="0"/>
              <a:t>Tit. 1:6:  </a:t>
            </a:r>
            <a:r>
              <a:rPr lang="en-US" sz="2800" baseline="30000" dirty="0"/>
              <a:t>6</a:t>
            </a:r>
            <a:r>
              <a:rPr lang="en-US" sz="2800" dirty="0"/>
              <a:t> if a man is blameless, the husband of one wife, having </a:t>
            </a:r>
            <a:r>
              <a:rPr lang="en-US" sz="2800" dirty="0">
                <a:solidFill>
                  <a:srgbClr val="FFFF00"/>
                </a:solidFill>
              </a:rPr>
              <a:t>faithful children </a:t>
            </a:r>
            <a:r>
              <a:rPr lang="en-US" sz="2800" u="sng" dirty="0"/>
              <a:t>not</a:t>
            </a:r>
            <a:r>
              <a:rPr lang="en-US" sz="2800" dirty="0"/>
              <a:t> accused of </a:t>
            </a:r>
            <a:r>
              <a:rPr lang="en-US" sz="2800" dirty="0">
                <a:solidFill>
                  <a:srgbClr val="FFFF00"/>
                </a:solidFill>
              </a:rPr>
              <a:t>dissipation</a:t>
            </a:r>
            <a:r>
              <a:rPr lang="en-US" sz="2800" dirty="0"/>
              <a:t> or </a:t>
            </a:r>
            <a:r>
              <a:rPr lang="en-US" sz="2800" dirty="0">
                <a:solidFill>
                  <a:srgbClr val="FFFF00"/>
                </a:solidFill>
              </a:rPr>
              <a:t>insubordination</a:t>
            </a:r>
            <a:r>
              <a:rPr lang="en-US" sz="2800" dirty="0"/>
              <a:t>. </a:t>
            </a:r>
          </a:p>
          <a:p>
            <a:pPr marL="463550" indent="-463550">
              <a:spcBef>
                <a:spcPts val="0"/>
              </a:spcBef>
              <a:spcAft>
                <a:spcPts val="3200"/>
              </a:spcAft>
            </a:pPr>
            <a:endParaRPr lang="en-US" sz="2800" dirty="0"/>
          </a:p>
          <a:p>
            <a:pPr marL="463550" indent="-463550">
              <a:spcBef>
                <a:spcPts val="0"/>
              </a:spcBef>
              <a:spcAft>
                <a:spcPts val="2400"/>
              </a:spcAft>
            </a:pPr>
            <a:endParaRPr lang="en-US" sz="2800" dirty="0"/>
          </a:p>
          <a:p>
            <a:pPr marL="509588" indent="-509588"/>
            <a:endParaRPr lang="en-US" sz="2800" dirty="0"/>
          </a:p>
          <a:p>
            <a:pPr marL="463550" indent="-463550">
              <a:spcBef>
                <a:spcPts val="0"/>
              </a:spcBef>
              <a:spcAft>
                <a:spcPts val="2400"/>
              </a:spcAft>
            </a:pPr>
            <a:endParaRPr lang="en-US" sz="2800" dirty="0"/>
          </a:p>
          <a:p>
            <a:pPr marL="463550" indent="-463550">
              <a:spcBef>
                <a:spcPts val="0"/>
              </a:spcBef>
              <a:spcAft>
                <a:spcPts val="2400"/>
              </a:spcAft>
            </a:pPr>
            <a:endParaRPr lang="en-US" sz="2800" dirty="0"/>
          </a:p>
          <a:p>
            <a:pPr marL="463550" indent="-463550"/>
            <a:endParaRPr lang="en-US" sz="2800" dirty="0"/>
          </a:p>
          <a:p>
            <a:pPr marL="463550" indent="-463550">
              <a:spcBef>
                <a:spcPts val="0"/>
              </a:spcBef>
              <a:spcAft>
                <a:spcPts val="2400"/>
              </a:spcAft>
            </a:pPr>
            <a:endParaRPr lang="en-US" sz="2800" dirty="0"/>
          </a:p>
          <a:p>
            <a:pPr marL="463550" indent="-463550"/>
            <a:endParaRPr lang="en-US" sz="2800" dirty="0"/>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139</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0D1BB27-177F-4BDC-BA5B-A155B1BDABCF}" type="slidenum">
              <a:rPr lang="en-US"/>
              <a:pPr>
                <a:defRPr/>
              </a:pPr>
              <a:t>14</a:t>
            </a:fld>
            <a:endParaRPr lang="en-US"/>
          </a:p>
        </p:txBody>
      </p:sp>
      <p:sp>
        <p:nvSpPr>
          <p:cNvPr id="224258" name="Rectangle 2"/>
          <p:cNvSpPr>
            <a:spLocks noGrp="1" noChangeArrowheads="1"/>
          </p:cNvSpPr>
          <p:nvPr>
            <p:ph type="title"/>
          </p:nvPr>
        </p:nvSpPr>
        <p:spPr/>
        <p:txBody>
          <a:bodyPr/>
          <a:lstStyle/>
          <a:p>
            <a:pPr eaLnBrk="1" hangingPunct="1">
              <a:defRPr/>
            </a:pPr>
            <a:r>
              <a:rPr lang="en-US" dirty="0">
                <a:latin typeface="Arial Black" pitchFamily="34" charset="0"/>
              </a:rPr>
              <a:t>Qualifications For Elders</a:t>
            </a:r>
          </a:p>
        </p:txBody>
      </p:sp>
      <p:sp>
        <p:nvSpPr>
          <p:cNvPr id="224259" name="Rectangle 3"/>
          <p:cNvSpPr>
            <a:spLocks noGrp="1" noChangeArrowheads="1"/>
          </p:cNvSpPr>
          <p:nvPr>
            <p:ph type="body" idx="1"/>
          </p:nvPr>
        </p:nvSpPr>
        <p:spPr>
          <a:xfrm>
            <a:off x="685800" y="1447800"/>
            <a:ext cx="8153400" cy="4572000"/>
          </a:xfrm>
        </p:spPr>
        <p:txBody>
          <a:bodyPr/>
          <a:lstStyle/>
          <a:p>
            <a:pPr marL="457200" indent="-457200" eaLnBrk="1" hangingPunct="1">
              <a:spcBef>
                <a:spcPct val="0"/>
              </a:spcBef>
              <a:spcAft>
                <a:spcPts val="2400"/>
              </a:spcAft>
              <a:defRPr/>
            </a:pPr>
            <a:r>
              <a:rPr lang="en-US" sz="2800" b="1" dirty="0"/>
              <a:t>Desires a good work</a:t>
            </a:r>
            <a:r>
              <a:rPr lang="en-US" sz="2800" dirty="0"/>
              <a:t>  (1 Tim. 3:1; 1 Pet. 5:1-2)</a:t>
            </a:r>
          </a:p>
          <a:p>
            <a:pPr marL="457200" indent="-457200" eaLnBrk="1" hangingPunct="1">
              <a:spcBef>
                <a:spcPct val="0"/>
              </a:spcBef>
              <a:spcAft>
                <a:spcPts val="2400"/>
              </a:spcAft>
              <a:defRPr/>
            </a:pPr>
            <a:r>
              <a:rPr lang="en-US" sz="2800" b="1" dirty="0"/>
              <a:t>Blameless  </a:t>
            </a:r>
            <a:r>
              <a:rPr lang="en-US" sz="2800" dirty="0"/>
              <a:t>(1 Tim. 3:2)</a:t>
            </a:r>
          </a:p>
          <a:p>
            <a:pPr marL="457200" indent="-457200" eaLnBrk="1" hangingPunct="1">
              <a:spcBef>
                <a:spcPct val="0"/>
              </a:spcBef>
              <a:spcAft>
                <a:spcPts val="2400"/>
              </a:spcAft>
              <a:defRPr/>
            </a:pPr>
            <a:r>
              <a:rPr lang="en-US" sz="2800" b="1" dirty="0"/>
              <a:t>The husband of one wife</a:t>
            </a:r>
            <a:r>
              <a:rPr lang="en-US" sz="2800" dirty="0"/>
              <a:t>  (1 Tim. 3:2; Tit. 1:6)</a:t>
            </a:r>
          </a:p>
          <a:p>
            <a:pPr marL="457200" indent="-457200" eaLnBrk="1" hangingPunct="1">
              <a:spcBef>
                <a:spcPct val="0"/>
              </a:spcBef>
              <a:spcAft>
                <a:spcPts val="2400"/>
              </a:spcAft>
              <a:defRPr/>
            </a:pPr>
            <a:r>
              <a:rPr lang="en-US" sz="2800" b="1" dirty="0"/>
              <a:t>Vigilant</a:t>
            </a:r>
            <a:r>
              <a:rPr lang="en-US" sz="2800" dirty="0"/>
              <a:t>  (1 Tim. 3:2)</a:t>
            </a:r>
          </a:p>
          <a:p>
            <a:pPr marL="457200" indent="-457200" eaLnBrk="1" hangingPunct="1">
              <a:spcBef>
                <a:spcPct val="0"/>
              </a:spcBef>
              <a:spcAft>
                <a:spcPts val="2400"/>
              </a:spcAft>
              <a:defRPr/>
            </a:pPr>
            <a:r>
              <a:rPr lang="en-US" sz="2800" b="1" dirty="0"/>
              <a:t>Sober</a:t>
            </a:r>
            <a:r>
              <a:rPr lang="en-US" sz="2800" dirty="0"/>
              <a:t>  (1 Tim. 3:2; Tit. 1:8)</a:t>
            </a:r>
          </a:p>
          <a:p>
            <a:pPr marL="457200" indent="-457200" eaLnBrk="1" hangingPunct="1">
              <a:spcBef>
                <a:spcPct val="0"/>
              </a:spcBef>
              <a:spcAft>
                <a:spcPts val="2400"/>
              </a:spcAft>
              <a:defRPr/>
            </a:pPr>
            <a:r>
              <a:rPr lang="en-US" sz="2800" b="1" dirty="0"/>
              <a:t>Of Good Behavior</a:t>
            </a:r>
            <a:r>
              <a:rPr lang="en-US" sz="2800" dirty="0"/>
              <a:t>  (1 Tim. 3:2)</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781800" y="39624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229600" cy="1143000"/>
          </a:xfrm>
        </p:spPr>
        <p:txBody>
          <a:bodyPr/>
          <a:lstStyle/>
          <a:p>
            <a:r>
              <a:rPr lang="en-US" dirty="0">
                <a:latin typeface="Arial Black" pitchFamily="34" charset="0"/>
              </a:rPr>
              <a:t>Defined By Its Opposite</a:t>
            </a:r>
            <a:endParaRPr lang="en-US" dirty="0"/>
          </a:p>
        </p:txBody>
      </p:sp>
      <p:sp>
        <p:nvSpPr>
          <p:cNvPr id="7" name="Content Placeholder 6"/>
          <p:cNvSpPr>
            <a:spLocks noGrp="1"/>
          </p:cNvSpPr>
          <p:nvPr>
            <p:ph idx="1"/>
          </p:nvPr>
        </p:nvSpPr>
        <p:spPr/>
        <p:txBody>
          <a:bodyPr/>
          <a:lstStyle/>
          <a:p>
            <a:pPr marL="463550" indent="-463550">
              <a:spcBef>
                <a:spcPts val="0"/>
              </a:spcBef>
              <a:spcAft>
                <a:spcPts val="2400"/>
              </a:spcAft>
            </a:pPr>
            <a:r>
              <a:rPr lang="en-US" sz="2800" b="1" dirty="0"/>
              <a:t>Tit. 1:7:  </a:t>
            </a:r>
            <a:r>
              <a:rPr lang="en-US" sz="2800" baseline="30000" dirty="0"/>
              <a:t>7</a:t>
            </a:r>
            <a:r>
              <a:rPr lang="en-US" sz="2800" dirty="0"/>
              <a:t> For a bishop must be </a:t>
            </a:r>
            <a:r>
              <a:rPr lang="en-US" sz="2800" dirty="0">
                <a:solidFill>
                  <a:srgbClr val="FFFF00"/>
                </a:solidFill>
              </a:rPr>
              <a:t>blameless</a:t>
            </a:r>
            <a:r>
              <a:rPr lang="en-US" sz="2800" dirty="0"/>
              <a:t>, as a steward of God, </a:t>
            </a:r>
            <a:r>
              <a:rPr lang="en-US" sz="2800" u="sng" dirty="0"/>
              <a:t>not</a:t>
            </a:r>
            <a:r>
              <a:rPr lang="en-US" sz="2800" dirty="0"/>
              <a:t> </a:t>
            </a:r>
            <a:r>
              <a:rPr lang="en-US" sz="2800" dirty="0">
                <a:solidFill>
                  <a:srgbClr val="FFFF00"/>
                </a:solidFill>
              </a:rPr>
              <a:t>self-willed</a:t>
            </a:r>
            <a:r>
              <a:rPr lang="en-US" sz="2800" dirty="0"/>
              <a:t>, </a:t>
            </a:r>
            <a:r>
              <a:rPr lang="en-US" sz="2800" u="sng" dirty="0"/>
              <a:t>not</a:t>
            </a:r>
            <a:r>
              <a:rPr lang="en-US" sz="2800" dirty="0"/>
              <a:t> </a:t>
            </a:r>
            <a:r>
              <a:rPr lang="en-US" sz="2800" dirty="0">
                <a:solidFill>
                  <a:srgbClr val="FFFF00"/>
                </a:solidFill>
              </a:rPr>
              <a:t>quick-tempered</a:t>
            </a:r>
            <a:r>
              <a:rPr lang="en-US" sz="2800" dirty="0"/>
              <a:t>, </a:t>
            </a:r>
            <a:r>
              <a:rPr lang="en-US" sz="2800" u="sng" dirty="0"/>
              <a:t>not</a:t>
            </a:r>
            <a:r>
              <a:rPr lang="en-US" sz="2800" dirty="0"/>
              <a:t> </a:t>
            </a:r>
            <a:r>
              <a:rPr lang="en-US" sz="2800" dirty="0">
                <a:solidFill>
                  <a:srgbClr val="FFFF00"/>
                </a:solidFill>
              </a:rPr>
              <a:t>given to wine</a:t>
            </a:r>
            <a:r>
              <a:rPr lang="en-US" sz="2800" dirty="0"/>
              <a:t>, </a:t>
            </a:r>
            <a:r>
              <a:rPr lang="en-US" sz="2800" u="sng" dirty="0"/>
              <a:t>not</a:t>
            </a:r>
            <a:r>
              <a:rPr lang="en-US" sz="2800" dirty="0"/>
              <a:t> </a:t>
            </a:r>
            <a:r>
              <a:rPr lang="en-US" sz="2800" dirty="0">
                <a:solidFill>
                  <a:srgbClr val="FFFF00"/>
                </a:solidFill>
              </a:rPr>
              <a:t>violent</a:t>
            </a:r>
            <a:r>
              <a:rPr lang="en-US" sz="2800" dirty="0"/>
              <a:t>, </a:t>
            </a:r>
            <a:r>
              <a:rPr lang="en-US" sz="2800" u="sng" dirty="0"/>
              <a:t>not</a:t>
            </a:r>
            <a:r>
              <a:rPr lang="en-US" sz="2800" dirty="0"/>
              <a:t> </a:t>
            </a:r>
            <a:r>
              <a:rPr lang="en-US" sz="2800" dirty="0">
                <a:solidFill>
                  <a:srgbClr val="FFFF00"/>
                </a:solidFill>
              </a:rPr>
              <a:t>greedy for money</a:t>
            </a:r>
            <a:r>
              <a:rPr lang="en-US" sz="2800" dirty="0"/>
              <a:t>,</a:t>
            </a:r>
          </a:p>
          <a:p>
            <a:pPr marL="463550" indent="-463550">
              <a:spcBef>
                <a:spcPts val="0"/>
              </a:spcBef>
              <a:spcAft>
                <a:spcPts val="2400"/>
              </a:spcAft>
            </a:pPr>
            <a:r>
              <a:rPr lang="en-US" sz="2800" b="1" dirty="0"/>
              <a:t>Tit. 2:3:  </a:t>
            </a:r>
            <a:r>
              <a:rPr lang="en-US" sz="2800" baseline="30000" dirty="0"/>
              <a:t>3</a:t>
            </a:r>
            <a:r>
              <a:rPr lang="en-US" sz="2800" dirty="0"/>
              <a:t> the older women likewise, that they be </a:t>
            </a:r>
            <a:r>
              <a:rPr lang="en-US" sz="2800" dirty="0">
                <a:solidFill>
                  <a:srgbClr val="FFFF00"/>
                </a:solidFill>
              </a:rPr>
              <a:t>reverent in behavior</a:t>
            </a:r>
            <a:r>
              <a:rPr lang="en-US" sz="2800" dirty="0"/>
              <a:t>, </a:t>
            </a:r>
            <a:r>
              <a:rPr lang="en-US" sz="2800" u="sng" dirty="0"/>
              <a:t>not</a:t>
            </a:r>
            <a:r>
              <a:rPr lang="en-US" sz="2800" dirty="0"/>
              <a:t> </a:t>
            </a:r>
            <a:r>
              <a:rPr lang="en-US" sz="2800" dirty="0">
                <a:solidFill>
                  <a:srgbClr val="FFFF00"/>
                </a:solidFill>
              </a:rPr>
              <a:t>slanderers</a:t>
            </a:r>
            <a:r>
              <a:rPr lang="en-US" sz="2800" dirty="0"/>
              <a:t>, </a:t>
            </a:r>
            <a:r>
              <a:rPr lang="en-US" sz="2800" u="sng" dirty="0"/>
              <a:t>not</a:t>
            </a:r>
            <a:r>
              <a:rPr lang="en-US" sz="2800" dirty="0"/>
              <a:t> </a:t>
            </a:r>
            <a:r>
              <a:rPr lang="en-US" sz="2800" dirty="0">
                <a:solidFill>
                  <a:srgbClr val="FFFF00"/>
                </a:solidFill>
              </a:rPr>
              <a:t>given to much wine</a:t>
            </a:r>
            <a:r>
              <a:rPr lang="en-US" sz="2800" dirty="0"/>
              <a:t>, teachers of good things— </a:t>
            </a:r>
          </a:p>
          <a:p>
            <a:pPr marL="463550" indent="-463550">
              <a:spcBef>
                <a:spcPts val="0"/>
              </a:spcBef>
              <a:spcAft>
                <a:spcPts val="2400"/>
              </a:spcAft>
            </a:pPr>
            <a:endParaRPr lang="en-US" sz="2800" dirty="0"/>
          </a:p>
          <a:p>
            <a:pPr marL="463550" indent="-463550">
              <a:spcBef>
                <a:spcPts val="0"/>
              </a:spcBef>
              <a:spcAft>
                <a:spcPts val="3200"/>
              </a:spcAft>
            </a:pPr>
            <a:endParaRPr lang="en-US" sz="2800" dirty="0"/>
          </a:p>
          <a:p>
            <a:pPr marL="463550" indent="-463550">
              <a:spcBef>
                <a:spcPts val="0"/>
              </a:spcBef>
              <a:spcAft>
                <a:spcPts val="2400"/>
              </a:spcAft>
            </a:pPr>
            <a:endParaRPr lang="en-US" sz="2800" dirty="0"/>
          </a:p>
          <a:p>
            <a:pPr marL="509588" indent="-509588"/>
            <a:endParaRPr lang="en-US" sz="2800" dirty="0"/>
          </a:p>
          <a:p>
            <a:pPr marL="463550" indent="-463550">
              <a:spcBef>
                <a:spcPts val="0"/>
              </a:spcBef>
              <a:spcAft>
                <a:spcPts val="2400"/>
              </a:spcAft>
            </a:pPr>
            <a:endParaRPr lang="en-US" sz="2800" dirty="0"/>
          </a:p>
          <a:p>
            <a:pPr marL="463550" indent="-463550">
              <a:spcBef>
                <a:spcPts val="0"/>
              </a:spcBef>
              <a:spcAft>
                <a:spcPts val="2400"/>
              </a:spcAft>
            </a:pPr>
            <a:endParaRPr lang="en-US" sz="2800" dirty="0"/>
          </a:p>
          <a:p>
            <a:pPr marL="463550" indent="-463550"/>
            <a:endParaRPr lang="en-US" sz="2800" dirty="0"/>
          </a:p>
          <a:p>
            <a:pPr marL="463550" indent="-463550">
              <a:spcBef>
                <a:spcPts val="0"/>
              </a:spcBef>
              <a:spcAft>
                <a:spcPts val="2400"/>
              </a:spcAft>
            </a:pPr>
            <a:endParaRPr lang="en-US" sz="2800" dirty="0"/>
          </a:p>
          <a:p>
            <a:pPr marL="463550" indent="-463550"/>
            <a:endParaRPr lang="en-US" sz="2800" dirty="0"/>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140</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57200"/>
            <a:ext cx="8229600" cy="1143000"/>
          </a:xfrm>
        </p:spPr>
        <p:txBody>
          <a:bodyPr/>
          <a:lstStyle/>
          <a:p>
            <a:r>
              <a:rPr lang="en-US" dirty="0">
                <a:latin typeface="Arial Black" pitchFamily="34" charset="0"/>
              </a:rPr>
              <a:t>Defined By Its Opposite</a:t>
            </a:r>
            <a:endParaRPr lang="en-US" dirty="0"/>
          </a:p>
        </p:txBody>
      </p:sp>
      <p:sp>
        <p:nvSpPr>
          <p:cNvPr id="7" name="Content Placeholder 6"/>
          <p:cNvSpPr>
            <a:spLocks noGrp="1"/>
          </p:cNvSpPr>
          <p:nvPr>
            <p:ph idx="1"/>
          </p:nvPr>
        </p:nvSpPr>
        <p:spPr/>
        <p:txBody>
          <a:bodyPr/>
          <a:lstStyle/>
          <a:p>
            <a:pPr marL="463550" indent="-463550"/>
            <a:r>
              <a:rPr lang="en-US" sz="2800" b="1" dirty="0"/>
              <a:t>Tit. 2:9–10:  </a:t>
            </a:r>
            <a:r>
              <a:rPr lang="en-US" sz="2800" baseline="30000" dirty="0"/>
              <a:t>9</a:t>
            </a:r>
            <a:r>
              <a:rPr lang="en-US" sz="2800" dirty="0"/>
              <a:t> Exhort bondservants to be obedient to their own masters, to be </a:t>
            </a:r>
            <a:r>
              <a:rPr lang="en-US" sz="2800" dirty="0">
                <a:solidFill>
                  <a:srgbClr val="FFFF00"/>
                </a:solidFill>
              </a:rPr>
              <a:t>well</a:t>
            </a:r>
            <a:r>
              <a:rPr lang="en-US" sz="2800" dirty="0">
                <a:solidFill>
                  <a:srgbClr val="FFFF66"/>
                </a:solidFill>
              </a:rPr>
              <a:t> </a:t>
            </a:r>
            <a:r>
              <a:rPr lang="en-US" sz="2800" dirty="0">
                <a:solidFill>
                  <a:srgbClr val="FFFF00"/>
                </a:solidFill>
              </a:rPr>
              <a:t>pleasing in all things</a:t>
            </a:r>
            <a:r>
              <a:rPr lang="en-US" sz="2800" dirty="0"/>
              <a:t>, </a:t>
            </a:r>
            <a:r>
              <a:rPr lang="en-US" sz="2800" u="sng" dirty="0"/>
              <a:t>not</a:t>
            </a:r>
            <a:r>
              <a:rPr lang="en-US" sz="2800" dirty="0"/>
              <a:t> </a:t>
            </a:r>
            <a:r>
              <a:rPr lang="en-US" sz="2800" dirty="0">
                <a:solidFill>
                  <a:srgbClr val="FFFF00"/>
                </a:solidFill>
              </a:rPr>
              <a:t>answering back</a:t>
            </a:r>
            <a:r>
              <a:rPr lang="en-US" sz="2800" dirty="0"/>
              <a:t>, </a:t>
            </a:r>
            <a:r>
              <a:rPr lang="en-US" sz="2800" baseline="30000" dirty="0"/>
              <a:t>10</a:t>
            </a:r>
            <a:r>
              <a:rPr lang="en-US" sz="2800" dirty="0"/>
              <a:t> </a:t>
            </a:r>
            <a:r>
              <a:rPr lang="en-US" sz="2800" u="sng" dirty="0"/>
              <a:t>not</a:t>
            </a:r>
            <a:r>
              <a:rPr lang="en-US" sz="2800" dirty="0"/>
              <a:t> </a:t>
            </a:r>
            <a:r>
              <a:rPr lang="en-US" sz="2800" dirty="0">
                <a:solidFill>
                  <a:srgbClr val="FFFF00"/>
                </a:solidFill>
              </a:rPr>
              <a:t>pilfering</a:t>
            </a:r>
            <a:r>
              <a:rPr lang="en-US" sz="2800" dirty="0"/>
              <a:t>, but showing all good fidelity, that they may adorn the doctrine of God our Savior in all things.</a:t>
            </a:r>
          </a:p>
          <a:p>
            <a:pPr marL="463550" indent="-463550"/>
            <a:endParaRPr lang="en-US" sz="2800" dirty="0"/>
          </a:p>
          <a:p>
            <a:pPr marL="463550" indent="-463550">
              <a:spcBef>
                <a:spcPts val="0"/>
              </a:spcBef>
              <a:spcAft>
                <a:spcPts val="2400"/>
              </a:spcAft>
            </a:pPr>
            <a:endParaRPr lang="en-US" sz="2800" dirty="0"/>
          </a:p>
          <a:p>
            <a:pPr marL="463550" indent="-463550">
              <a:spcBef>
                <a:spcPts val="0"/>
              </a:spcBef>
              <a:spcAft>
                <a:spcPts val="3200"/>
              </a:spcAft>
            </a:pPr>
            <a:endParaRPr lang="en-US" sz="2800" dirty="0"/>
          </a:p>
          <a:p>
            <a:pPr marL="463550" indent="-463550">
              <a:spcBef>
                <a:spcPts val="0"/>
              </a:spcBef>
              <a:spcAft>
                <a:spcPts val="2400"/>
              </a:spcAft>
            </a:pPr>
            <a:endParaRPr lang="en-US" sz="2800" dirty="0"/>
          </a:p>
          <a:p>
            <a:pPr marL="509588" indent="-509588"/>
            <a:endParaRPr lang="en-US" sz="2800" dirty="0"/>
          </a:p>
          <a:p>
            <a:pPr marL="463550" indent="-463550">
              <a:spcBef>
                <a:spcPts val="0"/>
              </a:spcBef>
              <a:spcAft>
                <a:spcPts val="2400"/>
              </a:spcAft>
            </a:pPr>
            <a:endParaRPr lang="en-US" sz="2800" dirty="0"/>
          </a:p>
          <a:p>
            <a:pPr marL="463550" indent="-463550">
              <a:spcBef>
                <a:spcPts val="0"/>
              </a:spcBef>
              <a:spcAft>
                <a:spcPts val="2400"/>
              </a:spcAft>
            </a:pPr>
            <a:endParaRPr lang="en-US" sz="2800" dirty="0"/>
          </a:p>
          <a:p>
            <a:pPr marL="463550" indent="-463550"/>
            <a:endParaRPr lang="en-US" sz="2800" dirty="0"/>
          </a:p>
          <a:p>
            <a:pPr marL="463550" indent="-463550">
              <a:spcBef>
                <a:spcPts val="0"/>
              </a:spcBef>
              <a:spcAft>
                <a:spcPts val="2400"/>
              </a:spcAft>
            </a:pPr>
            <a:endParaRPr lang="en-US" sz="2800" dirty="0"/>
          </a:p>
          <a:p>
            <a:pPr marL="463550" indent="-463550"/>
            <a:endParaRPr lang="en-US" sz="2800" dirty="0"/>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141</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The Differences</a:t>
            </a:r>
          </a:p>
        </p:txBody>
      </p:sp>
      <p:graphicFrame>
        <p:nvGraphicFramePr>
          <p:cNvPr id="4" name="Content Placeholder 3"/>
          <p:cNvGraphicFramePr>
            <a:graphicFrameLocks noGrp="1"/>
          </p:cNvGraphicFramePr>
          <p:nvPr>
            <p:ph idx="1"/>
          </p:nvPr>
        </p:nvGraphicFramePr>
        <p:xfrm>
          <a:off x="457200" y="1752600"/>
          <a:ext cx="8229600" cy="4267200"/>
        </p:xfrm>
        <a:graphic>
          <a:graphicData uri="http://schemas.openxmlformats.org/drawingml/2006/table">
            <a:tbl>
              <a:tblPr firstRow="1" bandRow="1">
                <a:tableStyleId>{5C22544A-7EE6-4342-B048-85BDC9FD1C3A}</a:tableStyleId>
              </a:tblPr>
              <a:tblGrid>
                <a:gridCol w="4114800"/>
                <a:gridCol w="4114800"/>
              </a:tblGrid>
              <a:tr h="575733">
                <a:tc>
                  <a:txBody>
                    <a:bodyPr/>
                    <a:lstStyle/>
                    <a:p>
                      <a:pPr algn="ctr"/>
                      <a:r>
                        <a:rPr lang="en-US" sz="2800" dirty="0">
                          <a:solidFill>
                            <a:srgbClr val="FFFF00"/>
                          </a:solidFill>
                        </a:rPr>
                        <a:t>Timothy</a:t>
                      </a:r>
                    </a:p>
                  </a:txBody>
                  <a:tcPr anchor="ctr"/>
                </a:tc>
                <a:tc>
                  <a:txBody>
                    <a:bodyPr/>
                    <a:lstStyle/>
                    <a:p>
                      <a:pPr algn="ctr"/>
                      <a:r>
                        <a:rPr lang="en-US" sz="2800" dirty="0">
                          <a:solidFill>
                            <a:srgbClr val="FFFF00"/>
                          </a:solidFill>
                        </a:rPr>
                        <a:t>Titus</a:t>
                      </a:r>
                    </a:p>
                  </a:txBody>
                  <a:tcPr anchor="ctr"/>
                </a:tc>
              </a:tr>
              <a:tr h="2810933">
                <a:tc>
                  <a:txBody>
                    <a:bodyPr/>
                    <a:lstStyle/>
                    <a:p>
                      <a:pPr>
                        <a:spcAft>
                          <a:spcPts val="600"/>
                        </a:spcAft>
                      </a:pPr>
                      <a:r>
                        <a:rPr lang="en-US" sz="2000" b="1" dirty="0"/>
                        <a:t>Unique qualifications for elders</a:t>
                      </a:r>
                    </a:p>
                    <a:p>
                      <a:pPr marL="231775" indent="0"/>
                      <a:r>
                        <a:rPr lang="en-US" sz="2000" dirty="0"/>
                        <a:t>Desire office</a:t>
                      </a:r>
                    </a:p>
                    <a:p>
                      <a:pPr marL="231775" indent="0"/>
                      <a:r>
                        <a:rPr lang="en-US" sz="2000" dirty="0"/>
                        <a:t>Temperate</a:t>
                      </a:r>
                    </a:p>
                    <a:p>
                      <a:pPr marL="231775" indent="0"/>
                      <a:r>
                        <a:rPr lang="en-US" sz="2000" dirty="0"/>
                        <a:t>Gentle</a:t>
                      </a:r>
                    </a:p>
                    <a:p>
                      <a:pPr marL="231775" indent="0"/>
                      <a:r>
                        <a:rPr lang="en-US" sz="2000" dirty="0"/>
                        <a:t>Not quarrelsome</a:t>
                      </a:r>
                    </a:p>
                    <a:p>
                      <a:endParaRPr lang="en-US" sz="2000" dirty="0"/>
                    </a:p>
                  </a:txBody>
                  <a:tcPr/>
                </a:tc>
                <a:tc>
                  <a:txBody>
                    <a:bodyPr/>
                    <a:lstStyle/>
                    <a:p>
                      <a:pPr>
                        <a:spcAft>
                          <a:spcPts val="600"/>
                        </a:spcAft>
                      </a:pPr>
                      <a:r>
                        <a:rPr lang="en-US" sz="2000" b="1" dirty="0"/>
                        <a:t>Unique qualifications</a:t>
                      </a:r>
                      <a:r>
                        <a:rPr lang="en-US" sz="2000" b="1" baseline="0" dirty="0"/>
                        <a:t> for elders</a:t>
                      </a:r>
                    </a:p>
                    <a:p>
                      <a:pPr marL="231775" indent="0"/>
                      <a:r>
                        <a:rPr lang="en-US" sz="2000" baseline="0" dirty="0"/>
                        <a:t>Sensible</a:t>
                      </a:r>
                    </a:p>
                    <a:p>
                      <a:pPr marL="231775" indent="0"/>
                      <a:r>
                        <a:rPr lang="en-US" sz="2000" baseline="0" dirty="0"/>
                        <a:t>Just</a:t>
                      </a:r>
                    </a:p>
                    <a:p>
                      <a:pPr marL="231775" indent="0"/>
                      <a:r>
                        <a:rPr lang="en-US" sz="2000" baseline="0" dirty="0"/>
                        <a:t>Holy</a:t>
                      </a:r>
                    </a:p>
                    <a:p>
                      <a:pPr marL="231775" indent="0"/>
                      <a:r>
                        <a:rPr lang="en-US" sz="2000" baseline="0" dirty="0"/>
                        <a:t>Self-controlled</a:t>
                      </a:r>
                    </a:p>
                    <a:p>
                      <a:pPr marL="231775" indent="0"/>
                      <a:r>
                        <a:rPr lang="en-US" sz="2000" baseline="0" dirty="0"/>
                        <a:t>Lover of good</a:t>
                      </a:r>
                    </a:p>
                    <a:p>
                      <a:pPr marL="231775" indent="0"/>
                      <a:r>
                        <a:rPr lang="en-US" sz="2000" baseline="0" dirty="0"/>
                        <a:t>Not quick-tempered</a:t>
                      </a:r>
                    </a:p>
                    <a:p>
                      <a:pPr marL="231775" indent="0"/>
                      <a:r>
                        <a:rPr lang="en-US" sz="2000" baseline="0" dirty="0"/>
                        <a:t>Not self-willed</a:t>
                      </a:r>
                      <a:endParaRPr lang="en-US" sz="2000" dirty="0"/>
                    </a:p>
                  </a:txBody>
                  <a:tcPr/>
                </a:tc>
              </a:tr>
              <a:tr h="440267">
                <a:tc>
                  <a:txBody>
                    <a:bodyPr/>
                    <a:lstStyle/>
                    <a:p>
                      <a:r>
                        <a:rPr lang="en-US" sz="2000" b="1" dirty="0"/>
                        <a:t>Qualifications for deacons</a:t>
                      </a:r>
                    </a:p>
                  </a:txBody>
                  <a:tcPr anchor="ctr"/>
                </a:tc>
                <a:tc>
                  <a:txBody>
                    <a:bodyPr/>
                    <a:lstStyle/>
                    <a:p>
                      <a:endParaRPr lang="en-US" sz="2000"/>
                    </a:p>
                  </a:txBody>
                  <a:tcPr anchor="ctr"/>
                </a:tc>
              </a:tr>
              <a:tr h="440267">
                <a:tc>
                  <a:txBody>
                    <a:bodyPr/>
                    <a:lstStyle/>
                    <a:p>
                      <a:r>
                        <a:rPr lang="en-US" sz="2000" b="1" dirty="0"/>
                        <a:t>Qualifications for women/wives</a:t>
                      </a:r>
                    </a:p>
                  </a:txBody>
                  <a:tcPr anchor="ctr"/>
                </a:tc>
                <a:tc>
                  <a:txBody>
                    <a:bodyPr/>
                    <a:lstStyle/>
                    <a:p>
                      <a:endParaRPr lang="en-US" sz="2000" dirty="0"/>
                    </a:p>
                  </a:txBody>
                  <a:tcPr anchor="ctr"/>
                </a:tc>
              </a:tr>
            </a:tbl>
          </a:graphicData>
        </a:graphic>
      </p:graphicFrame>
      <p:sp>
        <p:nvSpPr>
          <p:cNvPr id="5" name="Footer Placeholder 4"/>
          <p:cNvSpPr>
            <a:spLocks noGrp="1"/>
          </p:cNvSpPr>
          <p:nvPr>
            <p:ph type="ftr" sz="quarter" idx="11"/>
          </p:nvPr>
        </p:nvSpPr>
        <p:spPr/>
        <p:txBody>
          <a:bodyPr/>
          <a:lstStyle/>
          <a:p>
            <a:r>
              <a:rPr lang="en-US" dirty="0"/>
              <a:t>Jeffrey Hamilton</a:t>
            </a:r>
          </a:p>
        </p:txBody>
      </p:sp>
      <p:sp>
        <p:nvSpPr>
          <p:cNvPr id="6" name="Slide Number Placeholder 5"/>
          <p:cNvSpPr>
            <a:spLocks noGrp="1"/>
          </p:cNvSpPr>
          <p:nvPr>
            <p:ph type="sldNum" sz="quarter" idx="12"/>
          </p:nvPr>
        </p:nvSpPr>
        <p:spPr/>
        <p:txBody>
          <a:bodyPr/>
          <a:lstStyle/>
          <a:p>
            <a:pPr>
              <a:defRPr/>
            </a:pPr>
            <a:fld id="{25267D17-F160-4216-B04F-587780F8F299}" type="slidenum">
              <a:rPr lang="en-US"/>
              <a:pPr>
                <a:defRPr/>
              </a:pPr>
              <a:t>142</a:t>
            </a:fld>
            <a:endParaRPr lang="en-US"/>
          </a:p>
        </p:txBody>
      </p:sp>
    </p:spTree>
  </p:cSld>
  <p:clrMapOvr>
    <a:masterClrMapping/>
  </p:clrMapOvr>
  <p:transition spd="med">
    <p:cover dir="rd"/>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Identical Qualifications</a:t>
            </a:r>
          </a:p>
        </p:txBody>
      </p:sp>
      <p:graphicFrame>
        <p:nvGraphicFramePr>
          <p:cNvPr id="5" name="Content Placeholder 4"/>
          <p:cNvGraphicFramePr>
            <a:graphicFrameLocks noGrp="1"/>
          </p:cNvGraphicFramePr>
          <p:nvPr>
            <p:ph idx="1"/>
          </p:nvPr>
        </p:nvGraphicFramePr>
        <p:xfrm>
          <a:off x="685800" y="1600200"/>
          <a:ext cx="7772400" cy="2956560"/>
        </p:xfrm>
        <a:graphic>
          <a:graphicData uri="http://schemas.openxmlformats.org/drawingml/2006/table">
            <a:tbl>
              <a:tblPr firstRow="1" bandRow="1">
                <a:tableStyleId>{9DCAF9ED-07DC-4A11-8D7F-57B35C25682E}</a:tableStyleId>
              </a:tblPr>
              <a:tblGrid>
                <a:gridCol w="3886200"/>
                <a:gridCol w="3886200"/>
              </a:tblGrid>
              <a:tr h="370840">
                <a:tc>
                  <a:txBody>
                    <a:bodyPr/>
                    <a:lstStyle/>
                    <a:p>
                      <a:pPr marL="0" algn="ctr" defTabSz="914400" rtl="0" eaLnBrk="1" latinLnBrk="0" hangingPunct="1"/>
                      <a:r>
                        <a:rPr lang="en-US" sz="2800" kern="1200" dirty="0"/>
                        <a:t>1 Timothy 3</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algn="ctr" defTabSz="914400" rtl="0" eaLnBrk="1" latinLnBrk="0" hangingPunct="1"/>
                      <a:r>
                        <a:rPr lang="en-US" sz="2800" kern="1200" dirty="0"/>
                        <a:t>Titus 1</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Husband of one wife  (1)</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600" dirty="0"/>
                        <a:t>Husband of one wife  (6)</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Sober-minded</a:t>
                      </a:r>
                      <a:r>
                        <a:rPr lang="en-US" sz="2600" baseline="0" dirty="0"/>
                        <a:t>  (2)</a:t>
                      </a:r>
                      <a:endParaRPr lang="en-US" sz="2600"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Sober-minded</a:t>
                      </a:r>
                      <a:r>
                        <a:rPr lang="en-US" sz="2600" baseline="0" dirty="0"/>
                        <a:t>  (8)</a:t>
                      </a:r>
                      <a:endParaRPr lang="en-US" sz="2600"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Hospitable  (2)</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Hospitable  (8)</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Not given to wine  (3)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Not given to wine  (7)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Not violent  (3)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Not violent  (7)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143</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Similar Qualifications</a:t>
            </a:r>
          </a:p>
        </p:txBody>
      </p:sp>
      <p:graphicFrame>
        <p:nvGraphicFramePr>
          <p:cNvPr id="5" name="Content Placeholder 4"/>
          <p:cNvGraphicFramePr>
            <a:graphicFrameLocks noGrp="1"/>
          </p:cNvGraphicFramePr>
          <p:nvPr>
            <p:ph idx="1"/>
          </p:nvPr>
        </p:nvGraphicFramePr>
        <p:xfrm>
          <a:off x="838200" y="1600200"/>
          <a:ext cx="7772400" cy="4206240"/>
        </p:xfrm>
        <a:graphic>
          <a:graphicData uri="http://schemas.openxmlformats.org/drawingml/2006/table">
            <a:tbl>
              <a:tblPr firstRow="1" bandRow="1">
                <a:tableStyleId>{9DCAF9ED-07DC-4A11-8D7F-57B35C25682E}</a:tableStyleId>
              </a:tblPr>
              <a:tblGrid>
                <a:gridCol w="3886200"/>
                <a:gridCol w="3886200"/>
              </a:tblGrid>
              <a:tr h="370840">
                <a:tc>
                  <a:txBody>
                    <a:bodyPr/>
                    <a:lstStyle/>
                    <a:p>
                      <a:pPr marL="0" algn="ctr" defTabSz="914400" rtl="0" eaLnBrk="1" latinLnBrk="0" hangingPunct="1"/>
                      <a:r>
                        <a:rPr lang="en-US" sz="2800" kern="1200" dirty="0"/>
                        <a:t>1 Timothy 3</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algn="ctr" defTabSz="914400" rtl="0" eaLnBrk="1" latinLnBrk="0" hangingPunct="1"/>
                      <a:r>
                        <a:rPr lang="en-US" sz="2800" kern="1200" dirty="0"/>
                        <a:t>Titus 1</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t>Blameless  (1)</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500" dirty="0"/>
                        <a:t>Blameless  (6, 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kern="1200" dirty="0"/>
                        <a:t>Temperate</a:t>
                      </a:r>
                      <a:r>
                        <a:rPr lang="en-US" sz="2500" dirty="0"/>
                        <a:t>  (2)</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500" kern="1200" dirty="0"/>
                        <a:t>Self-controlled</a:t>
                      </a:r>
                      <a:r>
                        <a:rPr lang="en-US" sz="2500" dirty="0"/>
                        <a:t>  (8)</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kern="1200" dirty="0"/>
                        <a:t>Able to teach  </a:t>
                      </a:r>
                      <a:r>
                        <a:rPr lang="en-US" sz="2500" dirty="0"/>
                        <a:t>(2)</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kern="1200" dirty="0"/>
                        <a:t>Holding fast faithful word to exhort &amp; convict  </a:t>
                      </a:r>
                      <a:r>
                        <a:rPr lang="en-US" sz="2500" dirty="0"/>
                        <a:t>(9)</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strike="sngStrike" kern="1200" dirty="0"/>
                        <a:t>Not greedy for money  </a:t>
                      </a:r>
                      <a:r>
                        <a:rPr lang="en-US" sz="2500" strike="sngStrike" dirty="0"/>
                        <a:t>(3)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kern="1200" dirty="0"/>
                        <a:t>Not covetous  </a:t>
                      </a:r>
                      <a:r>
                        <a:rPr lang="en-US" sz="2500" dirty="0"/>
                        <a:t>(3)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kern="1200" dirty="0"/>
                        <a:t>Not greedy for money  </a:t>
                      </a:r>
                      <a:r>
                        <a:rPr lang="en-US" sz="2500" baseline="0" dirty="0"/>
                        <a:t>(7)</a:t>
                      </a:r>
                      <a:endParaRPr lang="en-US" sz="2500"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t>Gentle  (3)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t>Not quick-tempered  (7)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a:t>Not quarrelsome  (3)</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144</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Similar Qualifications</a:t>
            </a:r>
          </a:p>
        </p:txBody>
      </p:sp>
      <p:graphicFrame>
        <p:nvGraphicFramePr>
          <p:cNvPr id="5" name="Content Placeholder 4"/>
          <p:cNvGraphicFramePr>
            <a:graphicFrameLocks noGrp="1"/>
          </p:cNvGraphicFramePr>
          <p:nvPr>
            <p:ph idx="1"/>
          </p:nvPr>
        </p:nvGraphicFramePr>
        <p:xfrm>
          <a:off x="838200" y="1600200"/>
          <a:ext cx="7772400" cy="2286000"/>
        </p:xfrm>
        <a:graphic>
          <a:graphicData uri="http://schemas.openxmlformats.org/drawingml/2006/table">
            <a:tbl>
              <a:tblPr firstRow="1">
                <a:tableStyleId>{5C22544A-7EE6-4342-B048-85BDC9FD1C3A}</a:tableStyleId>
              </a:tblPr>
              <a:tblGrid>
                <a:gridCol w="3886200"/>
                <a:gridCol w="3886200"/>
              </a:tblGrid>
              <a:tr h="370840">
                <a:tc>
                  <a:txBody>
                    <a:bodyPr/>
                    <a:lstStyle/>
                    <a:p>
                      <a:pPr marL="0" algn="ctr" defTabSz="914400" rtl="0" eaLnBrk="1" latinLnBrk="0" hangingPunct="1"/>
                      <a:r>
                        <a:rPr lang="en-US" sz="2800" kern="1200" dirty="0"/>
                        <a:t>1 Timothy 3</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algn="ctr" defTabSz="914400" rtl="0" eaLnBrk="1" latinLnBrk="0" hangingPunct="1"/>
                      <a:r>
                        <a:rPr lang="en-US" sz="2800" kern="1200" dirty="0"/>
                        <a:t>Titus 1</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Rules house well  </a:t>
                      </a:r>
                      <a:r>
                        <a:rPr lang="en-US" sz="2600" dirty="0"/>
                        <a:t>(4)</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Faithful children  </a:t>
                      </a:r>
                      <a:r>
                        <a:rPr lang="en-US" sz="2600" dirty="0"/>
                        <a:t>(6)</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Children in submission with reverence  </a:t>
                      </a:r>
                      <a:r>
                        <a:rPr lang="en-US" sz="2600" dirty="0"/>
                        <a:t>(4-5)</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600" kern="1200" dirty="0"/>
                        <a:t>Not accused of dissipation or insubordination  </a:t>
                      </a:r>
                      <a:r>
                        <a:rPr lang="en-US" sz="2600" dirty="0"/>
                        <a:t>(7)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145</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Unique Qualifications</a:t>
            </a:r>
          </a:p>
        </p:txBody>
      </p:sp>
      <p:graphicFrame>
        <p:nvGraphicFramePr>
          <p:cNvPr id="5" name="Content Placeholder 4"/>
          <p:cNvGraphicFramePr>
            <a:graphicFrameLocks noGrp="1"/>
          </p:cNvGraphicFramePr>
          <p:nvPr>
            <p:ph idx="1"/>
          </p:nvPr>
        </p:nvGraphicFramePr>
        <p:xfrm>
          <a:off x="685800" y="1600200"/>
          <a:ext cx="7772400" cy="2865120"/>
        </p:xfrm>
        <a:graphic>
          <a:graphicData uri="http://schemas.openxmlformats.org/drawingml/2006/table">
            <a:tbl>
              <a:tblPr firstRow="1">
                <a:tableStyleId>{5C22544A-7EE6-4342-B048-85BDC9FD1C3A}</a:tableStyleId>
              </a:tblPr>
              <a:tblGrid>
                <a:gridCol w="3886200"/>
                <a:gridCol w="3886200"/>
              </a:tblGrid>
              <a:tr h="370840">
                <a:tc>
                  <a:txBody>
                    <a:bodyPr/>
                    <a:lstStyle/>
                    <a:p>
                      <a:pPr marL="0" algn="ctr" defTabSz="914400" rtl="0" eaLnBrk="1" latinLnBrk="0" hangingPunct="1"/>
                      <a:r>
                        <a:rPr lang="en-US" sz="2800" kern="1200" dirty="0"/>
                        <a:t>1 Timothy 3</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algn="ctr" defTabSz="914400" rtl="0" eaLnBrk="1" latinLnBrk="0" hangingPunct="1"/>
                      <a:r>
                        <a:rPr lang="en-US" sz="2800" kern="1200" dirty="0"/>
                        <a:t>Titus 1</a:t>
                      </a:r>
                      <a:endParaRPr lang="en-US" sz="2800" b="1" kern="1200" dirty="0">
                        <a:solidFill>
                          <a:srgbClr val="FFFF00"/>
                        </a:solidFill>
                        <a:latin typeface="+mn-lt"/>
                        <a:ea typeface="+mn-ea"/>
                        <a:cs typeface="+mn-cs"/>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r>
                        <a:rPr lang="en-US" sz="2600" kern="1200" dirty="0"/>
                        <a:t>Desires the position  </a:t>
                      </a:r>
                      <a:r>
                        <a:rPr lang="en-US" sz="2600" dirty="0"/>
                        <a:t>(1)</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600" kern="1200" dirty="0"/>
                        <a:t>Not self-willed  </a:t>
                      </a:r>
                      <a:r>
                        <a:rPr lang="en-US" sz="2600" dirty="0"/>
                        <a:t>(7)</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a:t>Of good behavior  (2)</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Lover of good  </a:t>
                      </a:r>
                      <a:r>
                        <a:rPr lang="en-US" sz="2600" dirty="0"/>
                        <a:t>(8)</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Not a novice  </a:t>
                      </a:r>
                      <a:r>
                        <a:rPr lang="en-US" sz="2600" dirty="0"/>
                        <a:t>(6)</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600" kern="1200" dirty="0"/>
                        <a:t>Just</a:t>
                      </a:r>
                      <a:r>
                        <a:rPr lang="en-US" sz="2600" dirty="0"/>
                        <a:t>  (8)</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a:t>Good testimony among those outside  </a:t>
                      </a:r>
                      <a:r>
                        <a:rPr lang="en-US" sz="2600" baseline="0" dirty="0"/>
                        <a:t>(7)</a:t>
                      </a:r>
                      <a:endParaRPr lang="en-US" sz="2600"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r>
                        <a:rPr lang="en-US" sz="2600" kern="1200" dirty="0"/>
                        <a:t>Holy</a:t>
                      </a:r>
                      <a:r>
                        <a:rPr lang="en-US" sz="2600" dirty="0"/>
                        <a:t>  (8)</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146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Up Arrow Callout 6"/>
          <p:cNvSpPr/>
          <p:nvPr/>
        </p:nvSpPr>
        <p:spPr bwMode="auto">
          <a:xfrm>
            <a:off x="1066800" y="4876800"/>
            <a:ext cx="7162800" cy="990600"/>
          </a:xfrm>
          <a:prstGeom prst="upArrowCallout">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Black" pitchFamily="34" charset="0"/>
              </a:rPr>
              <a:t>Same Abilities &amp; Character</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000" dirty="0">
                <a:latin typeface="+mn-lt"/>
              </a:rPr>
              <a:t>Harmonizing</a:t>
            </a:r>
            <a:br>
              <a:rPr lang="en-US" sz="3000" dirty="0">
                <a:latin typeface="+mn-lt"/>
              </a:rPr>
            </a:br>
            <a:r>
              <a:rPr lang="en-US" dirty="0">
                <a:latin typeface="Arial Black" pitchFamily="34" charset="0"/>
              </a:rPr>
              <a:t>Timothy &amp; Titus</a:t>
            </a:r>
          </a:p>
        </p:txBody>
      </p:sp>
      <p:sp>
        <p:nvSpPr>
          <p:cNvPr id="5" name="Content Placeholder 4"/>
          <p:cNvSpPr>
            <a:spLocks noGrp="1"/>
          </p:cNvSpPr>
          <p:nvPr>
            <p:ph idx="1"/>
          </p:nvPr>
        </p:nvSpPr>
        <p:spPr>
          <a:xfrm>
            <a:off x="457200" y="1600200"/>
            <a:ext cx="8229600" cy="4572000"/>
          </a:xfrm>
        </p:spPr>
        <p:txBody>
          <a:bodyPr/>
          <a:lstStyle/>
          <a:p>
            <a:pPr marL="463550" indent="-463550">
              <a:spcBef>
                <a:spcPts val="0"/>
              </a:spcBef>
              <a:spcAft>
                <a:spcPts val="2400"/>
              </a:spcAft>
              <a:buSzPct val="100000"/>
              <a:buFont typeface="+mj-lt"/>
              <a:buAutoNum type="arabicPeriod"/>
            </a:pPr>
            <a:r>
              <a:rPr lang="en-US" sz="2800" dirty="0"/>
              <a:t>Each list is </a:t>
            </a:r>
            <a:r>
              <a:rPr lang="en-US" sz="2800" b="1" dirty="0">
                <a:solidFill>
                  <a:srgbClr val="FFFF00"/>
                </a:solidFill>
              </a:rPr>
              <a:t>different</a:t>
            </a:r>
            <a:r>
              <a:rPr lang="en-US" sz="2800" dirty="0"/>
              <a:t> </a:t>
            </a:r>
            <a:r>
              <a:rPr lang="en-US" sz="2800" b="1" dirty="0">
                <a:solidFill>
                  <a:srgbClr val="FFFF00"/>
                </a:solidFill>
              </a:rPr>
              <a:t>&amp;</a:t>
            </a:r>
            <a:r>
              <a:rPr lang="en-US" sz="2800" dirty="0"/>
              <a:t> </a:t>
            </a:r>
            <a:r>
              <a:rPr lang="en-US" sz="2800" b="1" dirty="0">
                <a:solidFill>
                  <a:srgbClr val="FFFF00"/>
                </a:solidFill>
              </a:rPr>
              <a:t>adequate</a:t>
            </a:r>
          </a:p>
          <a:p>
            <a:pPr marL="863600" lvl="1" indent="-463550">
              <a:spcBef>
                <a:spcPts val="0"/>
              </a:spcBef>
              <a:spcAft>
                <a:spcPts val="2400"/>
              </a:spcAft>
              <a:buSzPct val="100000"/>
              <a:buFont typeface="+mj-lt"/>
              <a:buAutoNum type="alphaLcPeriod"/>
            </a:pPr>
            <a:r>
              <a:rPr lang="en-US" sz="2400" dirty="0">
                <a:solidFill>
                  <a:srgbClr val="FFFF00"/>
                </a:solidFill>
              </a:rPr>
              <a:t>Different qualifications </a:t>
            </a:r>
            <a:r>
              <a:rPr lang="en-US" sz="2400" dirty="0"/>
              <a:t>in different churches</a:t>
            </a:r>
          </a:p>
          <a:p>
            <a:pPr marL="463550" indent="-463550">
              <a:spcBef>
                <a:spcPts val="0"/>
              </a:spcBef>
              <a:spcAft>
                <a:spcPts val="2400"/>
              </a:spcAft>
              <a:buSzPct val="100000"/>
              <a:buFont typeface="+mj-lt"/>
              <a:buAutoNum type="arabicPeriod"/>
            </a:pPr>
            <a:r>
              <a:rPr lang="en-US" sz="2800" dirty="0"/>
              <a:t>Each list is </a:t>
            </a:r>
            <a:r>
              <a:rPr lang="en-US" sz="2800" b="1" dirty="0">
                <a:solidFill>
                  <a:srgbClr val="FFFF00"/>
                </a:solidFill>
              </a:rPr>
              <a:t>different</a:t>
            </a:r>
            <a:r>
              <a:rPr lang="en-US" sz="2800" dirty="0"/>
              <a:t> </a:t>
            </a:r>
            <a:r>
              <a:rPr lang="en-US" sz="2800" b="1" dirty="0">
                <a:solidFill>
                  <a:srgbClr val="FFFF00"/>
                </a:solidFill>
              </a:rPr>
              <a:t>&amp;</a:t>
            </a:r>
            <a:r>
              <a:rPr lang="en-US" sz="2800" dirty="0"/>
              <a:t> </a:t>
            </a:r>
            <a:r>
              <a:rPr lang="en-US" sz="2800" b="1" dirty="0">
                <a:solidFill>
                  <a:srgbClr val="FFFF00"/>
                </a:solidFill>
              </a:rPr>
              <a:t>supplementary</a:t>
            </a:r>
          </a:p>
          <a:p>
            <a:pPr marL="914400" lvl="1" indent="-450850">
              <a:spcBef>
                <a:spcPts val="0"/>
              </a:spcBef>
              <a:spcAft>
                <a:spcPts val="2400"/>
              </a:spcAft>
              <a:buSzPct val="100000"/>
              <a:buFont typeface="+mj-lt"/>
              <a:buAutoNum type="alphaLcPeriod"/>
            </a:pPr>
            <a:r>
              <a:rPr lang="en-US" sz="2400" dirty="0">
                <a:solidFill>
                  <a:srgbClr val="FFFF00"/>
                </a:solidFill>
              </a:rPr>
              <a:t>Prior knowledge </a:t>
            </a:r>
            <a:r>
              <a:rPr lang="en-US" sz="2400" dirty="0"/>
              <a:t>apart from Paul’s letters</a:t>
            </a:r>
          </a:p>
          <a:p>
            <a:pPr marL="514350" indent="-514350">
              <a:spcBef>
                <a:spcPts val="0"/>
              </a:spcBef>
              <a:spcAft>
                <a:spcPts val="2400"/>
              </a:spcAft>
              <a:buSzPct val="100000"/>
              <a:buFont typeface="+mj-lt"/>
              <a:buAutoNum type="arabicPeriod" startAt="3"/>
            </a:pPr>
            <a:r>
              <a:rPr lang="en-US" sz="2800" dirty="0"/>
              <a:t>Each list is </a:t>
            </a:r>
            <a:r>
              <a:rPr lang="en-US" sz="2800" b="1" dirty="0">
                <a:solidFill>
                  <a:srgbClr val="FFFF00"/>
                </a:solidFill>
              </a:rPr>
              <a:t>different</a:t>
            </a:r>
            <a:r>
              <a:rPr lang="en-US" sz="2800" dirty="0"/>
              <a:t> but </a:t>
            </a:r>
            <a:r>
              <a:rPr lang="en-US" sz="2800" b="1" dirty="0">
                <a:solidFill>
                  <a:srgbClr val="FFFF00"/>
                </a:solidFill>
              </a:rPr>
              <a:t>essentially equivalent</a:t>
            </a:r>
          </a:p>
          <a:p>
            <a:pPr marL="920750" lvl="1" indent="-457200">
              <a:spcBef>
                <a:spcPts val="0"/>
              </a:spcBef>
              <a:spcAft>
                <a:spcPts val="2400"/>
              </a:spcAft>
              <a:buSzPct val="100000"/>
              <a:buFont typeface="+mj-lt"/>
              <a:buAutoNum type="alphaLcPeriod"/>
            </a:pPr>
            <a:r>
              <a:rPr lang="en-US" sz="2400" dirty="0"/>
              <a:t>Describe the </a:t>
            </a:r>
            <a:r>
              <a:rPr lang="en-US" sz="2400" dirty="0">
                <a:solidFill>
                  <a:srgbClr val="FFFF00"/>
                </a:solidFill>
              </a:rPr>
              <a:t>same abilities and character</a:t>
            </a:r>
          </a:p>
          <a:p>
            <a:pPr marL="514350" indent="-450850">
              <a:spcBef>
                <a:spcPts val="0"/>
              </a:spcBef>
              <a:spcAft>
                <a:spcPts val="1200"/>
              </a:spcAft>
              <a:buSzPct val="100000"/>
              <a:buFont typeface="+mj-lt"/>
              <a:buAutoNum type="arabicPeriod"/>
            </a:pP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25267D17-F160-4216-B04F-587780F8F299}" type="slidenum">
              <a:rPr lang="en-US"/>
              <a:pPr>
                <a:defRPr/>
              </a:pPr>
              <a:t>147</a:t>
            </a:fld>
            <a:endParaRPr lang="en-US"/>
          </a:p>
        </p:txBody>
      </p:sp>
      <p:sp>
        <p:nvSpPr>
          <p:cNvPr id="10" name="&quot;No&quot; Symbol 9"/>
          <p:cNvSpPr/>
          <p:nvPr/>
        </p:nvSpPr>
        <p:spPr bwMode="auto">
          <a:xfrm>
            <a:off x="2209800" y="2133600"/>
            <a:ext cx="838200" cy="838200"/>
          </a:xfrm>
          <a:prstGeom prst="noSmoking">
            <a:avLst>
              <a:gd name="adj" fmla="val 14410"/>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ular Callout 10"/>
          <p:cNvSpPr/>
          <p:nvPr/>
        </p:nvSpPr>
        <p:spPr bwMode="auto">
          <a:xfrm>
            <a:off x="4495800" y="2133600"/>
            <a:ext cx="3124200" cy="1676400"/>
          </a:xfrm>
          <a:prstGeom prst="wedgeRectCallout">
            <a:avLst>
              <a:gd name="adj1" fmla="val -75793"/>
              <a:gd name="adj2" fmla="val 4931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347663" marR="0" indent="-231775"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a:ln>
                  <a:noFill/>
                </a:ln>
                <a:solidFill>
                  <a:schemeClr val="tx1"/>
                </a:solidFill>
                <a:effectLst/>
                <a:latin typeface="Arial" charset="0"/>
              </a:rPr>
              <a:t>Possible?</a:t>
            </a:r>
            <a:r>
              <a:rPr kumimoji="0" lang="en-US" sz="2400" b="0" i="0" u="none" strike="noStrike" cap="none" normalizeH="0" dirty="0">
                <a:ln>
                  <a:noFill/>
                </a:ln>
                <a:solidFill>
                  <a:schemeClr val="tx1"/>
                </a:solidFill>
                <a:effectLst/>
                <a:latin typeface="Arial" charset="0"/>
              </a:rPr>
              <a:t>  Yes</a:t>
            </a:r>
          </a:p>
          <a:p>
            <a:pPr marL="347663" marR="0" indent="-231775" defTabSz="914400" rtl="0" eaLnBrk="0" fontAlgn="base" latinLnBrk="0" hangingPunct="0">
              <a:lnSpc>
                <a:spcPct val="100000"/>
              </a:lnSpc>
              <a:spcBef>
                <a:spcPct val="0"/>
              </a:spcBef>
              <a:spcAft>
                <a:spcPct val="0"/>
              </a:spcAft>
              <a:buClrTx/>
              <a:buSzTx/>
              <a:buFont typeface="Arial" pitchFamily="34" charset="0"/>
              <a:buChar char="•"/>
              <a:tabLst/>
            </a:pPr>
            <a:r>
              <a:rPr lang="en-US" sz="2400" baseline="0" dirty="0">
                <a:latin typeface="Arial" charset="0"/>
              </a:rPr>
              <a:t>Probable?</a:t>
            </a:r>
            <a:r>
              <a:rPr lang="en-US" sz="2400" dirty="0">
                <a:latin typeface="Arial" charset="0"/>
              </a:rPr>
              <a:t>  Maybe</a:t>
            </a:r>
          </a:p>
          <a:p>
            <a:pPr marL="347663" marR="0" indent="-231775"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a:ln>
                  <a:noFill/>
                </a:ln>
                <a:solidFill>
                  <a:schemeClr val="tx1"/>
                </a:solidFill>
                <a:effectLst/>
                <a:latin typeface="Arial" charset="0"/>
              </a:rPr>
              <a:t>Certain?</a:t>
            </a:r>
            <a:r>
              <a:rPr kumimoji="0" lang="en-US" sz="2400" b="0" i="0" u="none" strike="noStrike" cap="none" normalizeH="0" dirty="0">
                <a:ln>
                  <a:noFill/>
                </a:ln>
                <a:solidFill>
                  <a:schemeClr val="tx1"/>
                </a:solidFill>
                <a:effectLst/>
                <a:latin typeface="Arial" charset="0"/>
              </a:rPr>
              <a:t>  No</a:t>
            </a:r>
          </a:p>
          <a:p>
            <a:pPr marL="347663" marR="0" indent="-231775" defTabSz="914400" rtl="0" eaLnBrk="0" fontAlgn="base" latinLnBrk="0" hangingPunct="0">
              <a:lnSpc>
                <a:spcPct val="100000"/>
              </a:lnSpc>
              <a:spcBef>
                <a:spcPct val="0"/>
              </a:spcBef>
              <a:spcAft>
                <a:spcPct val="0"/>
              </a:spcAft>
              <a:buClrTx/>
              <a:buSzTx/>
              <a:buFont typeface="Arial" pitchFamily="34" charset="0"/>
              <a:buChar char="•"/>
              <a:tabLst/>
            </a:pPr>
            <a:r>
              <a:rPr lang="en-US" sz="2400" baseline="0" dirty="0">
                <a:latin typeface="Arial" charset="0"/>
              </a:rPr>
              <a:t>Provable?</a:t>
            </a:r>
            <a:r>
              <a:rPr lang="en-US" sz="2400" dirty="0">
                <a:latin typeface="Arial" charset="0"/>
              </a:rPr>
              <a:t>  No</a:t>
            </a:r>
            <a:endParaRPr kumimoji="0" lang="en-US" sz="2400" b="0" i="0" u="none" strike="noStrike" cap="none" normalizeH="0" baseline="0" dirty="0">
              <a:ln>
                <a:noFill/>
              </a:ln>
              <a:solidFill>
                <a:schemeClr val="tx1"/>
              </a:solidFill>
              <a:effectLst/>
              <a:latin typeface="Arial"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ppt_w"/>
                                          </p:val>
                                        </p:tav>
                                        <p:tav tm="100000">
                                          <p:val>
                                            <p:strVal val="#ppt_w"/>
                                          </p:val>
                                        </p:tav>
                                      </p:tavLst>
                                    </p:anim>
                                    <p:anim calcmode="lin" valueType="num">
                                      <p:cBhvr>
                                        <p:cTn id="20"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Black" pitchFamily="34" charset="0"/>
              </a:rPr>
              <a:t>Prior Knowledge</a:t>
            </a:r>
          </a:p>
        </p:txBody>
      </p:sp>
      <p:sp>
        <p:nvSpPr>
          <p:cNvPr id="5" name="Content Placeholder 4"/>
          <p:cNvSpPr>
            <a:spLocks noGrp="1"/>
          </p:cNvSpPr>
          <p:nvPr>
            <p:ph idx="1"/>
          </p:nvPr>
        </p:nvSpPr>
        <p:spPr/>
        <p:txBody>
          <a:bodyPr/>
          <a:lstStyle/>
          <a:p>
            <a:pPr marL="463550" indent="-463550">
              <a:spcBef>
                <a:spcPts val="0"/>
              </a:spcBef>
              <a:spcAft>
                <a:spcPts val="2400"/>
              </a:spcAft>
            </a:pPr>
            <a:r>
              <a:rPr lang="en-US" sz="2800" dirty="0"/>
              <a:t>Elders were </a:t>
            </a:r>
            <a:r>
              <a:rPr lang="en-US" sz="2800" b="1" dirty="0">
                <a:solidFill>
                  <a:srgbClr val="FFFF00"/>
                </a:solidFill>
              </a:rPr>
              <a:t>appointed</a:t>
            </a:r>
            <a:r>
              <a:rPr lang="en-US" sz="2800" dirty="0"/>
              <a:t> before Paul wrote 1 Timothy and Titus  (Acts 11:30; 14:23)</a:t>
            </a:r>
          </a:p>
          <a:p>
            <a:pPr marL="863600" lvl="1" indent="-463550">
              <a:spcBef>
                <a:spcPts val="0"/>
              </a:spcBef>
              <a:spcAft>
                <a:spcPts val="2400"/>
              </a:spcAft>
            </a:pPr>
            <a:r>
              <a:rPr lang="en-US" sz="2400" dirty="0"/>
              <a:t>Qualifications known through </a:t>
            </a:r>
            <a:r>
              <a:rPr lang="en-US" sz="2400" dirty="0">
                <a:solidFill>
                  <a:srgbClr val="FFFF00"/>
                </a:solidFill>
              </a:rPr>
              <a:t>inspired men </a:t>
            </a:r>
            <a:r>
              <a:rPr lang="en-US" sz="2400" dirty="0"/>
              <a:t>before inspired letters</a:t>
            </a:r>
          </a:p>
          <a:p>
            <a:pPr marL="463550" indent="-463550">
              <a:spcBef>
                <a:spcPts val="0"/>
              </a:spcBef>
              <a:spcAft>
                <a:spcPts val="2400"/>
              </a:spcAft>
            </a:pPr>
            <a:r>
              <a:rPr lang="en-US" sz="2800" dirty="0"/>
              <a:t>Timothy had a </a:t>
            </a:r>
            <a:r>
              <a:rPr lang="en-US" sz="2800" b="1" dirty="0">
                <a:solidFill>
                  <a:srgbClr val="FFFF00"/>
                </a:solidFill>
              </a:rPr>
              <a:t>spiritual gift  </a:t>
            </a:r>
            <a:r>
              <a:rPr lang="en-US" sz="2800" dirty="0"/>
              <a:t>(2 Tim. 1:6)</a:t>
            </a:r>
          </a:p>
          <a:p>
            <a:pPr marL="863600" lvl="1" indent="-463550">
              <a:spcBef>
                <a:spcPts val="0"/>
              </a:spcBef>
              <a:spcAft>
                <a:spcPts val="2400"/>
              </a:spcAft>
            </a:pPr>
            <a:r>
              <a:rPr lang="en-US" sz="2400" dirty="0"/>
              <a:t>The nature of the gift is unknown</a:t>
            </a:r>
          </a:p>
          <a:p>
            <a:pPr marL="863600" lvl="1" indent="-463550">
              <a:spcBef>
                <a:spcPts val="0"/>
              </a:spcBef>
              <a:spcAft>
                <a:spcPts val="2400"/>
              </a:spcAft>
            </a:pPr>
            <a:r>
              <a:rPr lang="en-US" sz="2400" dirty="0"/>
              <a:t>No evidence Titus had spiritual gifts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5267D17-F160-4216-B04F-587780F8F299}" type="slidenum">
              <a:rPr lang="en-US"/>
              <a:pPr>
                <a:defRPr/>
              </a:pPr>
              <a:t>148</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Black" pitchFamily="34" charset="0"/>
              </a:rPr>
              <a:t>Prior Knowledge</a:t>
            </a:r>
            <a:endParaRPr lang="en-US" dirty="0"/>
          </a:p>
        </p:txBody>
      </p:sp>
      <p:sp>
        <p:nvSpPr>
          <p:cNvPr id="5" name="Content Placeholder 4"/>
          <p:cNvSpPr>
            <a:spLocks noGrp="1"/>
          </p:cNvSpPr>
          <p:nvPr>
            <p:ph idx="1"/>
          </p:nvPr>
        </p:nvSpPr>
        <p:spPr>
          <a:xfrm>
            <a:off x="457200" y="1600200"/>
            <a:ext cx="8229600" cy="4648200"/>
          </a:xfrm>
        </p:spPr>
        <p:txBody>
          <a:bodyPr/>
          <a:lstStyle/>
          <a:p>
            <a:pPr marL="463550" indent="-463550">
              <a:spcBef>
                <a:spcPts val="0"/>
              </a:spcBef>
              <a:spcAft>
                <a:spcPts val="2400"/>
              </a:spcAft>
            </a:pPr>
            <a:r>
              <a:rPr lang="en-US" sz="2800" dirty="0"/>
              <a:t>Timothy &amp; Titus </a:t>
            </a:r>
            <a:r>
              <a:rPr lang="en-US" sz="2800" b="1" dirty="0">
                <a:solidFill>
                  <a:srgbClr val="FFFF00"/>
                </a:solidFill>
              </a:rPr>
              <a:t>traveled with Paul  </a:t>
            </a:r>
            <a:r>
              <a:rPr lang="en-US" sz="2800" dirty="0"/>
              <a:t>(Acts 16:1-3; Gal. 2:1-3; Tit. 1:5)</a:t>
            </a:r>
          </a:p>
          <a:p>
            <a:pPr marL="463550" indent="-463550">
              <a:spcBef>
                <a:spcPts val="0"/>
              </a:spcBef>
              <a:spcAft>
                <a:spcPts val="2400"/>
              </a:spcAft>
            </a:pPr>
            <a:r>
              <a:rPr lang="en-US" sz="2800" dirty="0"/>
              <a:t>Timothy &amp; Titus spent time in </a:t>
            </a:r>
            <a:r>
              <a:rPr lang="en-US" sz="2800" b="1" dirty="0">
                <a:solidFill>
                  <a:srgbClr val="FFFF00"/>
                </a:solidFill>
              </a:rPr>
              <a:t>churches with elders</a:t>
            </a:r>
          </a:p>
          <a:p>
            <a:pPr marL="863600" lvl="1" indent="-463550">
              <a:spcBef>
                <a:spcPts val="0"/>
              </a:spcBef>
              <a:spcAft>
                <a:spcPts val="2400"/>
              </a:spcAft>
            </a:pPr>
            <a:r>
              <a:rPr lang="en-US" sz="2400" dirty="0"/>
              <a:t>Timothy in </a:t>
            </a:r>
            <a:r>
              <a:rPr lang="en-US" sz="2400" dirty="0">
                <a:solidFill>
                  <a:srgbClr val="FFFF00"/>
                </a:solidFill>
              </a:rPr>
              <a:t>Ephesus</a:t>
            </a:r>
            <a:r>
              <a:rPr lang="en-US" sz="2400" dirty="0"/>
              <a:t> (Acts 20:4-5, 13-15, 17ff; 21:1; 1 Tim. 1:3) &amp; </a:t>
            </a:r>
            <a:r>
              <a:rPr lang="en-US" sz="2400" dirty="0">
                <a:solidFill>
                  <a:srgbClr val="FFFF00"/>
                </a:solidFill>
              </a:rPr>
              <a:t>Thessalonica</a:t>
            </a:r>
            <a:r>
              <a:rPr lang="en-US" sz="2400" dirty="0"/>
              <a:t>  (1 Th. 3:1-2, 6; 5:12)</a:t>
            </a:r>
          </a:p>
          <a:p>
            <a:pPr marL="863600" lvl="1" indent="-463550">
              <a:spcBef>
                <a:spcPts val="0"/>
              </a:spcBef>
              <a:spcAft>
                <a:spcPts val="2400"/>
              </a:spcAft>
            </a:pPr>
            <a:r>
              <a:rPr lang="en-US" sz="2400" dirty="0"/>
              <a:t>Titus in </a:t>
            </a:r>
            <a:r>
              <a:rPr lang="en-US" sz="2400" dirty="0">
                <a:solidFill>
                  <a:srgbClr val="FFFF00"/>
                </a:solidFill>
              </a:rPr>
              <a:t>Jerusalem</a:t>
            </a:r>
            <a:r>
              <a:rPr lang="en-US" sz="2400" dirty="0"/>
              <a:t>  (Gal. 2:1-3)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5267D17-F160-4216-B04F-587780F8F299}" type="slidenum">
              <a:rPr lang="en-US"/>
              <a:pPr>
                <a:defRPr/>
              </a:pPr>
              <a:t>149</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6F10AF-5584-4D3A-AF62-0E3A024A62CF}" type="slidenum">
              <a:rPr lang="en-US"/>
              <a:pPr>
                <a:defRPr/>
              </a:pPr>
              <a:t>15</a:t>
            </a:fld>
            <a:endParaRPr lang="en-US"/>
          </a:p>
        </p:txBody>
      </p:sp>
      <p:sp>
        <p:nvSpPr>
          <p:cNvPr id="547842" name="Rectangle 2"/>
          <p:cNvSpPr>
            <a:spLocks noGrp="1" noChangeArrowheads="1"/>
          </p:cNvSpPr>
          <p:nvPr>
            <p:ph type="title"/>
          </p:nvPr>
        </p:nvSpPr>
        <p:spPr/>
        <p:txBody>
          <a:bodyPr/>
          <a:lstStyle/>
          <a:p>
            <a:pPr eaLnBrk="1" hangingPunct="1">
              <a:defRPr/>
            </a:pPr>
            <a:r>
              <a:rPr lang="en-US">
                <a:latin typeface="Arial Black" pitchFamily="34" charset="0"/>
              </a:rPr>
              <a:t>Qualifications For Elders</a:t>
            </a:r>
          </a:p>
        </p:txBody>
      </p:sp>
      <p:sp>
        <p:nvSpPr>
          <p:cNvPr id="547843" name="Rectangle 3"/>
          <p:cNvSpPr>
            <a:spLocks noGrp="1" noChangeArrowheads="1"/>
          </p:cNvSpPr>
          <p:nvPr>
            <p:ph type="body" idx="1"/>
          </p:nvPr>
        </p:nvSpPr>
        <p:spPr>
          <a:xfrm>
            <a:off x="457200" y="1524000"/>
            <a:ext cx="8229600" cy="4606925"/>
          </a:xfrm>
        </p:spPr>
        <p:txBody>
          <a:bodyPr/>
          <a:lstStyle/>
          <a:p>
            <a:pPr marL="457200" indent="-457200" eaLnBrk="1" hangingPunct="1">
              <a:spcBef>
                <a:spcPct val="0"/>
              </a:spcBef>
              <a:spcAft>
                <a:spcPts val="2400"/>
              </a:spcAft>
              <a:defRPr/>
            </a:pPr>
            <a:r>
              <a:rPr lang="en-US" sz="2800" b="1" dirty="0"/>
              <a:t>Hospitable</a:t>
            </a:r>
            <a:r>
              <a:rPr lang="en-US" sz="2800" dirty="0"/>
              <a:t>  (1 Tim. 3:2; Tit. 1:8)</a:t>
            </a:r>
          </a:p>
          <a:p>
            <a:pPr marL="457200" indent="-457200" eaLnBrk="1" hangingPunct="1">
              <a:spcBef>
                <a:spcPct val="0"/>
              </a:spcBef>
              <a:spcAft>
                <a:spcPts val="2400"/>
              </a:spcAft>
              <a:defRPr/>
            </a:pPr>
            <a:r>
              <a:rPr lang="en-US" sz="2800" b="1" dirty="0"/>
              <a:t>Able to teach</a:t>
            </a:r>
            <a:r>
              <a:rPr lang="en-US" sz="2800" dirty="0"/>
              <a:t>  (1 Tim. 3:2)</a:t>
            </a:r>
          </a:p>
          <a:p>
            <a:pPr marL="457200" indent="-457200" eaLnBrk="1" hangingPunct="1">
              <a:spcBef>
                <a:spcPct val="0"/>
              </a:spcBef>
              <a:spcAft>
                <a:spcPts val="2400"/>
              </a:spcAft>
              <a:defRPr/>
            </a:pPr>
            <a:r>
              <a:rPr lang="en-US" sz="2800" b="1" dirty="0"/>
              <a:t>Not given to wine  </a:t>
            </a:r>
            <a:r>
              <a:rPr lang="en-US" sz="2800" dirty="0"/>
              <a:t>(1 Tim. 3:3; Tit. 1:7)</a:t>
            </a:r>
          </a:p>
          <a:p>
            <a:pPr marL="457200" indent="-457200" eaLnBrk="1" hangingPunct="1">
              <a:spcBef>
                <a:spcPct val="0"/>
              </a:spcBef>
              <a:spcAft>
                <a:spcPts val="2400"/>
              </a:spcAft>
              <a:defRPr/>
            </a:pPr>
            <a:r>
              <a:rPr lang="en-US" sz="2800" b="1" dirty="0"/>
              <a:t>Not violent</a:t>
            </a:r>
            <a:r>
              <a:rPr lang="en-US" sz="2800" dirty="0"/>
              <a:t>  (1 Tim. 3:3; Tit. 1:7)</a:t>
            </a:r>
          </a:p>
          <a:p>
            <a:pPr marL="457200" indent="-457200" eaLnBrk="1" hangingPunct="1">
              <a:spcBef>
                <a:spcPct val="0"/>
              </a:spcBef>
              <a:spcAft>
                <a:spcPts val="2400"/>
              </a:spcAft>
              <a:defRPr/>
            </a:pPr>
            <a:r>
              <a:rPr lang="en-US" sz="2800" b="1" dirty="0"/>
              <a:t>Not greedy for money</a:t>
            </a:r>
            <a:r>
              <a:rPr lang="en-US" sz="2800" dirty="0"/>
              <a:t>  (1 Tim. 3:3;</a:t>
            </a:r>
            <a:br>
              <a:rPr lang="en-US" sz="2800" dirty="0"/>
            </a:br>
            <a:r>
              <a:rPr lang="en-US" sz="2800" dirty="0"/>
              <a:t>Tit. 1:7)</a:t>
            </a:r>
          </a:p>
          <a:p>
            <a:pPr marL="457200" indent="-457200" eaLnBrk="1" hangingPunct="1">
              <a:spcBef>
                <a:spcPct val="0"/>
              </a:spcBef>
              <a:spcAft>
                <a:spcPts val="2400"/>
              </a:spcAft>
              <a:defRPr/>
            </a:pPr>
            <a:r>
              <a:rPr lang="en-US" sz="2800" b="1" dirty="0"/>
              <a:t>Gentle</a:t>
            </a:r>
            <a:r>
              <a:rPr lang="en-US" sz="2800" dirty="0"/>
              <a:t> (1 Tim. 3:3)</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858000" y="38862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7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7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Black" pitchFamily="34" charset="0"/>
              </a:rPr>
              <a:t>Prior Knowledge</a:t>
            </a:r>
            <a:endParaRPr lang="en-US" dirty="0"/>
          </a:p>
        </p:txBody>
      </p:sp>
      <p:sp>
        <p:nvSpPr>
          <p:cNvPr id="5" name="Content Placeholder 4"/>
          <p:cNvSpPr>
            <a:spLocks noGrp="1"/>
          </p:cNvSpPr>
          <p:nvPr>
            <p:ph idx="1"/>
          </p:nvPr>
        </p:nvSpPr>
        <p:spPr>
          <a:xfrm>
            <a:off x="457200" y="1600200"/>
            <a:ext cx="8229600" cy="4648200"/>
          </a:xfrm>
        </p:spPr>
        <p:txBody>
          <a:bodyPr/>
          <a:lstStyle/>
          <a:p>
            <a:pPr marL="463550" indent="-463550">
              <a:spcBef>
                <a:spcPts val="0"/>
              </a:spcBef>
              <a:spcAft>
                <a:spcPts val="2400"/>
              </a:spcAft>
            </a:pPr>
            <a:r>
              <a:rPr lang="en-US" sz="2800" dirty="0"/>
              <a:t>Timothy &amp; Titus had received some </a:t>
            </a:r>
            <a:r>
              <a:rPr lang="en-US" sz="2800" b="1" dirty="0">
                <a:solidFill>
                  <a:srgbClr val="FFFF00"/>
                </a:solidFill>
              </a:rPr>
              <a:t>oral instruction </a:t>
            </a:r>
            <a:r>
              <a:rPr lang="en-US" sz="2800" dirty="0"/>
              <a:t>from Paul  (2 Tim. 1:13; Tit. 1:5)</a:t>
            </a:r>
          </a:p>
          <a:p>
            <a:pPr marL="463550" indent="-463550">
              <a:spcBef>
                <a:spcPts val="0"/>
              </a:spcBef>
              <a:spcAft>
                <a:spcPts val="2400"/>
              </a:spcAft>
            </a:pPr>
            <a:r>
              <a:rPr lang="en-US" sz="2800" dirty="0"/>
              <a:t>Paul’s letters to be </a:t>
            </a:r>
            <a:r>
              <a:rPr lang="en-US" sz="2800" b="1" dirty="0">
                <a:solidFill>
                  <a:srgbClr val="FFFF00"/>
                </a:solidFill>
              </a:rPr>
              <a:t>shared</a:t>
            </a:r>
            <a:r>
              <a:rPr lang="en-US" sz="2800" dirty="0"/>
              <a:t>  (Col. 4:16; 1 Th. 5:27)</a:t>
            </a:r>
          </a:p>
          <a:p>
            <a:pPr marL="914400" lvl="1" indent="-450850">
              <a:spcBef>
                <a:spcPts val="0"/>
              </a:spcBef>
              <a:spcAft>
                <a:spcPts val="2400"/>
              </a:spcAft>
            </a:pPr>
            <a:r>
              <a:rPr lang="en-US" sz="2400" dirty="0"/>
              <a:t>But Titus written after 1 Timothy</a:t>
            </a:r>
          </a:p>
          <a:p>
            <a:pPr marL="463550" indent="-463550">
              <a:spcBef>
                <a:spcPts val="0"/>
              </a:spcBef>
              <a:spcAft>
                <a:spcPts val="2400"/>
              </a:spcAft>
            </a:pPr>
            <a:r>
              <a:rPr lang="en-US" sz="2800" dirty="0"/>
              <a:t>Letters were written to </a:t>
            </a:r>
            <a:r>
              <a:rPr lang="en-US" sz="2800" b="1" dirty="0">
                <a:solidFill>
                  <a:srgbClr val="FFFF00"/>
                </a:solidFill>
              </a:rPr>
              <a:t>remind readers of oral teaching</a:t>
            </a:r>
            <a:r>
              <a:rPr lang="en-US" sz="2800" dirty="0"/>
              <a:t>  (2 Pet. 1:12-15)</a:t>
            </a:r>
          </a:p>
          <a:p>
            <a:pPr marL="463550" indent="-463550">
              <a:spcBef>
                <a:spcPts val="0"/>
              </a:spcBef>
              <a:spcAft>
                <a:spcPts val="2400"/>
              </a:spcAft>
            </a:pPr>
            <a:r>
              <a:rPr lang="en-US" sz="2800" dirty="0"/>
              <a:t>Letters for benefit of </a:t>
            </a:r>
            <a:r>
              <a:rPr lang="en-US" sz="2800" b="1" dirty="0">
                <a:solidFill>
                  <a:srgbClr val="FFFF00"/>
                </a:solidFill>
              </a:rPr>
              <a:t>churches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5267D17-F160-4216-B04F-587780F8F299}" type="slidenum">
              <a:rPr lang="en-US"/>
              <a:pPr>
                <a:defRPr/>
              </a:pPr>
              <a:t>150</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Questions</a:t>
            </a:r>
          </a:p>
        </p:txBody>
      </p:sp>
      <p:sp>
        <p:nvSpPr>
          <p:cNvPr id="3" name="Content Placeholder 2"/>
          <p:cNvSpPr>
            <a:spLocks noGrp="1"/>
          </p:cNvSpPr>
          <p:nvPr>
            <p:ph idx="1"/>
          </p:nvPr>
        </p:nvSpPr>
        <p:spPr>
          <a:xfrm>
            <a:off x="457200" y="1447800"/>
            <a:ext cx="8229600" cy="4683125"/>
          </a:xfrm>
        </p:spPr>
        <p:txBody>
          <a:bodyPr/>
          <a:lstStyle/>
          <a:p>
            <a:pPr marL="463550" indent="-463550">
              <a:spcBef>
                <a:spcPts val="0"/>
              </a:spcBef>
              <a:spcAft>
                <a:spcPts val="2800"/>
              </a:spcAft>
            </a:pPr>
            <a:r>
              <a:rPr lang="en-US" sz="2800" dirty="0"/>
              <a:t>If qualifications were known, </a:t>
            </a:r>
            <a:r>
              <a:rPr lang="en-US" sz="2800" b="1" dirty="0">
                <a:solidFill>
                  <a:srgbClr val="FFFF00"/>
                </a:solidFill>
              </a:rPr>
              <a:t>why did Paul write</a:t>
            </a:r>
            <a:r>
              <a:rPr lang="en-US" sz="2800" dirty="0"/>
              <a:t>?  (cf. 1 Tim. 3:14-15)</a:t>
            </a:r>
          </a:p>
          <a:p>
            <a:pPr marL="463550" indent="-463550">
              <a:spcBef>
                <a:spcPts val="0"/>
              </a:spcBef>
              <a:spcAft>
                <a:spcPts val="2800"/>
              </a:spcAft>
            </a:pPr>
            <a:r>
              <a:rPr lang="en-US" sz="2800" dirty="0"/>
              <a:t>Why did he write </a:t>
            </a:r>
            <a:r>
              <a:rPr lang="en-US" sz="2800" b="1" dirty="0">
                <a:solidFill>
                  <a:srgbClr val="FFFF00"/>
                </a:solidFill>
              </a:rPr>
              <a:t>two different qualification lists</a:t>
            </a:r>
            <a:r>
              <a:rPr lang="en-US" sz="2800" dirty="0"/>
              <a:t>?</a:t>
            </a:r>
          </a:p>
          <a:p>
            <a:pPr marL="463550" indent="-463550">
              <a:spcBef>
                <a:spcPts val="0"/>
              </a:spcBef>
              <a:spcAft>
                <a:spcPts val="2800"/>
              </a:spcAft>
            </a:pPr>
            <a:r>
              <a:rPr lang="en-US" sz="2800" dirty="0"/>
              <a:t>Why  would Paul </a:t>
            </a:r>
            <a:r>
              <a:rPr lang="en-US" sz="2800" b="1" dirty="0">
                <a:solidFill>
                  <a:srgbClr val="FFFF00"/>
                </a:solidFill>
              </a:rPr>
              <a:t>instruct</a:t>
            </a:r>
            <a:r>
              <a:rPr lang="en-US" sz="2800" dirty="0"/>
              <a:t> or </a:t>
            </a:r>
            <a:r>
              <a:rPr lang="en-US" sz="2800" b="1" dirty="0">
                <a:solidFill>
                  <a:srgbClr val="FFFF00"/>
                </a:solidFill>
              </a:rPr>
              <a:t>remind</a:t>
            </a:r>
            <a:r>
              <a:rPr lang="en-US" sz="2800" dirty="0"/>
              <a:t> Titus and not Timothy or vice versa?</a:t>
            </a:r>
          </a:p>
          <a:p>
            <a:pPr marL="463550" indent="-463550">
              <a:spcBef>
                <a:spcPts val="0"/>
              </a:spcBef>
              <a:spcAft>
                <a:spcPts val="2800"/>
              </a:spcAft>
            </a:pPr>
            <a:r>
              <a:rPr lang="en-US" sz="2800" dirty="0"/>
              <a:t>Did </a:t>
            </a:r>
            <a:r>
              <a:rPr lang="en-US" sz="2800" b="1" dirty="0">
                <a:solidFill>
                  <a:srgbClr val="FFFF00"/>
                </a:solidFill>
              </a:rPr>
              <a:t>Timothy know something </a:t>
            </a:r>
            <a:r>
              <a:rPr lang="en-US" sz="2800" dirty="0"/>
              <a:t>that Titus did not know?</a:t>
            </a:r>
          </a:p>
          <a:p>
            <a:pPr marL="463550" indent="-463550">
              <a:spcBef>
                <a:spcPts val="0"/>
              </a:spcBef>
              <a:spcAft>
                <a:spcPts val="2800"/>
              </a:spcAft>
            </a:pPr>
            <a:endParaRPr lang="en-US" sz="2800"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151</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Questions</a:t>
            </a:r>
          </a:p>
        </p:txBody>
      </p:sp>
      <p:sp>
        <p:nvSpPr>
          <p:cNvPr id="3" name="Content Placeholder 2"/>
          <p:cNvSpPr>
            <a:spLocks noGrp="1"/>
          </p:cNvSpPr>
          <p:nvPr>
            <p:ph idx="1"/>
          </p:nvPr>
        </p:nvSpPr>
        <p:spPr>
          <a:xfrm>
            <a:off x="457200" y="1447800"/>
            <a:ext cx="8229600" cy="4683125"/>
          </a:xfrm>
        </p:spPr>
        <p:txBody>
          <a:bodyPr/>
          <a:lstStyle/>
          <a:p>
            <a:pPr marL="463550" indent="-463550">
              <a:spcBef>
                <a:spcPts val="0"/>
              </a:spcBef>
              <a:spcAft>
                <a:spcPts val="2800"/>
              </a:spcAft>
            </a:pPr>
            <a:r>
              <a:rPr lang="en-US" sz="2800" dirty="0"/>
              <a:t>Since there were </a:t>
            </a:r>
            <a:r>
              <a:rPr lang="en-US" sz="2800" b="1" dirty="0">
                <a:solidFill>
                  <a:srgbClr val="FFFF00"/>
                </a:solidFill>
              </a:rPr>
              <a:t>elders at Ephesus</a:t>
            </a:r>
            <a:r>
              <a:rPr lang="en-US" sz="2800" dirty="0"/>
              <a:t>, why did Paul need to inform Timothy about the other qualifications and </a:t>
            </a:r>
            <a:r>
              <a:rPr lang="en-US" sz="2800" b="1" dirty="0">
                <a:solidFill>
                  <a:srgbClr val="FFFF00"/>
                </a:solidFill>
              </a:rPr>
              <a:t>not “believing children”</a:t>
            </a:r>
            <a:r>
              <a:rPr lang="en-US" sz="2800" dirty="0"/>
              <a:t>?</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152</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t>1 Timothy:</a:t>
            </a:r>
            <a:r>
              <a:rPr lang="en-US" dirty="0"/>
              <a:t/>
            </a:r>
            <a:br>
              <a:rPr lang="en-US" dirty="0"/>
            </a:br>
            <a:r>
              <a:rPr lang="en-US" dirty="0">
                <a:latin typeface="Arial Black" pitchFamily="34" charset="0"/>
              </a:rPr>
              <a:t>Paul’s Reason For Writing</a:t>
            </a:r>
          </a:p>
        </p:txBody>
      </p:sp>
      <p:sp>
        <p:nvSpPr>
          <p:cNvPr id="3" name="Content Placeholder 2"/>
          <p:cNvSpPr>
            <a:spLocks noGrp="1"/>
          </p:cNvSpPr>
          <p:nvPr>
            <p:ph idx="1"/>
          </p:nvPr>
        </p:nvSpPr>
        <p:spPr>
          <a:xfrm>
            <a:off x="457200" y="1600201"/>
            <a:ext cx="8229600" cy="2819400"/>
          </a:xfrm>
        </p:spPr>
        <p:txBody>
          <a:bodyPr/>
          <a:lstStyle/>
          <a:p>
            <a:pPr marL="463550" indent="-463550"/>
            <a:r>
              <a:rPr lang="en-US" sz="2800" b="1" dirty="0"/>
              <a:t>1 Tim. 3:14–15:</a:t>
            </a:r>
            <a:r>
              <a:rPr lang="en-US" sz="2800" dirty="0"/>
              <a:t>  </a:t>
            </a:r>
            <a:r>
              <a:rPr lang="en-US" sz="2800" baseline="30000" dirty="0"/>
              <a:t>14</a:t>
            </a:r>
            <a:r>
              <a:rPr lang="en-US" sz="2800" dirty="0"/>
              <a:t> These things I write to you, though I hope to come to you shortly; </a:t>
            </a:r>
            <a:r>
              <a:rPr lang="en-US" sz="2800" baseline="30000" dirty="0"/>
              <a:t>15</a:t>
            </a:r>
            <a:r>
              <a:rPr lang="en-US" sz="2800" dirty="0"/>
              <a:t> but if I am delayed, </a:t>
            </a:r>
            <a:r>
              <a:rPr lang="en-US" sz="2800" b="1" dirty="0">
                <a:solidFill>
                  <a:srgbClr val="FFFF00"/>
                </a:solidFill>
              </a:rPr>
              <a:t>I write so that you may know how you ought to conduct yourself in the house of God</a:t>
            </a:r>
            <a:r>
              <a:rPr lang="en-US" sz="2800" dirty="0"/>
              <a:t>, which is the church of the living God, the pillar and ground of the truth. </a:t>
            </a:r>
          </a:p>
          <a:p>
            <a:pPr marL="463550" indent="-463550"/>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153</a:t>
            </a:fld>
            <a:endParaRPr lang="en-US"/>
          </a:p>
        </p:txBody>
      </p:sp>
      <p:sp>
        <p:nvSpPr>
          <p:cNvPr id="5" name="Up Arrow Callout 4"/>
          <p:cNvSpPr/>
          <p:nvPr/>
        </p:nvSpPr>
        <p:spPr bwMode="auto">
          <a:xfrm>
            <a:off x="1066800" y="4419600"/>
            <a:ext cx="7391400" cy="1600200"/>
          </a:xfrm>
          <a:prstGeom prst="upArrowCallout">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Black" pitchFamily="34" charset="0"/>
              </a:rPr>
              <a:t>If Timothy Already Knew,</a:t>
            </a:r>
            <a:br>
              <a:rPr kumimoji="0" lang="en-US" sz="3200" b="0" i="0" u="none" strike="noStrike" cap="none" normalizeH="0" baseline="0" dirty="0">
                <a:ln>
                  <a:noFill/>
                </a:ln>
                <a:solidFill>
                  <a:schemeClr val="tx1"/>
                </a:solidFill>
                <a:effectLst/>
                <a:latin typeface="Arial Black" pitchFamily="34" charset="0"/>
              </a:rPr>
            </a:br>
            <a:r>
              <a:rPr kumimoji="0" lang="en-US" sz="3200" b="0" i="0" u="none" strike="noStrike" cap="none" normalizeH="0" baseline="0" dirty="0">
                <a:ln>
                  <a:noFill/>
                </a:ln>
                <a:solidFill>
                  <a:schemeClr val="tx1"/>
                </a:solidFill>
                <a:effectLst/>
                <a:latin typeface="Arial Black" pitchFamily="34" charset="0"/>
              </a:rPr>
              <a:t>Why Did Paul Write?</a:t>
            </a:r>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Parallel Passages</a:t>
            </a:r>
            <a:endParaRPr lang="en-US" dirty="0"/>
          </a:p>
        </p:txBody>
      </p:sp>
      <p:sp>
        <p:nvSpPr>
          <p:cNvPr id="7" name="Text Placeholder 6"/>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1 Tim. 3:4-5</a:t>
            </a:r>
          </a:p>
        </p:txBody>
      </p:sp>
      <p:sp>
        <p:nvSpPr>
          <p:cNvPr id="8" name="Content Placeholder 7"/>
          <p:cNvSpPr>
            <a:spLocks noGrp="1"/>
          </p:cNvSpPr>
          <p:nvPr>
            <p:ph sz="half" idx="2"/>
          </p:nvPr>
        </p:nvSpPr>
        <p:spPr/>
        <p:txBody>
          <a:bodyPr/>
          <a:lstStyle/>
          <a:p>
            <a:pPr marL="0" indent="463550">
              <a:buNone/>
            </a:pPr>
            <a:r>
              <a:rPr lang="en-US" sz="2800" dirty="0">
                <a:cs typeface="Times New Roman" pitchFamily="18" charset="0"/>
              </a:rPr>
              <a:t> </a:t>
            </a:r>
            <a:r>
              <a:rPr lang="en-US" sz="2800" baseline="30000" dirty="0">
                <a:cs typeface="Times New Roman" pitchFamily="18" charset="0"/>
              </a:rPr>
              <a:t>4</a:t>
            </a:r>
            <a:r>
              <a:rPr lang="en-US" sz="2800" dirty="0">
                <a:cs typeface="Times New Roman" pitchFamily="18" charset="0"/>
              </a:rPr>
              <a:t> one who rules his own house</a:t>
            </a:r>
            <a:r>
              <a:rPr lang="en-US" sz="2800" b="1" dirty="0">
                <a:solidFill>
                  <a:srgbClr val="FFC000"/>
                </a:solidFill>
                <a:cs typeface="Times New Roman" pitchFamily="18" charset="0"/>
              </a:rPr>
              <a:t> </a:t>
            </a:r>
            <a:r>
              <a:rPr lang="en-US" sz="2800" dirty="0">
                <a:cs typeface="Times New Roman" pitchFamily="18" charset="0"/>
              </a:rPr>
              <a:t>well, </a:t>
            </a:r>
            <a:r>
              <a:rPr lang="en-US" sz="2800" b="1" dirty="0">
                <a:solidFill>
                  <a:srgbClr val="FFFF00"/>
                </a:solidFill>
                <a:cs typeface="Times New Roman" pitchFamily="18" charset="0"/>
              </a:rPr>
              <a:t>having </a:t>
            </a:r>
            <a:r>
              <a:rPr lang="en-US" sz="2800" b="1" i="1" dirty="0">
                <a:solidFill>
                  <a:srgbClr val="FFFF00"/>
                </a:solidFill>
                <a:cs typeface="Times New Roman" pitchFamily="18" charset="0"/>
              </a:rPr>
              <a:t>his </a:t>
            </a:r>
            <a:r>
              <a:rPr lang="en-US" sz="2800" b="1" dirty="0">
                <a:solidFill>
                  <a:srgbClr val="FFFF00"/>
                </a:solidFill>
                <a:cs typeface="Times New Roman" pitchFamily="18" charset="0"/>
              </a:rPr>
              <a:t>children in submission with all reverence</a:t>
            </a:r>
            <a:r>
              <a:rPr lang="en-US" sz="2800" b="1" dirty="0">
                <a:cs typeface="Times New Roman" pitchFamily="18" charset="0"/>
              </a:rPr>
              <a:t> </a:t>
            </a:r>
            <a:r>
              <a:rPr lang="en-US" sz="2800" baseline="30000" dirty="0">
                <a:cs typeface="Times New Roman" pitchFamily="18" charset="0"/>
              </a:rPr>
              <a:t>5</a:t>
            </a:r>
            <a:r>
              <a:rPr lang="en-US" sz="2800" dirty="0">
                <a:cs typeface="Times New Roman" pitchFamily="18" charset="0"/>
              </a:rPr>
              <a:t> (for if a man does not know how to rule his own house</a:t>
            </a:r>
            <a:r>
              <a:rPr lang="en-US" sz="2800" dirty="0">
                <a:solidFill>
                  <a:srgbClr val="FFFF00"/>
                </a:solidFill>
                <a:cs typeface="Times New Roman" pitchFamily="18" charset="0"/>
              </a:rPr>
              <a:t>,</a:t>
            </a:r>
            <a:r>
              <a:rPr lang="en-US" sz="2800" dirty="0">
                <a:cs typeface="Times New Roman" pitchFamily="18" charset="0"/>
              </a:rPr>
              <a:t> how will he take care of the church of God?);</a:t>
            </a:r>
            <a:r>
              <a:rPr lang="en-US" sz="2800" dirty="0"/>
              <a:t> </a:t>
            </a:r>
          </a:p>
        </p:txBody>
      </p:sp>
      <p:sp>
        <p:nvSpPr>
          <p:cNvPr id="9" name="Text Placeholder 8"/>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Tit. 1:6</a:t>
            </a:r>
          </a:p>
        </p:txBody>
      </p:sp>
      <p:sp>
        <p:nvSpPr>
          <p:cNvPr id="10" name="Content Placeholder 9"/>
          <p:cNvSpPr>
            <a:spLocks noGrp="1"/>
          </p:cNvSpPr>
          <p:nvPr>
            <p:ph sz="quarter" idx="4"/>
          </p:nvPr>
        </p:nvSpPr>
        <p:spPr/>
        <p:txBody>
          <a:bodyPr/>
          <a:lstStyle/>
          <a:p>
            <a:pPr marL="0" indent="463550">
              <a:buNone/>
            </a:pPr>
            <a:r>
              <a:rPr lang="en-US" sz="2800" baseline="30000" dirty="0">
                <a:latin typeface="CG Times (W1)" charset="0"/>
                <a:cs typeface="Times New Roman" pitchFamily="18" charset="0"/>
              </a:rPr>
              <a:t>6</a:t>
            </a:r>
            <a:r>
              <a:rPr lang="en-US" sz="2800" dirty="0">
                <a:latin typeface="CG Times (W1)" charset="0"/>
                <a:cs typeface="Times New Roman" pitchFamily="18" charset="0"/>
              </a:rPr>
              <a:t> if a man is blameless, the husband of one wife, </a:t>
            </a:r>
            <a:r>
              <a:rPr lang="en-US" sz="2800" b="1" dirty="0">
                <a:solidFill>
                  <a:srgbClr val="FFFF00"/>
                </a:solidFill>
                <a:latin typeface="CG Times (W1)" charset="0"/>
                <a:cs typeface="Times New Roman" pitchFamily="18" charset="0"/>
              </a:rPr>
              <a:t>having faithful children not accused of dissipation or insubordination</a:t>
            </a:r>
            <a:r>
              <a:rPr lang="en-US" sz="2800" b="1" dirty="0">
                <a:latin typeface="CG Times (W1)" charset="0"/>
                <a:cs typeface="Times New Roman" pitchFamily="18" charset="0"/>
              </a:rPr>
              <a:t>.</a:t>
            </a:r>
            <a:endParaRPr lang="en-US" sz="2800" dirty="0"/>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154</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Rectangle 11"/>
          <p:cNvSpPr/>
          <p:nvPr/>
        </p:nvSpPr>
        <p:spPr bwMode="auto">
          <a:xfrm>
            <a:off x="4876800" y="4953000"/>
            <a:ext cx="3581400" cy="1066800"/>
          </a:xfrm>
          <a:prstGeom prst="rect">
            <a:avLst/>
          </a:prstGeom>
          <a:solidFill>
            <a:schemeClr val="bg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itchFamily="34" charset="0"/>
              </a:rPr>
              <a:t>Both Saying The Same Thing</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Arial Black" pitchFamily="34" charset="0"/>
              </a:rPr>
              <a:t>Which Is Parallel?</a:t>
            </a:r>
          </a:p>
        </p:txBody>
      </p:sp>
      <p:sp>
        <p:nvSpPr>
          <p:cNvPr id="7" name="Footer Placeholder 6"/>
          <p:cNvSpPr>
            <a:spLocks noGrp="1"/>
          </p:cNvSpPr>
          <p:nvPr>
            <p:ph type="ftr" sz="quarter" idx="11"/>
          </p:nvPr>
        </p:nvSpPr>
        <p:spPr/>
        <p:txBody>
          <a:bodyPr/>
          <a:lstStyle/>
          <a:p>
            <a:pPr>
              <a:defRPr/>
            </a:pPr>
            <a:r>
              <a:rPr lang="en-US" dirty="0"/>
              <a:t>Bill Walton</a:t>
            </a:r>
          </a:p>
        </p:txBody>
      </p:sp>
      <p:sp>
        <p:nvSpPr>
          <p:cNvPr id="8" name="Slide Number Placeholder 7"/>
          <p:cNvSpPr>
            <a:spLocks noGrp="1"/>
          </p:cNvSpPr>
          <p:nvPr>
            <p:ph type="sldNum" sz="quarter" idx="12"/>
          </p:nvPr>
        </p:nvSpPr>
        <p:spPr/>
        <p:txBody>
          <a:bodyPr/>
          <a:lstStyle/>
          <a:p>
            <a:pPr>
              <a:defRPr/>
            </a:pPr>
            <a:fld id="{F357CF2D-4BCC-4957-9C6F-82A5C943C4F5}" type="slidenum">
              <a:rPr lang="en-US"/>
              <a:pPr>
                <a:defRPr/>
              </a:pPr>
              <a:t>155</a:t>
            </a:fld>
            <a:endParaRPr lang="en-US"/>
          </a:p>
        </p:txBody>
      </p:sp>
      <p:sp>
        <p:nvSpPr>
          <p:cNvPr id="12" name="Rectangle 2"/>
          <p:cNvSpPr txBox="1">
            <a:spLocks noChangeArrowheads="1"/>
          </p:cNvSpPr>
          <p:nvPr/>
        </p:nvSpPr>
        <p:spPr>
          <a:xfrm>
            <a:off x="381000" y="2819400"/>
            <a:ext cx="3886200" cy="1600200"/>
          </a:xfrm>
          <a:prstGeom prst="rect">
            <a:avLst/>
          </a:prstGeom>
          <a:solidFill>
            <a:schemeClr val="bg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60325" marR="0" lvl="0" indent="0" algn="ctr" defTabSz="914400" rtl="0" eaLnBrk="0" fontAlgn="base" latinLnBrk="0" hangingPunct="0">
              <a:lnSpc>
                <a:spcPct val="115000"/>
              </a:lnSpc>
              <a:spcBef>
                <a:spcPct val="0"/>
              </a:spcBef>
              <a:spcAft>
                <a:spcPct val="0"/>
              </a:spcAft>
              <a:buClr>
                <a:schemeClr val="hlink"/>
              </a:buClr>
              <a:buSzPct val="90000"/>
              <a:buFont typeface="Arial" charset="0"/>
              <a:buNone/>
              <a:tabLst>
                <a:tab pos="630238" algn="l"/>
                <a:tab pos="1544638" algn="l"/>
                <a:tab pos="2459038" algn="l"/>
                <a:tab pos="3373438" algn="l"/>
                <a:tab pos="4287838" algn="l"/>
                <a:tab pos="5202238" algn="l"/>
                <a:tab pos="6116638" algn="l"/>
                <a:tab pos="7031038" algn="l"/>
                <a:tab pos="7945438" algn="l"/>
                <a:tab pos="8859838" algn="l"/>
                <a:tab pos="9774238" algn="l"/>
              </a:tabLst>
              <a:defRPr/>
            </a:pPr>
            <a:endParaRPr kumimoji="0" lang="en-GB" sz="8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endParaRPr>
          </a:p>
          <a:p>
            <a:pPr marL="60325" marR="0" lvl="0" indent="0" algn="ctr" defTabSz="914400" rtl="0" eaLnBrk="0" fontAlgn="base" latinLnBrk="0" hangingPunct="0">
              <a:lnSpc>
                <a:spcPct val="115000"/>
              </a:lnSpc>
              <a:spcBef>
                <a:spcPct val="0"/>
              </a:spcBef>
              <a:spcAft>
                <a:spcPct val="0"/>
              </a:spcAft>
              <a:buClr>
                <a:schemeClr val="hlink"/>
              </a:buClr>
              <a:buSzPct val="90000"/>
              <a:buFont typeface="Arial Black" pitchFamily="34" charset="0"/>
              <a:buNone/>
              <a:tabLst>
                <a:tab pos="630238" algn="l"/>
                <a:tab pos="1544638" algn="l"/>
                <a:tab pos="2459038" algn="l"/>
                <a:tab pos="3373438" algn="l"/>
                <a:tab pos="4287838" algn="l"/>
                <a:tab pos="5202238" algn="l"/>
                <a:tab pos="6116638" algn="l"/>
                <a:tab pos="7031038" algn="l"/>
                <a:tab pos="7945438" algn="l"/>
                <a:tab pos="8859838" algn="l"/>
                <a:tab pos="9774238" algn="l"/>
              </a:tabLst>
              <a:defRPr/>
            </a:pPr>
            <a:r>
              <a:rPr kumimoji="0" lang="en-GB"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Black" pitchFamily="34" charset="0"/>
                <a:ea typeface="+mn-ea"/>
                <a:cs typeface="+mn-cs"/>
              </a:rPr>
              <a:t>1 Tim. 3:4</a:t>
            </a:r>
          </a:p>
          <a:p>
            <a:pPr marL="60325" marR="0" lvl="0" indent="0" algn="ctr" defTabSz="914400" rtl="0" eaLnBrk="0" fontAlgn="base" latinLnBrk="0" hangingPunct="0">
              <a:lnSpc>
                <a:spcPct val="115000"/>
              </a:lnSpc>
              <a:spcBef>
                <a:spcPct val="0"/>
              </a:spcBef>
              <a:spcAft>
                <a:spcPct val="0"/>
              </a:spcAft>
              <a:buClr>
                <a:schemeClr val="hlink"/>
              </a:buClr>
              <a:buSzPct val="90000"/>
              <a:buFont typeface="Arial" charset="0"/>
              <a:buNone/>
              <a:tabLst>
                <a:tab pos="630238" algn="l"/>
                <a:tab pos="1544638" algn="l"/>
                <a:tab pos="2459038" algn="l"/>
                <a:tab pos="3373438" algn="l"/>
                <a:tab pos="4287838" algn="l"/>
                <a:tab pos="5202238" algn="l"/>
                <a:tab pos="6116638" algn="l"/>
                <a:tab pos="7031038" algn="l"/>
                <a:tab pos="7945438" algn="l"/>
                <a:tab pos="8859838" algn="l"/>
                <a:tab pos="9774238" algn="l"/>
              </a:tabLst>
              <a:defRPr/>
            </a:pPr>
            <a:r>
              <a:rPr kumimoji="0" lang="en-GB" sz="2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children in submission</a:t>
            </a:r>
          </a:p>
          <a:p>
            <a:pPr marL="60325" marR="0" lvl="0" indent="0" algn="ctr" defTabSz="914400" rtl="0" eaLnBrk="0" fontAlgn="base" latinLnBrk="0" hangingPunct="0">
              <a:lnSpc>
                <a:spcPct val="115000"/>
              </a:lnSpc>
              <a:spcBef>
                <a:spcPct val="0"/>
              </a:spcBef>
              <a:spcAft>
                <a:spcPct val="0"/>
              </a:spcAft>
              <a:buClr>
                <a:schemeClr val="hlink"/>
              </a:buClr>
              <a:buSzPct val="90000"/>
              <a:buFont typeface="Arial" charset="0"/>
              <a:buNone/>
              <a:tabLst>
                <a:tab pos="630238" algn="l"/>
                <a:tab pos="1544638" algn="l"/>
                <a:tab pos="2459038" algn="l"/>
                <a:tab pos="3373438" algn="l"/>
                <a:tab pos="4287838" algn="l"/>
                <a:tab pos="5202238" algn="l"/>
                <a:tab pos="6116638" algn="l"/>
                <a:tab pos="7031038" algn="l"/>
                <a:tab pos="7945438" algn="l"/>
                <a:tab pos="8859838" algn="l"/>
                <a:tab pos="9774238" algn="l"/>
              </a:tabLst>
              <a:defRPr/>
            </a:pPr>
            <a:r>
              <a:rPr kumimoji="0" lang="en-GB"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rPr>
              <a:t>with all reverence</a:t>
            </a:r>
          </a:p>
        </p:txBody>
      </p:sp>
      <p:sp>
        <p:nvSpPr>
          <p:cNvPr id="15" name="Left Arrow Callout 14"/>
          <p:cNvSpPr/>
          <p:nvPr/>
        </p:nvSpPr>
        <p:spPr bwMode="auto">
          <a:xfrm>
            <a:off x="4572000" y="1447800"/>
            <a:ext cx="4038600" cy="1600200"/>
          </a:xfrm>
          <a:prstGeom prst="leftArrowCallout">
            <a:avLst>
              <a:gd name="adj1" fmla="val 21802"/>
              <a:gd name="adj2" fmla="val 25000"/>
              <a:gd name="adj3" fmla="val 25000"/>
              <a:gd name="adj4" fmla="val 844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60325" algn="ctr">
              <a:lnSpc>
                <a:spcPct val="115000"/>
              </a:lnSpc>
              <a:buFont typeface="Arial Black" pitchFamily="34" charset="0"/>
              <a:buNone/>
              <a:tabLst>
                <a:tab pos="60325" algn="l"/>
                <a:tab pos="974725" algn="l"/>
                <a:tab pos="1889125" algn="l"/>
                <a:tab pos="2803525" algn="l"/>
                <a:tab pos="3717925" algn="l"/>
                <a:tab pos="4632325" algn="l"/>
                <a:tab pos="5546725" algn="l"/>
                <a:tab pos="6461125" algn="l"/>
                <a:tab pos="7375525" algn="l"/>
                <a:tab pos="8289925" algn="l"/>
                <a:tab pos="9204325" algn="l"/>
                <a:tab pos="10118725" algn="l"/>
              </a:tabLst>
            </a:pPr>
            <a:r>
              <a:rPr lang="en-GB" sz="2800" dirty="0">
                <a:effectLst>
                  <a:outerShdw blurRad="38100" dist="38100" dir="2700000" algn="tl">
                    <a:srgbClr val="000000">
                      <a:alpha val="43137"/>
                    </a:srgbClr>
                  </a:outerShdw>
                </a:effectLst>
                <a:latin typeface="Arial Black" pitchFamily="34" charset="0"/>
              </a:rPr>
              <a:t>Tit. 1:6</a:t>
            </a:r>
          </a:p>
          <a:p>
            <a:pPr marL="60325" algn="ctr">
              <a:lnSpc>
                <a:spcPct val="115000"/>
              </a:lnSpc>
              <a:buFont typeface="Arial" charset="0"/>
              <a:buNone/>
              <a:tabLst>
                <a:tab pos="60325" algn="l"/>
                <a:tab pos="974725" algn="l"/>
                <a:tab pos="1889125" algn="l"/>
                <a:tab pos="2803525" algn="l"/>
                <a:tab pos="3717925" algn="l"/>
                <a:tab pos="4632325" algn="l"/>
                <a:tab pos="5546725" algn="l"/>
                <a:tab pos="6461125" algn="l"/>
                <a:tab pos="7375525" algn="l"/>
                <a:tab pos="8289925" algn="l"/>
                <a:tab pos="9204325" algn="l"/>
                <a:tab pos="10118725" algn="l"/>
              </a:tabLst>
            </a:pPr>
            <a:r>
              <a:rPr lang="en-GB" sz="2400" b="1" dirty="0">
                <a:solidFill>
                  <a:srgbClr val="FFFF00"/>
                </a:solidFill>
                <a:effectLst>
                  <a:outerShdw blurRad="38100" dist="38100" dir="2700000" algn="tl">
                    <a:srgbClr val="000000">
                      <a:alpha val="43137"/>
                    </a:srgbClr>
                  </a:outerShdw>
                </a:effectLst>
              </a:rPr>
              <a:t>believing children</a:t>
            </a:r>
            <a:r>
              <a:rPr lang="en-GB" sz="2000" b="1" dirty="0">
                <a:solidFill>
                  <a:srgbClr val="FFFF00"/>
                </a:solidFill>
                <a:effectLst>
                  <a:outerShdw blurRad="38100" dist="38100" dir="2700000" algn="tl">
                    <a:srgbClr val="000000">
                      <a:alpha val="43137"/>
                    </a:srgbClr>
                  </a:outerShdw>
                </a:effectLst>
              </a:rPr>
              <a:t/>
            </a:r>
            <a:br>
              <a:rPr lang="en-GB" sz="2000" b="1" dirty="0">
                <a:solidFill>
                  <a:srgbClr val="FFFF00"/>
                </a:solidFill>
                <a:effectLst>
                  <a:outerShdw blurRad="38100" dist="38100" dir="2700000" algn="tl">
                    <a:srgbClr val="000000">
                      <a:alpha val="43137"/>
                    </a:srgbClr>
                  </a:outerShdw>
                </a:effectLst>
              </a:rPr>
            </a:br>
            <a:r>
              <a:rPr lang="en-GB" sz="2000" dirty="0"/>
              <a:t>not accused of dissipation</a:t>
            </a:r>
            <a:br>
              <a:rPr lang="en-GB" sz="2000" dirty="0"/>
            </a:br>
            <a:r>
              <a:rPr lang="en-GB" sz="2000" dirty="0"/>
              <a:t>or insubordination</a:t>
            </a:r>
            <a:endParaRPr kumimoji="0" lang="en-US" sz="2000" b="0" i="0" u="none" strike="noStrike" cap="none" normalizeH="0" baseline="0" dirty="0">
              <a:ln>
                <a:noFill/>
              </a:ln>
              <a:solidFill>
                <a:schemeClr val="tx1"/>
              </a:solidFill>
              <a:effectLst/>
              <a:latin typeface="Arial" charset="0"/>
            </a:endParaRPr>
          </a:p>
        </p:txBody>
      </p:sp>
      <p:sp>
        <p:nvSpPr>
          <p:cNvPr id="16" name="Left Arrow Callout 15"/>
          <p:cNvSpPr/>
          <p:nvPr/>
        </p:nvSpPr>
        <p:spPr bwMode="auto">
          <a:xfrm>
            <a:off x="4572000" y="4267200"/>
            <a:ext cx="4114800" cy="1600200"/>
          </a:xfrm>
          <a:prstGeom prst="leftArrowCallout">
            <a:avLst>
              <a:gd name="adj1" fmla="val 21802"/>
              <a:gd name="adj2" fmla="val 25000"/>
              <a:gd name="adj3" fmla="val 25000"/>
              <a:gd name="adj4" fmla="val 85537"/>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60325" algn="ctr">
              <a:lnSpc>
                <a:spcPct val="115000"/>
              </a:lnSpc>
              <a:buFont typeface="Arial Black" pitchFamily="34" charset="0"/>
              <a:buNone/>
              <a:tabLst>
                <a:tab pos="60325" algn="l"/>
                <a:tab pos="974725" algn="l"/>
                <a:tab pos="1889125" algn="l"/>
                <a:tab pos="2803525" algn="l"/>
                <a:tab pos="3717925" algn="l"/>
                <a:tab pos="4632325" algn="l"/>
                <a:tab pos="5546725" algn="l"/>
                <a:tab pos="6461125" algn="l"/>
                <a:tab pos="7375525" algn="l"/>
                <a:tab pos="8289925" algn="l"/>
                <a:tab pos="9204325" algn="l"/>
                <a:tab pos="10118725" algn="l"/>
              </a:tabLst>
            </a:pPr>
            <a:r>
              <a:rPr lang="en-GB" sz="2800" dirty="0">
                <a:effectLst>
                  <a:outerShdw blurRad="38100" dist="38100" dir="2700000" algn="tl">
                    <a:srgbClr val="000000">
                      <a:alpha val="43137"/>
                    </a:srgbClr>
                  </a:outerShdw>
                </a:effectLst>
                <a:latin typeface="Arial Black" pitchFamily="34" charset="0"/>
              </a:rPr>
              <a:t>Tit. 1:6</a:t>
            </a:r>
          </a:p>
          <a:p>
            <a:pPr marL="60325" algn="ctr">
              <a:lnSpc>
                <a:spcPct val="115000"/>
              </a:lnSpc>
              <a:buFont typeface="Arial" charset="0"/>
              <a:buNone/>
              <a:tabLst>
                <a:tab pos="60325" algn="l"/>
                <a:tab pos="974725" algn="l"/>
                <a:tab pos="1889125" algn="l"/>
                <a:tab pos="2803525" algn="l"/>
                <a:tab pos="3717925" algn="l"/>
                <a:tab pos="4632325" algn="l"/>
                <a:tab pos="5546725" algn="l"/>
                <a:tab pos="6461125" algn="l"/>
                <a:tab pos="7375525" algn="l"/>
                <a:tab pos="8289925" algn="l"/>
                <a:tab pos="9204325" algn="l"/>
                <a:tab pos="10118725" algn="l"/>
              </a:tabLst>
            </a:pPr>
            <a:r>
              <a:rPr lang="en-GB" sz="2400" b="1" dirty="0">
                <a:solidFill>
                  <a:srgbClr val="FFFF00"/>
                </a:solidFill>
                <a:effectLst>
                  <a:outerShdw blurRad="38100" dist="38100" dir="2700000" algn="tl">
                    <a:srgbClr val="000000">
                      <a:alpha val="43137"/>
                    </a:srgbClr>
                  </a:outerShdw>
                </a:effectLst>
              </a:rPr>
              <a:t>faithful children</a:t>
            </a:r>
            <a:r>
              <a:rPr lang="en-GB" sz="2000" b="1" dirty="0">
                <a:solidFill>
                  <a:srgbClr val="FFFF00"/>
                </a:solidFill>
                <a:effectLst>
                  <a:outerShdw blurRad="38100" dist="38100" dir="2700000" algn="tl">
                    <a:srgbClr val="000000">
                      <a:alpha val="43137"/>
                    </a:srgbClr>
                  </a:outerShdw>
                </a:effectLst>
              </a:rPr>
              <a:t/>
            </a:r>
            <a:br>
              <a:rPr lang="en-GB" sz="2000" b="1" dirty="0">
                <a:solidFill>
                  <a:srgbClr val="FFFF00"/>
                </a:solidFill>
                <a:effectLst>
                  <a:outerShdw blurRad="38100" dist="38100" dir="2700000" algn="tl">
                    <a:srgbClr val="000000">
                      <a:alpha val="43137"/>
                    </a:srgbClr>
                  </a:outerShdw>
                </a:effectLst>
              </a:rPr>
            </a:br>
            <a:r>
              <a:rPr lang="en-GB" sz="2000" dirty="0"/>
              <a:t>not accused of dissipation</a:t>
            </a:r>
            <a:br>
              <a:rPr lang="en-GB" sz="2000" dirty="0"/>
            </a:br>
            <a:r>
              <a:rPr lang="en-GB" sz="2000" dirty="0"/>
              <a:t>or insubordination</a:t>
            </a:r>
            <a:endParaRPr kumimoji="0" lang="en-US" sz="2000" b="0" i="0" u="none" strike="noStrike" cap="none" normalizeH="0" baseline="0" dirty="0">
              <a:ln>
                <a:noFill/>
              </a:ln>
              <a:solidFill>
                <a:schemeClr val="tx1"/>
              </a:solidFill>
              <a:effectLst/>
              <a:latin typeface="Arial" charset="0"/>
            </a:endParaRPr>
          </a:p>
        </p:txBody>
      </p:sp>
    </p:spTree>
  </p:cSld>
  <p:clrMapOvr>
    <a:masterClrMapping/>
  </p:clrMapOvr>
  <p:transition spd="med">
    <p:cover dir="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AAFFB9C-92E5-4046-87EF-912AA823F818}" type="slidenum">
              <a:rPr lang="en-US"/>
              <a:pPr>
                <a:defRPr/>
              </a:pPr>
              <a:t>156</a:t>
            </a:fld>
            <a:endParaRPr lang="en-US"/>
          </a:p>
        </p:txBody>
      </p:sp>
      <p:sp>
        <p:nvSpPr>
          <p:cNvPr id="595970" name="Rectangle 2"/>
          <p:cNvSpPr>
            <a:spLocks noGrp="1" noChangeArrowheads="1"/>
          </p:cNvSpPr>
          <p:nvPr>
            <p:ph type="title"/>
          </p:nvPr>
        </p:nvSpPr>
        <p:spPr/>
        <p:txBody>
          <a:bodyPr/>
          <a:lstStyle/>
          <a:p>
            <a:pPr eaLnBrk="1" hangingPunct="1">
              <a:defRPr/>
            </a:pPr>
            <a:r>
              <a:rPr lang="en-US" dirty="0">
                <a:latin typeface="Arial Black" pitchFamily="34" charset="0"/>
              </a:rPr>
              <a:t>OT Leaders With Bad Kids</a:t>
            </a:r>
          </a:p>
        </p:txBody>
      </p:sp>
      <p:sp>
        <p:nvSpPr>
          <p:cNvPr id="595971" name="Rectangle 3"/>
          <p:cNvSpPr>
            <a:spLocks noGrp="1" noChangeArrowheads="1"/>
          </p:cNvSpPr>
          <p:nvPr>
            <p:ph type="body" sz="half" idx="1"/>
          </p:nvPr>
        </p:nvSpPr>
        <p:spPr/>
        <p:txBody>
          <a:bodyPr/>
          <a:lstStyle/>
          <a:p>
            <a:pPr marL="457200" indent="-457200" eaLnBrk="1" hangingPunct="1">
              <a:spcBef>
                <a:spcPct val="0"/>
              </a:spcBef>
              <a:spcAft>
                <a:spcPct val="100000"/>
              </a:spcAft>
              <a:defRPr/>
            </a:pPr>
            <a:r>
              <a:rPr lang="en-US" sz="2500" b="1" dirty="0">
                <a:solidFill>
                  <a:srgbClr val="FFFF00"/>
                </a:solidFill>
              </a:rPr>
              <a:t>Jacob</a:t>
            </a:r>
            <a:r>
              <a:rPr lang="en-US" sz="2000" dirty="0"/>
              <a:t>  (Gen. 49:3-7)</a:t>
            </a:r>
          </a:p>
          <a:p>
            <a:pPr marL="457200" indent="-457200" eaLnBrk="1" hangingPunct="1">
              <a:spcBef>
                <a:spcPct val="0"/>
              </a:spcBef>
              <a:spcAft>
                <a:spcPct val="100000"/>
              </a:spcAft>
              <a:defRPr/>
            </a:pPr>
            <a:r>
              <a:rPr lang="en-US" sz="2500" b="1" dirty="0">
                <a:solidFill>
                  <a:srgbClr val="FFFF00"/>
                </a:solidFill>
              </a:rPr>
              <a:t>Aaron</a:t>
            </a:r>
            <a:r>
              <a:rPr lang="en-US" sz="2000" dirty="0"/>
              <a:t>  (Lev. 10:1-3)</a:t>
            </a:r>
          </a:p>
          <a:p>
            <a:pPr marL="457200" indent="-457200" eaLnBrk="1" hangingPunct="1">
              <a:spcBef>
                <a:spcPct val="0"/>
              </a:spcBef>
              <a:spcAft>
                <a:spcPct val="100000"/>
              </a:spcAft>
              <a:defRPr/>
            </a:pPr>
            <a:r>
              <a:rPr lang="en-US" sz="2500" b="1" dirty="0">
                <a:solidFill>
                  <a:srgbClr val="FFFF00"/>
                </a:solidFill>
              </a:rPr>
              <a:t>Eli</a:t>
            </a:r>
            <a:r>
              <a:rPr lang="en-US" sz="2000" dirty="0"/>
              <a:t>  (1 Sam. 2:12-17, 22-25; 3:13)</a:t>
            </a:r>
          </a:p>
          <a:p>
            <a:pPr marL="457200" indent="-457200" eaLnBrk="1" hangingPunct="1">
              <a:spcBef>
                <a:spcPct val="0"/>
              </a:spcBef>
              <a:spcAft>
                <a:spcPct val="100000"/>
              </a:spcAft>
              <a:defRPr/>
            </a:pPr>
            <a:r>
              <a:rPr lang="en-US" sz="2500" b="1" dirty="0">
                <a:solidFill>
                  <a:srgbClr val="FFFF00"/>
                </a:solidFill>
              </a:rPr>
              <a:t>Samuel</a:t>
            </a:r>
            <a:r>
              <a:rPr lang="en-US" sz="2000" dirty="0"/>
              <a:t>  (1 Sam. 8:1-5)</a:t>
            </a:r>
          </a:p>
          <a:p>
            <a:pPr marL="457200" indent="-457200" eaLnBrk="1" hangingPunct="1">
              <a:spcBef>
                <a:spcPct val="0"/>
              </a:spcBef>
              <a:spcAft>
                <a:spcPct val="100000"/>
              </a:spcAft>
              <a:defRPr/>
            </a:pPr>
            <a:r>
              <a:rPr lang="en-US" sz="2500" b="1" dirty="0">
                <a:solidFill>
                  <a:srgbClr val="FFFF00"/>
                </a:solidFill>
              </a:rPr>
              <a:t>David</a:t>
            </a:r>
            <a:r>
              <a:rPr lang="en-US" sz="2000" dirty="0"/>
              <a:t>  (2 Sam. 13; 15; 1 Ki. 1)</a:t>
            </a:r>
          </a:p>
        </p:txBody>
      </p:sp>
      <p:sp>
        <p:nvSpPr>
          <p:cNvPr id="595972" name="Rectangle 4"/>
          <p:cNvSpPr>
            <a:spLocks noGrp="1" noChangeArrowheads="1"/>
          </p:cNvSpPr>
          <p:nvPr>
            <p:ph type="body" sz="half" idx="2"/>
          </p:nvPr>
        </p:nvSpPr>
        <p:spPr/>
        <p:txBody>
          <a:bodyPr/>
          <a:lstStyle/>
          <a:p>
            <a:pPr marL="457200" indent="-457200" eaLnBrk="1" hangingPunct="1">
              <a:spcBef>
                <a:spcPct val="0"/>
              </a:spcBef>
              <a:spcAft>
                <a:spcPct val="100000"/>
              </a:spcAft>
              <a:defRPr/>
            </a:pPr>
            <a:r>
              <a:rPr lang="en-US" sz="2500" b="1">
                <a:solidFill>
                  <a:srgbClr val="FFFF00"/>
                </a:solidFill>
              </a:rPr>
              <a:t>Solomon</a:t>
            </a:r>
            <a:r>
              <a:rPr lang="en-US" sz="2000"/>
              <a:t>  (1 Ki. 14:21-24)</a:t>
            </a:r>
          </a:p>
          <a:p>
            <a:pPr marL="457200" indent="-457200" eaLnBrk="1" hangingPunct="1">
              <a:spcBef>
                <a:spcPct val="0"/>
              </a:spcBef>
              <a:spcAft>
                <a:spcPct val="100000"/>
              </a:spcAft>
              <a:defRPr/>
            </a:pPr>
            <a:r>
              <a:rPr lang="en-US" sz="2500" b="1">
                <a:solidFill>
                  <a:srgbClr val="FFFF00"/>
                </a:solidFill>
              </a:rPr>
              <a:t>Jehoshaphat</a:t>
            </a:r>
            <a:r>
              <a:rPr lang="en-US" sz="2000"/>
              <a:t>  (2 Ki. 8:16-18)</a:t>
            </a:r>
          </a:p>
          <a:p>
            <a:pPr marL="457200" indent="-457200" eaLnBrk="1" hangingPunct="1">
              <a:spcBef>
                <a:spcPct val="0"/>
              </a:spcBef>
              <a:spcAft>
                <a:spcPct val="100000"/>
              </a:spcAft>
              <a:defRPr/>
            </a:pPr>
            <a:r>
              <a:rPr lang="en-US" sz="2500" b="1">
                <a:solidFill>
                  <a:srgbClr val="FFFF00"/>
                </a:solidFill>
              </a:rPr>
              <a:t>Jotham</a:t>
            </a:r>
            <a:r>
              <a:rPr lang="en-US" sz="2000"/>
              <a:t>  (2 Ki. 16:1-4)</a:t>
            </a:r>
          </a:p>
          <a:p>
            <a:pPr marL="457200" indent="-457200" eaLnBrk="1" hangingPunct="1">
              <a:spcBef>
                <a:spcPct val="0"/>
              </a:spcBef>
              <a:spcAft>
                <a:spcPct val="100000"/>
              </a:spcAft>
              <a:defRPr/>
            </a:pPr>
            <a:r>
              <a:rPr lang="en-US" sz="2500" b="1">
                <a:solidFill>
                  <a:srgbClr val="FFFF00"/>
                </a:solidFill>
              </a:rPr>
              <a:t>Hezekiah</a:t>
            </a:r>
            <a:r>
              <a:rPr lang="en-US" sz="2000"/>
              <a:t>  (2 Ki. 21:1-16)</a:t>
            </a:r>
          </a:p>
          <a:p>
            <a:pPr marL="457200" indent="-457200" eaLnBrk="1" hangingPunct="1">
              <a:spcBef>
                <a:spcPct val="0"/>
              </a:spcBef>
              <a:spcAft>
                <a:spcPct val="100000"/>
              </a:spcAft>
              <a:defRPr/>
            </a:pPr>
            <a:r>
              <a:rPr lang="en-US" sz="2500" b="1">
                <a:solidFill>
                  <a:srgbClr val="FFFF00"/>
                </a:solidFill>
              </a:rPr>
              <a:t>Josiah</a:t>
            </a:r>
            <a:r>
              <a:rPr lang="en-US" sz="2000"/>
              <a:t>  (2 Ki. 23:31-32)</a:t>
            </a:r>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Arial Black" pitchFamily="34" charset="0"/>
              </a:rPr>
              <a:t>A. Ralph Johnson</a:t>
            </a:r>
          </a:p>
        </p:txBody>
      </p:sp>
      <p:sp>
        <p:nvSpPr>
          <p:cNvPr id="8" name="Content Placeholder 7"/>
          <p:cNvSpPr>
            <a:spLocks noGrp="1"/>
          </p:cNvSpPr>
          <p:nvPr>
            <p:ph idx="1"/>
          </p:nvPr>
        </p:nvSpPr>
        <p:spPr>
          <a:xfrm>
            <a:off x="457200" y="1447800"/>
            <a:ext cx="8305800" cy="4800600"/>
          </a:xfrm>
        </p:spPr>
        <p:txBody>
          <a:bodyPr/>
          <a:lstStyle/>
          <a:p>
            <a:pPr marL="0" indent="463550">
              <a:buNone/>
            </a:pPr>
            <a:r>
              <a:rPr lang="en-US" sz="2600" dirty="0"/>
              <a:t>“‘Faithful,’ rather than ‘believing,’ resolves a number of questions. Must he have </a:t>
            </a:r>
            <a:r>
              <a:rPr lang="en-US" sz="2600" dirty="0">
                <a:solidFill>
                  <a:srgbClr val="FFFF00"/>
                </a:solidFill>
              </a:rPr>
              <a:t>more than one child that believes</a:t>
            </a:r>
            <a:r>
              <a:rPr lang="en-US" sz="2600" dirty="0"/>
              <a:t>? Must they </a:t>
            </a:r>
            <a:r>
              <a:rPr lang="en-US" sz="2600" dirty="0">
                <a:solidFill>
                  <a:srgbClr val="FFFF00"/>
                </a:solidFill>
              </a:rPr>
              <a:t>all be believers</a:t>
            </a:r>
            <a:r>
              <a:rPr lang="en-US" sz="2600" dirty="0"/>
              <a:t>? What if a man has </a:t>
            </a:r>
            <a:r>
              <a:rPr lang="en-US" sz="2600" dirty="0">
                <a:solidFill>
                  <a:srgbClr val="FFFF00"/>
                </a:solidFill>
              </a:rPr>
              <a:t>another child after he becomes an elder</a:t>
            </a:r>
            <a:r>
              <a:rPr lang="en-US" sz="2600" dirty="0"/>
              <a:t>? What if </a:t>
            </a:r>
            <a:r>
              <a:rPr lang="en-US" sz="2600" dirty="0">
                <a:solidFill>
                  <a:srgbClr val="FFFF00"/>
                </a:solidFill>
              </a:rPr>
              <a:t>one of two children dies </a:t>
            </a:r>
            <a:r>
              <a:rPr lang="en-US" sz="2600" dirty="0"/>
              <a:t>after they have become believers? What if a man has several children--</a:t>
            </a:r>
            <a:r>
              <a:rPr lang="en-US" sz="2600" dirty="0">
                <a:solidFill>
                  <a:srgbClr val="FFFF00"/>
                </a:solidFill>
              </a:rPr>
              <a:t>must they all grow up and become believers</a:t>
            </a:r>
            <a:r>
              <a:rPr lang="en-US" sz="2600" dirty="0"/>
              <a:t> </a:t>
            </a:r>
            <a:r>
              <a:rPr lang="en-US" sz="2600" dirty="0">
                <a:solidFill>
                  <a:srgbClr val="FFFF00"/>
                </a:solidFill>
              </a:rPr>
              <a:t>before a man can serve</a:t>
            </a:r>
            <a:r>
              <a:rPr lang="en-US" sz="2600" dirty="0"/>
              <a:t>? What if, after leaving home, </a:t>
            </a:r>
            <a:r>
              <a:rPr lang="en-US" sz="2600" dirty="0">
                <a:solidFill>
                  <a:srgbClr val="FFFF00"/>
                </a:solidFill>
              </a:rPr>
              <a:t>one falls away from the faith</a:t>
            </a:r>
            <a:r>
              <a:rPr lang="en-US" sz="2600" dirty="0"/>
              <a:t>? A man can control the behavior of children in his home but how can he be held accountable for the free choice of his children to believe?”  </a:t>
            </a:r>
            <a:r>
              <a:rPr lang="en-US" sz="2000" dirty="0"/>
              <a:t>(</a:t>
            </a:r>
            <a:r>
              <a:rPr lang="en-US" sz="2000" i="1" dirty="0"/>
              <a:t>Elders And Deacons</a:t>
            </a:r>
            <a:r>
              <a:rPr lang="en-US" sz="2000" dirty="0"/>
              <a:t>, 31)</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44733C-F4B3-461B-B5C7-B4C817523323}" type="slidenum">
              <a:rPr lang="en-US"/>
              <a:pPr>
                <a:defRPr/>
              </a:pPr>
              <a:t>157</a:t>
            </a:fld>
            <a:endParaRPr lang="en-US"/>
          </a:p>
        </p:txBody>
      </p:sp>
    </p:spTree>
  </p:cSld>
  <p:clrMapOvr>
    <a:masterClrMapping/>
  </p:clrMapOvr>
  <p:transition spd="med">
    <p:cover dir="r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t>Faithful Children</a:t>
            </a:r>
            <a:r>
              <a:rPr lang="en-US" dirty="0"/>
              <a:t/>
            </a:r>
            <a:br>
              <a:rPr lang="en-US" dirty="0"/>
            </a:br>
            <a:r>
              <a:rPr lang="en-US" dirty="0">
                <a:latin typeface="Arial Black" pitchFamily="34" charset="0"/>
              </a:rPr>
              <a:t>Some Or All?</a:t>
            </a:r>
          </a:p>
        </p:txBody>
      </p:sp>
      <p:sp>
        <p:nvSpPr>
          <p:cNvPr id="3" name="Content Placeholder 2"/>
          <p:cNvSpPr>
            <a:spLocks noGrp="1"/>
          </p:cNvSpPr>
          <p:nvPr>
            <p:ph sz="half" idx="1"/>
          </p:nvPr>
        </p:nvSpPr>
        <p:spPr>
          <a:xfrm>
            <a:off x="457200" y="1600201"/>
            <a:ext cx="4038600" cy="2895600"/>
          </a:xfrm>
        </p:spPr>
        <p:txBody>
          <a:bodyPr/>
          <a:lstStyle/>
          <a:p>
            <a:pPr marL="463550" indent="-463550">
              <a:spcBef>
                <a:spcPts val="0"/>
              </a:spcBef>
              <a:spcAft>
                <a:spcPts val="1200"/>
              </a:spcAft>
            </a:pPr>
            <a:r>
              <a:rPr lang="en-US" dirty="0"/>
              <a:t>Acts 10:45</a:t>
            </a:r>
          </a:p>
          <a:p>
            <a:pPr marL="463550" indent="-463550">
              <a:spcBef>
                <a:spcPts val="0"/>
              </a:spcBef>
              <a:spcAft>
                <a:spcPts val="1200"/>
              </a:spcAft>
            </a:pPr>
            <a:r>
              <a:rPr lang="en-US" dirty="0"/>
              <a:t>Eph. 1:1</a:t>
            </a:r>
          </a:p>
          <a:p>
            <a:pPr marL="463550" indent="-463550">
              <a:spcBef>
                <a:spcPts val="0"/>
              </a:spcBef>
              <a:spcAft>
                <a:spcPts val="1200"/>
              </a:spcAft>
            </a:pPr>
            <a:r>
              <a:rPr lang="en-US" dirty="0"/>
              <a:t>Col. 1:2</a:t>
            </a:r>
          </a:p>
          <a:p>
            <a:pPr marL="463550" indent="-463550">
              <a:spcBef>
                <a:spcPts val="0"/>
              </a:spcBef>
              <a:spcAft>
                <a:spcPts val="1200"/>
              </a:spcAft>
            </a:pPr>
            <a:r>
              <a:rPr lang="en-US" dirty="0"/>
              <a:t>1 Tim. 4:3</a:t>
            </a:r>
          </a:p>
          <a:p>
            <a:pPr marL="463550" indent="-463550">
              <a:spcBef>
                <a:spcPts val="0"/>
              </a:spcBef>
              <a:spcAft>
                <a:spcPts val="1200"/>
              </a:spcAft>
            </a:pPr>
            <a:r>
              <a:rPr lang="en-US" dirty="0"/>
              <a:t>1 Tim. 4:10</a:t>
            </a:r>
          </a:p>
          <a:p>
            <a:pPr marL="463550" indent="-463550"/>
            <a:endParaRPr lang="en-US" dirty="0"/>
          </a:p>
        </p:txBody>
      </p:sp>
      <p:sp>
        <p:nvSpPr>
          <p:cNvPr id="4" name="Content Placeholder 3"/>
          <p:cNvSpPr>
            <a:spLocks noGrp="1"/>
          </p:cNvSpPr>
          <p:nvPr>
            <p:ph sz="half" idx="2"/>
          </p:nvPr>
        </p:nvSpPr>
        <p:spPr>
          <a:xfrm>
            <a:off x="4648200" y="1600201"/>
            <a:ext cx="4038600" cy="2971800"/>
          </a:xfrm>
        </p:spPr>
        <p:txBody>
          <a:bodyPr/>
          <a:lstStyle/>
          <a:p>
            <a:pPr marL="463550" indent="-463550">
              <a:spcBef>
                <a:spcPts val="0"/>
              </a:spcBef>
              <a:spcAft>
                <a:spcPts val="1200"/>
              </a:spcAft>
            </a:pPr>
            <a:r>
              <a:rPr lang="en-US" dirty="0"/>
              <a:t>1 Tim. 4:12</a:t>
            </a:r>
          </a:p>
          <a:p>
            <a:pPr marL="463550" indent="-463550">
              <a:spcBef>
                <a:spcPts val="0"/>
              </a:spcBef>
              <a:spcAft>
                <a:spcPts val="1200"/>
              </a:spcAft>
            </a:pPr>
            <a:r>
              <a:rPr lang="en-US" dirty="0"/>
              <a:t>1 Tim. 6:1-2</a:t>
            </a:r>
          </a:p>
          <a:p>
            <a:pPr marL="463550" indent="-463550">
              <a:spcBef>
                <a:spcPts val="0"/>
              </a:spcBef>
              <a:spcAft>
                <a:spcPts val="1200"/>
              </a:spcAft>
            </a:pPr>
            <a:r>
              <a:rPr lang="en-US" dirty="0"/>
              <a:t>2 Tim. 2:2</a:t>
            </a:r>
          </a:p>
          <a:p>
            <a:pPr marL="463550" indent="-463550">
              <a:spcBef>
                <a:spcPts val="0"/>
              </a:spcBef>
              <a:spcAft>
                <a:spcPts val="1200"/>
              </a:spcAft>
            </a:pPr>
            <a:r>
              <a:rPr lang="en-US" dirty="0"/>
              <a:t>Rev. 17:14</a:t>
            </a:r>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158</a:t>
            </a:fld>
            <a:endParaRPr lang="en-US"/>
          </a:p>
        </p:txBody>
      </p:sp>
      <p:sp>
        <p:nvSpPr>
          <p:cNvPr id="6" name="Up Arrow Callout 5"/>
          <p:cNvSpPr/>
          <p:nvPr/>
        </p:nvSpPr>
        <p:spPr bwMode="auto">
          <a:xfrm>
            <a:off x="1066800" y="4419600"/>
            <a:ext cx="7086600" cy="1752600"/>
          </a:xfrm>
          <a:prstGeom prst="upArrowCallou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Does “faithful” ever apply to </a:t>
            </a:r>
            <a:r>
              <a:rPr kumimoji="0" lang="en-US" sz="2800" b="1" i="0" u="none" strike="noStrike" cap="none" normalizeH="0" baseline="0" dirty="0">
                <a:ln>
                  <a:noFill/>
                </a:ln>
                <a:solidFill>
                  <a:srgbClr val="FFFF00"/>
                </a:solidFill>
                <a:effectLst/>
                <a:latin typeface="Arial" charset="0"/>
              </a:rPr>
              <a:t>some</a:t>
            </a:r>
            <a:r>
              <a:rPr kumimoji="0" lang="en-US" sz="2800" b="0" i="0" u="none" strike="noStrike" cap="none" normalizeH="0" baseline="0" dirty="0">
                <a:ln>
                  <a:noFill/>
                </a:ln>
                <a:solidFill>
                  <a:schemeClr val="tx1"/>
                </a:solidFill>
                <a:effectLst/>
                <a:latin typeface="Arial" charset="0"/>
              </a:rPr>
              <a:t> and not </a:t>
            </a:r>
            <a:r>
              <a:rPr lang="en-US" sz="2800" b="1" dirty="0">
                <a:solidFill>
                  <a:srgbClr val="FFFF00"/>
                </a:solidFill>
              </a:rPr>
              <a:t>all</a:t>
            </a:r>
            <a:r>
              <a:rPr kumimoji="0" lang="en-US" sz="2800" b="0" i="0" u="none" strike="noStrike" cap="none" normalizeH="0" baseline="0" dirty="0">
                <a:ln>
                  <a:noFill/>
                </a:ln>
                <a:solidFill>
                  <a:schemeClr val="tx1"/>
                </a:solidFill>
                <a:effectLst/>
                <a:latin typeface="Arial" charset="0"/>
              </a:rPr>
              <a:t> of the group under consideration?</a:t>
            </a:r>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1026"/>
          <p:cNvSpPr>
            <a:spLocks noGrp="1" noChangeArrowheads="1"/>
          </p:cNvSpPr>
          <p:nvPr>
            <p:ph type="title"/>
          </p:nvPr>
        </p:nvSpPr>
        <p:spPr/>
        <p:txBody>
          <a:bodyPr/>
          <a:lstStyle/>
          <a:p>
            <a:r>
              <a:rPr lang="en-US" dirty="0">
                <a:latin typeface="Arial Black" pitchFamily="34" charset="0"/>
              </a:rPr>
              <a:t>Ezekiel 18</a:t>
            </a:r>
          </a:p>
        </p:txBody>
      </p:sp>
      <p:sp>
        <p:nvSpPr>
          <p:cNvPr id="146435" name="Rectangle 1027"/>
          <p:cNvSpPr>
            <a:spLocks noGrp="1" noChangeArrowheads="1"/>
          </p:cNvSpPr>
          <p:nvPr>
            <p:ph sz="half" idx="1"/>
          </p:nvPr>
        </p:nvSpPr>
        <p:spPr>
          <a:xfrm>
            <a:off x="762000" y="4038600"/>
            <a:ext cx="7467600" cy="2057400"/>
          </a:xfrm>
        </p:spPr>
        <p:txBody>
          <a:bodyPr/>
          <a:lstStyle/>
          <a:p>
            <a:pPr marL="566738" indent="-566738">
              <a:spcBef>
                <a:spcPts val="0"/>
              </a:spcBef>
              <a:spcAft>
                <a:spcPts val="2400"/>
              </a:spcAft>
              <a:buClr>
                <a:schemeClr val="tx1"/>
              </a:buClr>
              <a:buSzPct val="100000"/>
              <a:buFont typeface="Wingdings" pitchFamily="2" charset="2"/>
              <a:buChar char=""/>
            </a:pPr>
            <a:r>
              <a:rPr lang="en-US" dirty="0"/>
              <a:t>Righteous </a:t>
            </a:r>
            <a:r>
              <a:rPr lang="en-US" b="1" dirty="0">
                <a:solidFill>
                  <a:srgbClr val="FFFF00"/>
                </a:solidFill>
              </a:rPr>
              <a:t>Father</a:t>
            </a:r>
            <a:r>
              <a:rPr lang="en-US" dirty="0"/>
              <a:t>  (5-9)</a:t>
            </a:r>
          </a:p>
          <a:p>
            <a:pPr marL="566738" indent="-566738">
              <a:spcBef>
                <a:spcPts val="0"/>
              </a:spcBef>
              <a:spcAft>
                <a:spcPts val="2400"/>
              </a:spcAft>
              <a:buClr>
                <a:schemeClr val="tx1"/>
              </a:buClr>
              <a:buSzPct val="100000"/>
              <a:buFont typeface="Wingdings" pitchFamily="2" charset="2"/>
              <a:buChar char=""/>
            </a:pPr>
            <a:r>
              <a:rPr lang="en-US" dirty="0"/>
              <a:t>Wicked </a:t>
            </a:r>
            <a:r>
              <a:rPr lang="en-US" b="1" dirty="0">
                <a:solidFill>
                  <a:srgbClr val="FFFF00"/>
                </a:solidFill>
              </a:rPr>
              <a:t>Son</a:t>
            </a:r>
            <a:r>
              <a:rPr lang="en-US" dirty="0"/>
              <a:t>  (10-13)</a:t>
            </a:r>
          </a:p>
          <a:p>
            <a:pPr marL="566738" indent="-566738">
              <a:spcBef>
                <a:spcPts val="0"/>
              </a:spcBef>
              <a:spcAft>
                <a:spcPts val="2400"/>
              </a:spcAft>
              <a:buClr>
                <a:schemeClr val="tx1"/>
              </a:buClr>
              <a:buSzPct val="100000"/>
              <a:buFont typeface="Wingdings" pitchFamily="2" charset="2"/>
              <a:buChar char=""/>
            </a:pPr>
            <a:r>
              <a:rPr lang="en-US" dirty="0"/>
              <a:t>Righteous </a:t>
            </a:r>
            <a:r>
              <a:rPr lang="en-US" b="1" dirty="0">
                <a:solidFill>
                  <a:srgbClr val="FFFF00"/>
                </a:solidFill>
              </a:rPr>
              <a:t>Grandson</a:t>
            </a:r>
            <a:r>
              <a:rPr lang="en-US" dirty="0"/>
              <a:t>  (14-18)</a:t>
            </a:r>
          </a:p>
        </p:txBody>
      </p:sp>
      <p:sp>
        <p:nvSpPr>
          <p:cNvPr id="7" name="Content Placeholder 6"/>
          <p:cNvSpPr>
            <a:spLocks noGrp="1"/>
          </p:cNvSpPr>
          <p:nvPr>
            <p:ph sz="half" idx="2"/>
          </p:nvPr>
        </p:nvSpPr>
        <p:spPr>
          <a:xfrm>
            <a:off x="762000" y="1600200"/>
            <a:ext cx="7772400" cy="2244725"/>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463550">
              <a:buNone/>
            </a:pPr>
            <a:r>
              <a:rPr lang="en-US" baseline="30000" dirty="0"/>
              <a:t>20</a:t>
            </a:r>
            <a:r>
              <a:rPr lang="en-US" dirty="0"/>
              <a:t> The soul who sins shall die. </a:t>
            </a:r>
            <a:r>
              <a:rPr lang="en-US" dirty="0">
                <a:solidFill>
                  <a:srgbClr val="FFFF00"/>
                </a:solidFill>
              </a:rPr>
              <a:t>The son shall not bear the guilt of the father, nor the father bear the guilt of the son</a:t>
            </a:r>
            <a:r>
              <a:rPr lang="en-US" dirty="0"/>
              <a:t>. The righteousness of the righteous shall be upon himself, and the wickedness of the wicked shall be upon himself. </a:t>
            </a:r>
          </a:p>
          <a:p>
            <a:endParaRPr lang="en-US" dirty="0"/>
          </a:p>
        </p:txBody>
      </p:sp>
      <p:sp>
        <p:nvSpPr>
          <p:cNvPr id="6" name="Slide Number Placeholder 5"/>
          <p:cNvSpPr>
            <a:spLocks noGrp="1"/>
          </p:cNvSpPr>
          <p:nvPr>
            <p:ph type="sldNum" sz="quarter" idx="12"/>
          </p:nvPr>
        </p:nvSpPr>
        <p:spPr/>
        <p:txBody>
          <a:bodyPr/>
          <a:lstStyle/>
          <a:p>
            <a:fld id="{13FB1DA5-4BC0-4074-B8A5-E456D912EFE7}" type="slidenum">
              <a:rPr lang="en-US"/>
              <a:pPr/>
              <a:t>159</a:t>
            </a:fld>
            <a:endParaRPr lang="en-US"/>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1FC983-6826-4E24-9BB3-87FC463BA029}" type="slidenum">
              <a:rPr lang="en-US"/>
              <a:pPr>
                <a:defRPr/>
              </a:pPr>
              <a:t>16</a:t>
            </a:fld>
            <a:endParaRPr lang="en-US"/>
          </a:p>
        </p:txBody>
      </p:sp>
      <p:sp>
        <p:nvSpPr>
          <p:cNvPr id="549890" name="Rectangle 2"/>
          <p:cNvSpPr>
            <a:spLocks noGrp="1" noChangeArrowheads="1"/>
          </p:cNvSpPr>
          <p:nvPr>
            <p:ph type="title"/>
          </p:nvPr>
        </p:nvSpPr>
        <p:spPr/>
        <p:txBody>
          <a:bodyPr/>
          <a:lstStyle/>
          <a:p>
            <a:pPr eaLnBrk="1" hangingPunct="1">
              <a:defRPr/>
            </a:pPr>
            <a:r>
              <a:rPr lang="en-US">
                <a:latin typeface="Arial Black" pitchFamily="34" charset="0"/>
              </a:rPr>
              <a:t>Qualifications For Elders</a:t>
            </a:r>
          </a:p>
        </p:txBody>
      </p:sp>
      <p:sp>
        <p:nvSpPr>
          <p:cNvPr id="549891" name="Rectangle 3"/>
          <p:cNvSpPr>
            <a:spLocks noGrp="1" noChangeArrowheads="1"/>
          </p:cNvSpPr>
          <p:nvPr>
            <p:ph type="body" idx="1"/>
          </p:nvPr>
        </p:nvSpPr>
        <p:spPr>
          <a:xfrm>
            <a:off x="914400" y="1600200"/>
            <a:ext cx="7848600" cy="4495800"/>
          </a:xfrm>
        </p:spPr>
        <p:txBody>
          <a:bodyPr/>
          <a:lstStyle/>
          <a:p>
            <a:pPr marL="457200" indent="-457200" eaLnBrk="1" hangingPunct="1">
              <a:spcBef>
                <a:spcPct val="0"/>
              </a:spcBef>
              <a:spcAft>
                <a:spcPts val="2400"/>
              </a:spcAft>
              <a:defRPr/>
            </a:pPr>
            <a:r>
              <a:rPr lang="en-US" sz="2800" b="1" dirty="0"/>
              <a:t>Not quarrelsome</a:t>
            </a:r>
            <a:r>
              <a:rPr lang="en-US" sz="2800" dirty="0"/>
              <a:t>  (1 Tim. 3:3)</a:t>
            </a:r>
          </a:p>
          <a:p>
            <a:pPr marL="457200" indent="-457200" eaLnBrk="1" hangingPunct="1">
              <a:spcBef>
                <a:spcPct val="0"/>
              </a:spcBef>
              <a:spcAft>
                <a:spcPts val="2400"/>
              </a:spcAft>
              <a:defRPr/>
            </a:pPr>
            <a:r>
              <a:rPr lang="en-US" sz="2800" b="1" dirty="0"/>
              <a:t>Not covetous</a:t>
            </a:r>
            <a:r>
              <a:rPr lang="en-US" sz="2800" dirty="0"/>
              <a:t>  (1 Tim. 3:3)</a:t>
            </a:r>
          </a:p>
          <a:p>
            <a:pPr marL="457200" indent="-457200" eaLnBrk="1" hangingPunct="1">
              <a:spcBef>
                <a:spcPct val="0"/>
              </a:spcBef>
              <a:spcAft>
                <a:spcPts val="2400"/>
              </a:spcAft>
              <a:defRPr/>
            </a:pPr>
            <a:r>
              <a:rPr lang="en-US" sz="2800" b="1" dirty="0"/>
              <a:t>One who rules his own house</a:t>
            </a:r>
            <a:br>
              <a:rPr lang="en-US" sz="2800" b="1" dirty="0"/>
            </a:br>
            <a:r>
              <a:rPr lang="en-US" sz="2800" b="1" dirty="0"/>
              <a:t>well</a:t>
            </a:r>
            <a:r>
              <a:rPr lang="en-US" sz="2800" dirty="0"/>
              <a:t>  (1 Tim. 3:4-5)</a:t>
            </a:r>
          </a:p>
          <a:p>
            <a:pPr marL="457200" indent="-457200" eaLnBrk="1" hangingPunct="1">
              <a:spcBef>
                <a:spcPct val="0"/>
              </a:spcBef>
              <a:spcAft>
                <a:spcPts val="2400"/>
              </a:spcAft>
              <a:defRPr/>
            </a:pPr>
            <a:r>
              <a:rPr lang="en-US" sz="2800" b="1" dirty="0"/>
              <a:t>Having his children in submission</a:t>
            </a:r>
            <a:br>
              <a:rPr lang="en-US" sz="2800" b="1" dirty="0"/>
            </a:br>
            <a:r>
              <a:rPr lang="en-US" sz="2800" b="1" dirty="0"/>
              <a:t>with all reverence</a:t>
            </a:r>
            <a:r>
              <a:rPr lang="en-US" sz="2800" dirty="0"/>
              <a:t>  (1 Tim. 3:4-5)</a:t>
            </a:r>
          </a:p>
          <a:p>
            <a:pPr marL="457200" indent="-457200" eaLnBrk="1" hangingPunct="1">
              <a:spcBef>
                <a:spcPct val="0"/>
              </a:spcBef>
              <a:spcAft>
                <a:spcPts val="2400"/>
              </a:spcAft>
              <a:defRPr/>
            </a:pPr>
            <a:r>
              <a:rPr lang="en-US" sz="2800" b="1" dirty="0"/>
              <a:t>Not a novice</a:t>
            </a:r>
            <a:r>
              <a:rPr lang="en-US" sz="2800" dirty="0"/>
              <a:t>  (1 Tim. 3:6)</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858000" y="15240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9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9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9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Fathers &amp; Sons</a:t>
            </a:r>
          </a:p>
        </p:txBody>
      </p:sp>
      <p:graphicFrame>
        <p:nvGraphicFramePr>
          <p:cNvPr id="8" name="Content Placeholder 7"/>
          <p:cNvGraphicFramePr>
            <a:graphicFrameLocks noGrp="1"/>
          </p:cNvGraphicFramePr>
          <p:nvPr>
            <p:ph idx="1"/>
          </p:nvPr>
        </p:nvGraphicFramePr>
        <p:xfrm>
          <a:off x="457200" y="1447800"/>
          <a:ext cx="8229600" cy="4663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Ungodly Fathers</a:t>
                      </a:r>
                    </a:p>
                  </a:txBody>
                  <a:tcPr>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Godly Sons</a:t>
                      </a:r>
                    </a:p>
                  </a:txBody>
                  <a:tcPr>
                    <a:solidFill>
                      <a:srgbClr val="0000FF"/>
                    </a:solidFill>
                  </a:tcPr>
                </a:tc>
              </a:tr>
              <a:tr h="370840">
                <a:tc>
                  <a:txBody>
                    <a:bodyPr/>
                    <a:lstStyle/>
                    <a:p>
                      <a:pPr algn="l"/>
                      <a:r>
                        <a:rPr lang="en-US" sz="2000" b="1" dirty="0" err="1"/>
                        <a:t>Amon</a:t>
                      </a:r>
                      <a:r>
                        <a:rPr lang="en-US" sz="2000" dirty="0"/>
                        <a:t>  (2 Ki. 21:20-22)</a:t>
                      </a:r>
                    </a:p>
                  </a:txBody>
                  <a:tcPr/>
                </a:tc>
                <a:tc>
                  <a:txBody>
                    <a:bodyPr/>
                    <a:lstStyle/>
                    <a:p>
                      <a:pPr algn="l"/>
                      <a:r>
                        <a:rPr lang="en-US" sz="2000" b="1" dirty="0"/>
                        <a:t>Josiah</a:t>
                      </a:r>
                      <a:r>
                        <a:rPr lang="en-US" sz="2000" dirty="0"/>
                        <a:t>  (2 Ki. 22:1-2; 23:25)</a:t>
                      </a:r>
                    </a:p>
                  </a:txBody>
                  <a:tcPr/>
                </a:tc>
              </a:tr>
              <a:tr h="370840">
                <a:tc>
                  <a:txBody>
                    <a:bodyPr/>
                    <a:lstStyle/>
                    <a:p>
                      <a:pPr algn="l"/>
                      <a:r>
                        <a:rPr lang="en-US" sz="2000" b="1" dirty="0" err="1"/>
                        <a:t>Ahaz</a:t>
                      </a:r>
                      <a:r>
                        <a:rPr lang="en-US" sz="2000" dirty="0"/>
                        <a:t>  (2</a:t>
                      </a:r>
                      <a:r>
                        <a:rPr lang="en-US" sz="2000" baseline="0" dirty="0"/>
                        <a:t> Ki. 16:1-4)</a:t>
                      </a:r>
                      <a:endParaRPr lang="en-US" sz="2000" dirty="0"/>
                    </a:p>
                  </a:txBody>
                  <a:tcPr/>
                </a:tc>
                <a:tc>
                  <a:txBody>
                    <a:bodyPr/>
                    <a:lstStyle/>
                    <a:p>
                      <a:pPr algn="l"/>
                      <a:r>
                        <a:rPr lang="en-US" sz="2000" b="1" dirty="0"/>
                        <a:t>Hezekiah</a:t>
                      </a:r>
                      <a:r>
                        <a:rPr lang="en-US" sz="2000" dirty="0"/>
                        <a:t>  (2 Ki. 18:1-6)</a:t>
                      </a:r>
                    </a:p>
                  </a:txBody>
                  <a:tcPr/>
                </a:tc>
              </a:tr>
              <a:tr h="370840">
                <a:tc>
                  <a:txBody>
                    <a:bodyPr/>
                    <a:lstStyle/>
                    <a:p>
                      <a:pPr algn="l"/>
                      <a:r>
                        <a:rPr lang="en-US" sz="2000" b="1" dirty="0" err="1"/>
                        <a:t>Abijam</a:t>
                      </a:r>
                      <a:r>
                        <a:rPr lang="en-US" sz="2000" baseline="0" dirty="0"/>
                        <a:t>  (1 Ki. 15:1-3)</a:t>
                      </a:r>
                      <a:endParaRPr lang="en-US" sz="2000" b="1" dirty="0"/>
                    </a:p>
                  </a:txBody>
                  <a:tcPr/>
                </a:tc>
                <a:tc>
                  <a:txBody>
                    <a:bodyPr/>
                    <a:lstStyle/>
                    <a:p>
                      <a:pPr algn="l"/>
                      <a:r>
                        <a:rPr lang="en-US" sz="2000" b="1" dirty="0" err="1"/>
                        <a:t>Asa</a:t>
                      </a:r>
                      <a:r>
                        <a:rPr lang="en-US" sz="2000" dirty="0"/>
                        <a:t>  (1 Ki.</a:t>
                      </a:r>
                      <a:r>
                        <a:rPr lang="en-US" sz="2000" baseline="0" dirty="0"/>
                        <a:t> 15:9-14)</a:t>
                      </a:r>
                      <a:endParaRPr lang="en-US" sz="2000" b="1" dirty="0"/>
                    </a:p>
                  </a:txBody>
                  <a:tcPr/>
                </a:tc>
              </a:tr>
              <a:tr h="370840">
                <a:tc>
                  <a:txBody>
                    <a:bodyPr/>
                    <a:lstStyle/>
                    <a:p>
                      <a:pPr algn="l"/>
                      <a:r>
                        <a:rPr lang="en-US" sz="2000" b="1" dirty="0"/>
                        <a:t>Saul</a:t>
                      </a:r>
                      <a:r>
                        <a:rPr lang="en-US" sz="2000" dirty="0"/>
                        <a:t>  (1 Sam. 13:13-14; 15:22-26)</a:t>
                      </a:r>
                      <a:endParaRPr lang="en-US" sz="2000" b="1" dirty="0"/>
                    </a:p>
                  </a:txBody>
                  <a:tcPr/>
                </a:tc>
                <a:tc>
                  <a:txBody>
                    <a:bodyPr/>
                    <a:lstStyle/>
                    <a:p>
                      <a:pPr algn="l"/>
                      <a:r>
                        <a:rPr lang="en-US" sz="2000" b="1" dirty="0"/>
                        <a:t>Jonathan</a:t>
                      </a:r>
                      <a:r>
                        <a:rPr lang="en-US" sz="2000" dirty="0"/>
                        <a:t>  (1 Sam. 18:1,</a:t>
                      </a:r>
                      <a:r>
                        <a:rPr lang="en-US" sz="2000" baseline="0" dirty="0"/>
                        <a:t> 3)</a:t>
                      </a:r>
                      <a:endParaRPr lang="en-US" sz="2000" b="1" dirty="0"/>
                    </a:p>
                  </a:txBody>
                  <a:tcPr/>
                </a:tc>
              </a:tr>
              <a:tr h="370840">
                <a:tc>
                  <a:txBody>
                    <a:bodyPr/>
                    <a:lstStyle/>
                    <a:p>
                      <a:pPr algn="ctr"/>
                      <a:r>
                        <a:rPr lang="en-US" sz="2000" b="1" kern="1200" dirty="0">
                          <a:solidFill>
                            <a:schemeClr val="lt1"/>
                          </a:solidFill>
                          <a:latin typeface="+mn-lt"/>
                          <a:ea typeface="+mn-ea"/>
                          <a:cs typeface="+mn-cs"/>
                        </a:rPr>
                        <a:t>Godly Fathers</a:t>
                      </a:r>
                    </a:p>
                  </a:txBody>
                  <a:tcPr>
                    <a:solidFill>
                      <a:srgbClr val="0000FF"/>
                    </a:solidFill>
                  </a:tcPr>
                </a:tc>
                <a:tc>
                  <a:txBody>
                    <a:bodyPr/>
                    <a:lstStyle/>
                    <a:p>
                      <a:pPr algn="ctr"/>
                      <a:r>
                        <a:rPr lang="en-US" sz="2000" b="1" kern="1200" dirty="0">
                          <a:solidFill>
                            <a:schemeClr val="lt1"/>
                          </a:solidFill>
                          <a:latin typeface="+mn-lt"/>
                          <a:ea typeface="+mn-ea"/>
                          <a:cs typeface="+mn-cs"/>
                        </a:rPr>
                        <a:t>Ungodly Sons</a:t>
                      </a:r>
                    </a:p>
                  </a:txBody>
                  <a:tcPr>
                    <a:solidFill>
                      <a:srgbClr val="0000FF"/>
                    </a:solidFill>
                  </a:tcPr>
                </a:tc>
              </a:tr>
              <a:tr h="370840">
                <a:tc>
                  <a:txBody>
                    <a:bodyPr/>
                    <a:lstStyle/>
                    <a:p>
                      <a:pPr algn="l"/>
                      <a:r>
                        <a:rPr lang="en-US" sz="2000" b="1" dirty="0"/>
                        <a:t>Aaron</a:t>
                      </a:r>
                    </a:p>
                  </a:txBody>
                  <a:tcPr anchor="ctr"/>
                </a:tc>
                <a:tc>
                  <a:txBody>
                    <a:bodyPr/>
                    <a:lstStyle/>
                    <a:p>
                      <a:pPr algn="l"/>
                      <a:r>
                        <a:rPr lang="en-US" sz="2000" b="1" dirty="0"/>
                        <a:t>Nadab &amp; Abihu  </a:t>
                      </a:r>
                      <a:r>
                        <a:rPr lang="en-US" sz="2000" dirty="0"/>
                        <a:t>(Lev. 10:1-3)</a:t>
                      </a:r>
                    </a:p>
                  </a:txBody>
                  <a:tcPr anchor="ctr"/>
                </a:tc>
              </a:tr>
              <a:tr h="370840">
                <a:tc>
                  <a:txBody>
                    <a:bodyPr/>
                    <a:lstStyle/>
                    <a:p>
                      <a:pPr algn="l"/>
                      <a:r>
                        <a:rPr lang="en-US" sz="2000" b="1" dirty="0"/>
                        <a:t>Eli</a:t>
                      </a:r>
                      <a:r>
                        <a:rPr lang="en-US" sz="2000" b="0" dirty="0"/>
                        <a:t>  </a:t>
                      </a:r>
                      <a:endParaRPr lang="en-US" sz="2000" b="1" dirty="0"/>
                    </a:p>
                  </a:txBody>
                  <a:tcPr anchor="ctr"/>
                </a:tc>
                <a:tc>
                  <a:txBody>
                    <a:bodyPr/>
                    <a:lstStyle/>
                    <a:p>
                      <a:pPr algn="l"/>
                      <a:r>
                        <a:rPr lang="en-US" sz="2000" b="1" dirty="0"/>
                        <a:t>Sons</a:t>
                      </a:r>
                      <a:r>
                        <a:rPr lang="en-US" sz="2000" b="0" dirty="0"/>
                        <a:t>  </a:t>
                      </a:r>
                      <a:r>
                        <a:rPr lang="en-US" sz="2000" kern="1200" dirty="0">
                          <a:solidFill>
                            <a:schemeClr val="dk1"/>
                          </a:solidFill>
                          <a:latin typeface="+mn-lt"/>
                          <a:ea typeface="+mn-ea"/>
                          <a:cs typeface="+mn-cs"/>
                        </a:rPr>
                        <a:t>(1 Sam. 2:12-17, 22-25)</a:t>
                      </a:r>
                      <a:endParaRPr lang="en-US" sz="2000" b="1" dirty="0"/>
                    </a:p>
                  </a:txBody>
                  <a:tcPr anchor="ctr"/>
                </a:tc>
              </a:tr>
              <a:tr h="370840">
                <a:tc>
                  <a:txBody>
                    <a:bodyPr/>
                    <a:lstStyle/>
                    <a:p>
                      <a:pPr algn="l"/>
                      <a:r>
                        <a:rPr lang="en-US" sz="2000" b="1" dirty="0"/>
                        <a:t>Samuel</a:t>
                      </a:r>
                      <a:r>
                        <a:rPr lang="en-US" sz="2000" b="0" dirty="0"/>
                        <a:t>  (1 Sam. 3:20-21)</a:t>
                      </a:r>
                      <a:endParaRPr lang="en-US" sz="2000" b="1" dirty="0"/>
                    </a:p>
                  </a:txBody>
                  <a:tcPr anchor="ctr"/>
                </a:tc>
                <a:tc>
                  <a:txBody>
                    <a:bodyPr/>
                    <a:lstStyle/>
                    <a:p>
                      <a:pPr algn="l"/>
                      <a:r>
                        <a:rPr lang="en-US" sz="2000" b="1" dirty="0"/>
                        <a:t>Joel &amp; </a:t>
                      </a:r>
                      <a:r>
                        <a:rPr lang="en-US" sz="2000" b="1" dirty="0" err="1"/>
                        <a:t>Abijah</a:t>
                      </a:r>
                      <a:r>
                        <a:rPr lang="en-US" sz="2000" b="0" dirty="0"/>
                        <a:t>  (1</a:t>
                      </a:r>
                      <a:r>
                        <a:rPr lang="en-US" sz="2000" b="0" baseline="0" dirty="0"/>
                        <a:t> Sam. 8:1-5)</a:t>
                      </a:r>
                      <a:endParaRPr lang="en-US" sz="2000" b="1" dirty="0"/>
                    </a:p>
                  </a:txBody>
                  <a:tcPr anchor="ctr"/>
                </a:tc>
              </a:tr>
              <a:tr h="370840">
                <a:tc>
                  <a:txBody>
                    <a:bodyPr/>
                    <a:lstStyle/>
                    <a:p>
                      <a:pPr algn="l"/>
                      <a:r>
                        <a:rPr lang="en-US" sz="2000" b="1" dirty="0"/>
                        <a:t>David</a:t>
                      </a:r>
                      <a:r>
                        <a:rPr lang="en-US" sz="2000" b="0" dirty="0"/>
                        <a:t>  (Acts 13:22)</a:t>
                      </a:r>
                    </a:p>
                  </a:txBody>
                  <a:tcPr anchor="ctr"/>
                </a:tc>
                <a:tc>
                  <a:txBody>
                    <a:bodyPr/>
                    <a:lstStyle/>
                    <a:p>
                      <a:pPr algn="l"/>
                      <a:r>
                        <a:rPr lang="en-US" sz="2000" b="1" dirty="0" err="1"/>
                        <a:t>Amnon</a:t>
                      </a:r>
                      <a:r>
                        <a:rPr lang="en-US" sz="2000" b="1" dirty="0"/>
                        <a:t> &amp; Absalom</a:t>
                      </a:r>
                      <a:r>
                        <a:rPr lang="en-US" sz="2000" b="0" dirty="0"/>
                        <a:t>  (2 Sam. 13 &amp; 15)</a:t>
                      </a:r>
                      <a:endParaRPr lang="en-US" sz="2000" b="1" dirty="0"/>
                    </a:p>
                  </a:txBody>
                  <a:tcPr anchor="ctr"/>
                </a:tc>
              </a:tr>
              <a:tr h="370840">
                <a:tc>
                  <a:txBody>
                    <a:bodyPr/>
                    <a:lstStyle/>
                    <a:p>
                      <a:pPr algn="l"/>
                      <a:r>
                        <a:rPr lang="en-US" sz="2000" b="1" dirty="0"/>
                        <a:t>Hezekiah</a:t>
                      </a:r>
                      <a:r>
                        <a:rPr lang="en-US" sz="2000" b="0" dirty="0"/>
                        <a:t>  (2 Ki. 18:3, 5-6)</a:t>
                      </a:r>
                      <a:endParaRPr lang="en-US" sz="2000" b="1" dirty="0"/>
                    </a:p>
                  </a:txBody>
                  <a:tcPr anchor="ctr"/>
                </a:tc>
                <a:tc>
                  <a:txBody>
                    <a:bodyPr/>
                    <a:lstStyle/>
                    <a:p>
                      <a:pPr algn="l"/>
                      <a:r>
                        <a:rPr lang="en-US" sz="2000" b="1" dirty="0"/>
                        <a:t>Manasseh</a:t>
                      </a:r>
                      <a:r>
                        <a:rPr lang="en-US" sz="2000" b="0" dirty="0"/>
                        <a:t>  (2 Ki. 21:9, 16)</a:t>
                      </a:r>
                      <a:endParaRPr lang="en-US" sz="2000" b="1" dirty="0"/>
                    </a:p>
                  </a:txBody>
                  <a:tcPr anchor="ctr"/>
                </a:tc>
              </a:tr>
            </a:tbl>
          </a:graphicData>
        </a:graphic>
      </p:graphicFrame>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160</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Mixing Apples &amp; Oranges</a:t>
            </a:r>
            <a:endParaRPr lang="en-US" dirty="0"/>
          </a:p>
        </p:txBody>
      </p:sp>
      <p:sp>
        <p:nvSpPr>
          <p:cNvPr id="7" name="Text Placeholder 6"/>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1 Tim. 3:4-5</a:t>
            </a:r>
          </a:p>
        </p:txBody>
      </p:sp>
      <p:sp>
        <p:nvSpPr>
          <p:cNvPr id="8" name="Content Placeholder 7"/>
          <p:cNvSpPr>
            <a:spLocks noGrp="1"/>
          </p:cNvSpPr>
          <p:nvPr>
            <p:ph sz="half" idx="2"/>
          </p:nvPr>
        </p:nvSpPr>
        <p:spPr/>
        <p:txBody>
          <a:bodyPr/>
          <a:lstStyle/>
          <a:p>
            <a:pPr marL="0" indent="463550">
              <a:buNone/>
            </a:pPr>
            <a:r>
              <a:rPr lang="en-US" sz="2800" dirty="0">
                <a:effectLst/>
                <a:cs typeface="Times New Roman" pitchFamily="18" charset="0"/>
              </a:rPr>
              <a:t> </a:t>
            </a:r>
            <a:r>
              <a:rPr lang="en-US" sz="2800" baseline="30000" dirty="0">
                <a:effectLst/>
                <a:cs typeface="Times New Roman" pitchFamily="18" charset="0"/>
              </a:rPr>
              <a:t>4</a:t>
            </a:r>
            <a:r>
              <a:rPr lang="en-US" sz="2800" dirty="0">
                <a:effectLst/>
                <a:cs typeface="Times New Roman" pitchFamily="18" charset="0"/>
              </a:rPr>
              <a:t> one who </a:t>
            </a:r>
            <a:r>
              <a:rPr lang="en-US" sz="2800" b="1" dirty="0">
                <a:solidFill>
                  <a:srgbClr val="FFFF00"/>
                </a:solidFill>
                <a:effectLst/>
                <a:cs typeface="Times New Roman" pitchFamily="18" charset="0"/>
              </a:rPr>
              <a:t>rules his own house well</a:t>
            </a:r>
            <a:r>
              <a:rPr lang="en-US" sz="2800" dirty="0">
                <a:effectLst/>
                <a:cs typeface="Times New Roman" pitchFamily="18" charset="0"/>
              </a:rPr>
              <a:t>, </a:t>
            </a:r>
            <a:r>
              <a:rPr lang="en-US" sz="2800" dirty="0">
                <a:solidFill>
                  <a:srgbClr val="00B0F0"/>
                </a:solidFill>
                <a:effectLst/>
                <a:cs typeface="Times New Roman" pitchFamily="18" charset="0"/>
              </a:rPr>
              <a:t>having his children in submission with all reverence </a:t>
            </a:r>
            <a:r>
              <a:rPr lang="en-US" sz="2800" baseline="30000" dirty="0">
                <a:effectLst/>
                <a:cs typeface="Times New Roman" pitchFamily="18" charset="0"/>
              </a:rPr>
              <a:t>5</a:t>
            </a:r>
            <a:r>
              <a:rPr lang="en-US" sz="2800" dirty="0">
                <a:effectLst/>
                <a:cs typeface="Times New Roman" pitchFamily="18" charset="0"/>
              </a:rPr>
              <a:t> (for if a man does not know how to </a:t>
            </a:r>
            <a:r>
              <a:rPr lang="en-US" sz="2800" b="1" dirty="0">
                <a:solidFill>
                  <a:srgbClr val="FFFF00"/>
                </a:solidFill>
                <a:effectLst/>
                <a:cs typeface="Times New Roman" pitchFamily="18" charset="0"/>
              </a:rPr>
              <a:t>rule his own house</a:t>
            </a:r>
            <a:r>
              <a:rPr lang="en-US" sz="2800" dirty="0">
                <a:solidFill>
                  <a:srgbClr val="FFFF00"/>
                </a:solidFill>
                <a:effectLst/>
                <a:cs typeface="Times New Roman" pitchFamily="18" charset="0"/>
              </a:rPr>
              <a:t>,</a:t>
            </a:r>
            <a:r>
              <a:rPr lang="en-US" sz="2800" dirty="0">
                <a:effectLst/>
                <a:cs typeface="Times New Roman" pitchFamily="18" charset="0"/>
              </a:rPr>
              <a:t> how will he </a:t>
            </a:r>
            <a:r>
              <a:rPr lang="en-US" sz="2800" b="1" dirty="0">
                <a:solidFill>
                  <a:srgbClr val="FFFF00"/>
                </a:solidFill>
                <a:effectLst/>
                <a:cs typeface="Times New Roman" pitchFamily="18" charset="0"/>
              </a:rPr>
              <a:t>take care of the church of God</a:t>
            </a:r>
            <a:r>
              <a:rPr lang="en-US" sz="2800" dirty="0">
                <a:effectLst/>
                <a:cs typeface="Times New Roman" pitchFamily="18" charset="0"/>
              </a:rPr>
              <a:t>?);</a:t>
            </a:r>
            <a:r>
              <a:rPr lang="en-US" sz="2800" dirty="0">
                <a:effectLst/>
              </a:rPr>
              <a:t> </a:t>
            </a:r>
          </a:p>
        </p:txBody>
      </p:sp>
      <p:sp>
        <p:nvSpPr>
          <p:cNvPr id="9" name="Text Placeholder 8"/>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Tit. 1:6</a:t>
            </a:r>
          </a:p>
        </p:txBody>
      </p:sp>
      <p:sp>
        <p:nvSpPr>
          <p:cNvPr id="10" name="Content Placeholder 9"/>
          <p:cNvSpPr>
            <a:spLocks noGrp="1"/>
          </p:cNvSpPr>
          <p:nvPr>
            <p:ph sz="quarter" idx="4"/>
          </p:nvPr>
        </p:nvSpPr>
        <p:spPr/>
        <p:txBody>
          <a:bodyPr/>
          <a:lstStyle/>
          <a:p>
            <a:pPr marL="0" indent="463550">
              <a:buNone/>
            </a:pPr>
            <a:r>
              <a:rPr lang="en-US" sz="2800" baseline="30000" dirty="0">
                <a:effectLst/>
                <a:latin typeface="CG Times (W1)" charset="0"/>
                <a:cs typeface="Times New Roman" pitchFamily="18" charset="0"/>
              </a:rPr>
              <a:t>6</a:t>
            </a:r>
            <a:r>
              <a:rPr lang="en-US" sz="2800" dirty="0">
                <a:effectLst/>
                <a:latin typeface="CG Times (W1)" charset="0"/>
                <a:cs typeface="Times New Roman" pitchFamily="18" charset="0"/>
              </a:rPr>
              <a:t> if a man is blameless, the husband of one wife, </a:t>
            </a:r>
            <a:r>
              <a:rPr lang="en-US" sz="2800" dirty="0">
                <a:solidFill>
                  <a:srgbClr val="00B0F0"/>
                </a:solidFill>
                <a:effectLst/>
                <a:latin typeface="CG Times (W1)" charset="0"/>
                <a:cs typeface="Times New Roman" pitchFamily="18" charset="0"/>
              </a:rPr>
              <a:t>having faithful children </a:t>
            </a:r>
            <a:r>
              <a:rPr lang="en-US" sz="2800" dirty="0">
                <a:effectLst/>
                <a:latin typeface="CG Times (W1)" charset="0"/>
                <a:cs typeface="Times New Roman" pitchFamily="18" charset="0"/>
              </a:rPr>
              <a:t>not accused of dissipation or insubordination</a:t>
            </a:r>
            <a:r>
              <a:rPr lang="en-US" sz="2800" b="1" dirty="0">
                <a:effectLst/>
                <a:latin typeface="CG Times (W1)" charset="0"/>
                <a:cs typeface="Times New Roman" pitchFamily="18" charset="0"/>
              </a:rPr>
              <a:t>.</a:t>
            </a:r>
            <a:endParaRPr lang="en-US" sz="2800" dirty="0">
              <a:effectLst/>
            </a:endParaRPr>
          </a:p>
        </p:txBody>
      </p:sp>
      <p:sp>
        <p:nvSpPr>
          <p:cNvPr id="5" name="Slide Number Placeholder 4"/>
          <p:cNvSpPr>
            <a:spLocks noGrp="1"/>
          </p:cNvSpPr>
          <p:nvPr>
            <p:ph type="sldNum" sz="quarter" idx="12"/>
          </p:nvPr>
        </p:nvSpPr>
        <p:spPr/>
        <p:txBody>
          <a:bodyPr/>
          <a:lstStyle/>
          <a:p>
            <a:pPr>
              <a:defRPr/>
            </a:pPr>
            <a:fld id="{1D44733C-F4B3-461B-B5C7-B4C817523323}" type="slidenum">
              <a:rPr lang="en-US"/>
              <a:pPr>
                <a:defRPr/>
              </a:pPr>
              <a:t>161</a:t>
            </a:fld>
            <a:endParaRPr lang="en-US"/>
          </a:p>
        </p:txBody>
      </p:sp>
      <p:sp>
        <p:nvSpPr>
          <p:cNvPr id="11" name="Up Arrow Callout 10"/>
          <p:cNvSpPr/>
          <p:nvPr/>
        </p:nvSpPr>
        <p:spPr bwMode="auto">
          <a:xfrm>
            <a:off x="5105400" y="5105400"/>
            <a:ext cx="3352800" cy="762000"/>
          </a:xfrm>
          <a:prstGeom prst="upArrowCallou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itchFamily="34" charset="0"/>
              </a:rPr>
              <a:t>No Explanation</a:t>
            </a:r>
          </a:p>
        </p:txBody>
      </p:sp>
      <p:sp>
        <p:nvSpPr>
          <p:cNvPr id="12" name="Footer Placeholder 11"/>
          <p:cNvSpPr>
            <a:spLocks noGrp="1"/>
          </p:cNvSpPr>
          <p:nvPr>
            <p:ph type="ftr" sz="quarter" idx="11"/>
          </p:nvPr>
        </p:nvSpPr>
        <p:spPr/>
        <p:txBody>
          <a:bodyPr/>
          <a:lstStyle/>
          <a:p>
            <a:pPr>
              <a:defRPr/>
            </a:pPr>
            <a:endParaRPr lang="en-US"/>
          </a:p>
        </p:txBody>
      </p:sp>
      <p:sp>
        <p:nvSpPr>
          <p:cNvPr id="15" name="Right Arrow 14"/>
          <p:cNvSpPr/>
          <p:nvPr/>
        </p:nvSpPr>
        <p:spPr bwMode="auto">
          <a:xfrm>
            <a:off x="3429000" y="2667000"/>
            <a:ext cx="1066800" cy="457200"/>
          </a:xfrm>
          <a:prstGeom prst="rightArrow">
            <a:avLst>
              <a:gd name="adj1" fmla="val 29747"/>
              <a:gd name="adj2" fmla="val 50000"/>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a:off x="3962400" y="4800600"/>
            <a:ext cx="1066800" cy="457200"/>
          </a:xfrm>
          <a:prstGeom prst="rightArrow">
            <a:avLst>
              <a:gd name="adj1" fmla="val 29747"/>
              <a:gd name="adj2" fmla="val 50000"/>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spd="med">
    <p:cover dir="rd"/>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Passages Joined</a:t>
            </a:r>
          </a:p>
        </p:txBody>
      </p:sp>
      <p:sp>
        <p:nvSpPr>
          <p:cNvPr id="3" name="Slide Number Placeholder 2"/>
          <p:cNvSpPr>
            <a:spLocks noGrp="1"/>
          </p:cNvSpPr>
          <p:nvPr>
            <p:ph type="sldNum" sz="quarter" idx="12"/>
          </p:nvPr>
        </p:nvSpPr>
        <p:spPr/>
        <p:txBody>
          <a:bodyPr/>
          <a:lstStyle/>
          <a:p>
            <a:fld id="{812BE68A-F562-4DA6-A652-DCD09757848A}" type="slidenum">
              <a:rPr lang="en-US"/>
              <a:pPr/>
              <a:t>162</a:t>
            </a:fld>
            <a:endParaRPr lang="en-US"/>
          </a:p>
        </p:txBody>
      </p:sp>
      <p:sp>
        <p:nvSpPr>
          <p:cNvPr id="5" name="Down Arrow Callout 4"/>
          <p:cNvSpPr/>
          <p:nvPr/>
        </p:nvSpPr>
        <p:spPr bwMode="auto">
          <a:xfrm>
            <a:off x="5334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Jas. 1:27</a:t>
            </a:r>
            <a:r>
              <a:rPr kumimoji="0" lang="en-US" sz="1800" b="0" i="0" u="none" strike="noStrike" cap="none" normalizeH="0" baseline="0" dirty="0">
                <a:ln>
                  <a:noFill/>
                </a:ln>
                <a:solidFill>
                  <a:schemeClr val="tx1"/>
                </a:solidFill>
                <a:effectLst/>
                <a:latin typeface="Arial" pitchFamily="34" charset="0"/>
              </a:rPr>
              <a:t>                       </a:t>
            </a:r>
            <a:r>
              <a:rPr kumimoji="0" lang="en-US" sz="1800" b="1" i="0" u="none" strike="noStrike" cap="none" normalizeH="0" baseline="0" dirty="0">
                <a:ln>
                  <a:noFill/>
                </a:ln>
                <a:solidFill>
                  <a:srgbClr val="FFFF00"/>
                </a:solidFill>
                <a:effectLst/>
                <a:latin typeface="Arial" pitchFamily="34" charset="0"/>
              </a:rPr>
              <a:t>Orphans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Christian Visit              &amp;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kumimoji="0" lang="en-US" sz="1800" b="1" i="0" u="none" strike="noStrike" cap="none" normalizeH="0" baseline="0" dirty="0">
                <a:ln>
                  <a:noFill/>
                </a:ln>
                <a:solidFill>
                  <a:srgbClr val="FFFF00"/>
                </a:solidFill>
                <a:effectLst/>
                <a:latin typeface="Arial" pitchFamily="34" charset="0"/>
              </a:rPr>
              <a:t>Widows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7" name="Down Arrow Callout 6"/>
          <p:cNvSpPr/>
          <p:nvPr/>
        </p:nvSpPr>
        <p:spPr bwMode="auto">
          <a:xfrm>
            <a:off x="5334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1 Tim. 5:16</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Church Relieve      </a:t>
            </a:r>
            <a:r>
              <a:rPr lang="en-US" b="1" dirty="0">
                <a:solidFill>
                  <a:srgbClr val="FFFF00"/>
                </a:solidFill>
              </a:rPr>
              <a:t>Widows</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8" name="Rectangle 7"/>
          <p:cNvSpPr/>
          <p:nvPr/>
        </p:nvSpPr>
        <p:spPr bwMode="auto">
          <a:xfrm>
            <a:off x="5334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Orphans</a:t>
            </a:r>
          </a:p>
          <a:p>
            <a:r>
              <a:rPr lang="en-US" dirty="0"/>
              <a:t>      Church Relieve             &amp;</a:t>
            </a:r>
          </a:p>
          <a:p>
            <a:r>
              <a:rPr lang="en-US" dirty="0"/>
              <a:t>                                      </a:t>
            </a:r>
            <a:r>
              <a:rPr lang="en-US" b="1" dirty="0">
                <a:solidFill>
                  <a:srgbClr val="FFFF00"/>
                </a:solidFill>
              </a:rPr>
              <a:t>Widows</a:t>
            </a:r>
            <a:endParaRPr kumimoji="0" lang="en-US" sz="1800" b="0" i="0" u="none" strike="noStrike" cap="none" normalizeH="0" baseline="0" dirty="0">
              <a:ln>
                <a:noFill/>
              </a:ln>
              <a:solidFill>
                <a:schemeClr val="tx1"/>
              </a:solidFill>
              <a:effectLst/>
              <a:latin typeface="Arial" pitchFamily="34" charset="0"/>
            </a:endParaRPr>
          </a:p>
        </p:txBody>
      </p:sp>
      <p:sp>
        <p:nvSpPr>
          <p:cNvPr id="9" name="Down Arrow Callout 8"/>
          <p:cNvSpPr/>
          <p:nvPr/>
        </p:nvSpPr>
        <p:spPr bwMode="auto">
          <a:xfrm>
            <a:off x="49530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Acts 2:38</a:t>
            </a: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Alien Sinner              &amp;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Be Baptized</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0" name="Down Arrow Callout 9"/>
          <p:cNvSpPr/>
          <p:nvPr/>
        </p:nvSpPr>
        <p:spPr bwMode="auto">
          <a:xfrm>
            <a:off x="49530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Rev. 2:16</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Erring Christian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p:nvSpPr>
        <p:spPr bwMode="auto">
          <a:xfrm>
            <a:off x="49530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Repent</a:t>
            </a:r>
          </a:p>
          <a:p>
            <a:r>
              <a:rPr lang="en-US" dirty="0"/>
              <a:t>       Erring Christian           &amp;</a:t>
            </a:r>
          </a:p>
          <a:p>
            <a:r>
              <a:rPr lang="en-US" dirty="0"/>
              <a:t>                                  </a:t>
            </a:r>
            <a:r>
              <a:rPr lang="en-US" b="1" dirty="0">
                <a:solidFill>
                  <a:srgbClr val="FFFF00"/>
                </a:solidFill>
              </a:rPr>
              <a:t>Be Baptized</a:t>
            </a:r>
            <a:endParaRPr kumimoji="0" lang="en-US" sz="1800" b="0" i="0" u="none" strike="noStrike" cap="none" normalizeH="0" baseline="0" dirty="0">
              <a:ln>
                <a:noFill/>
              </a:ln>
              <a:solidFill>
                <a:schemeClr val="tx1"/>
              </a:solidFill>
              <a:effectLst/>
              <a:latin typeface="Arial" pitchFamily="34" charset="0"/>
            </a:endParaRPr>
          </a:p>
        </p:txBody>
      </p:sp>
      <p:sp>
        <p:nvSpPr>
          <p:cNvPr id="12" name="Text Box 3"/>
          <p:cNvSpPr txBox="1">
            <a:spLocks noChangeArrowheads="1"/>
          </p:cNvSpPr>
          <p:nvPr/>
        </p:nvSpPr>
        <p:spPr bwMode="auto">
          <a:xfrm>
            <a:off x="1600200" y="1447800"/>
            <a:ext cx="1540806" cy="523220"/>
          </a:xfrm>
          <a:prstGeom prst="rect">
            <a:avLst/>
          </a:prstGeom>
          <a:noFill/>
          <a:ln w="9525">
            <a:noFill/>
            <a:miter lim="800000"/>
            <a:headEnd/>
            <a:tailEnd/>
          </a:ln>
          <a:effectLst/>
        </p:spPr>
        <p:txBody>
          <a:bodyPr wrap="none">
            <a:spAutoFit/>
          </a:bodyPr>
          <a:lstStyle/>
          <a:p>
            <a:r>
              <a:rPr lang="en-US" sz="2800" b="1" dirty="0"/>
              <a:t>If This...</a:t>
            </a:r>
          </a:p>
        </p:txBody>
      </p:sp>
      <p:sp>
        <p:nvSpPr>
          <p:cNvPr id="13" name="Text Box 4"/>
          <p:cNvSpPr txBox="1">
            <a:spLocks noChangeArrowheads="1"/>
          </p:cNvSpPr>
          <p:nvPr/>
        </p:nvSpPr>
        <p:spPr bwMode="auto">
          <a:xfrm>
            <a:off x="5257800" y="1447800"/>
            <a:ext cx="3505200" cy="523220"/>
          </a:xfrm>
          <a:prstGeom prst="rect">
            <a:avLst/>
          </a:prstGeom>
          <a:noFill/>
          <a:ln w="9525">
            <a:noFill/>
            <a:miter lim="800000"/>
            <a:headEnd/>
            <a:tailEnd/>
          </a:ln>
          <a:effectLst/>
        </p:spPr>
        <p:txBody>
          <a:bodyPr wrap="square">
            <a:spAutoFit/>
          </a:bodyPr>
          <a:lstStyle/>
          <a:p>
            <a:r>
              <a:rPr lang="en-US" sz="2800" b="1" dirty="0"/>
              <a:t>What About This...</a:t>
            </a:r>
          </a:p>
        </p:txBody>
      </p:sp>
      <p:sp>
        <p:nvSpPr>
          <p:cNvPr id="14" name="Footer Placeholder 13"/>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Passages Joined</a:t>
            </a:r>
          </a:p>
        </p:txBody>
      </p:sp>
      <p:sp>
        <p:nvSpPr>
          <p:cNvPr id="3" name="Slide Number Placeholder 2"/>
          <p:cNvSpPr>
            <a:spLocks noGrp="1"/>
          </p:cNvSpPr>
          <p:nvPr>
            <p:ph type="sldNum" sz="quarter" idx="12"/>
          </p:nvPr>
        </p:nvSpPr>
        <p:spPr/>
        <p:txBody>
          <a:bodyPr/>
          <a:lstStyle/>
          <a:p>
            <a:fld id="{812BE68A-F562-4DA6-A652-DCD09757848A}" type="slidenum">
              <a:rPr lang="en-US"/>
              <a:pPr/>
              <a:t>163</a:t>
            </a:fld>
            <a:endParaRPr lang="en-US"/>
          </a:p>
        </p:txBody>
      </p:sp>
      <p:sp>
        <p:nvSpPr>
          <p:cNvPr id="5" name="Down Arrow Callout 4"/>
          <p:cNvSpPr/>
          <p:nvPr/>
        </p:nvSpPr>
        <p:spPr bwMode="auto">
          <a:xfrm>
            <a:off x="5334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34" charset="0"/>
              </a:rPr>
              <a:t>1 Tim. </a:t>
            </a:r>
            <a:r>
              <a:rPr kumimoji="0" lang="en-US" sz="1800" b="1" i="0" u="none" strike="noStrike" cap="none" normalizeH="0" baseline="0" dirty="0">
                <a:ln>
                  <a:noFill/>
                </a:ln>
                <a:solidFill>
                  <a:schemeClr val="tx1"/>
                </a:solidFill>
                <a:effectLst/>
                <a:latin typeface="Arial" pitchFamily="34" charset="0"/>
              </a:rPr>
              <a:t> 3:4-5</a:t>
            </a:r>
          </a:p>
          <a:p>
            <a:pPr marL="231775" marR="0" algn="l" defTabSz="914400" rtl="0" eaLnBrk="0" fontAlgn="base" latinLnBrk="0" hangingPunct="0">
              <a:lnSpc>
                <a:spcPct val="100000"/>
              </a:lnSpc>
              <a:spcBef>
                <a:spcPct val="0"/>
              </a:spcBef>
              <a:spcAft>
                <a:spcPct val="0"/>
              </a:spcAft>
              <a:buClrTx/>
              <a:buSzTx/>
              <a:buFontTx/>
              <a:buNone/>
              <a:tabLst/>
            </a:pPr>
            <a:r>
              <a:rPr lang="en-US" b="1" dirty="0">
                <a:latin typeface="Arial" pitchFamily="34" charset="0"/>
              </a:rPr>
              <a:t>Children in </a:t>
            </a:r>
            <a:r>
              <a:rPr lang="en-US" b="1" dirty="0">
                <a:solidFill>
                  <a:srgbClr val="FFFF00"/>
                </a:solidFill>
                <a:latin typeface="Arial" pitchFamily="34" charset="0"/>
              </a:rPr>
              <a:t>submission</a:t>
            </a:r>
          </a:p>
          <a:p>
            <a:pPr marL="231775" marR="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pitchFamily="34" charset="0"/>
              </a:rPr>
              <a:t>Take care </a:t>
            </a:r>
            <a:r>
              <a:rPr kumimoji="0" lang="en-US" sz="1800" b="1" i="0" u="none" strike="noStrike" cap="none" normalizeH="0" baseline="0" dirty="0">
                <a:ln>
                  <a:noFill/>
                </a:ln>
                <a:solidFill>
                  <a:schemeClr val="tx1"/>
                </a:solidFill>
                <a:effectLst/>
                <a:latin typeface="Arial" pitchFamily="34" charset="0"/>
              </a:rPr>
              <a:t>of church of God</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7" name="Down Arrow Callout 6"/>
          <p:cNvSpPr/>
          <p:nvPr/>
        </p:nvSpPr>
        <p:spPr bwMode="auto">
          <a:xfrm>
            <a:off x="5334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231775" marR="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Tit. 1:6</a:t>
            </a:r>
            <a:r>
              <a:rPr kumimoji="0" lang="en-US" sz="1800" b="0" i="0" u="none" strike="noStrike" cap="none" normalizeH="0" baseline="0" dirty="0">
                <a:ln>
                  <a:noFill/>
                </a:ln>
                <a:solidFill>
                  <a:schemeClr val="tx1"/>
                </a:solidFill>
                <a:effectLst/>
                <a:latin typeface="Arial" pitchFamily="34" charset="0"/>
              </a:rPr>
              <a:t>                   </a:t>
            </a:r>
            <a:br>
              <a:rPr kumimoji="0" lang="en-US" sz="1800" b="0" i="0" u="none" strike="noStrike" cap="none" normalizeH="0" baseline="0" dirty="0">
                <a:ln>
                  <a:noFill/>
                </a:ln>
                <a:solidFill>
                  <a:schemeClr val="tx1"/>
                </a:solidFill>
                <a:effectLst/>
                <a:latin typeface="Arial" pitchFamily="34" charset="0"/>
              </a:rPr>
            </a:br>
            <a:r>
              <a:rPr kumimoji="0" lang="en-US" sz="1800" b="1" i="0" u="none" strike="noStrike" cap="none" normalizeH="0" baseline="0" dirty="0">
                <a:ln>
                  <a:noFill/>
                </a:ln>
                <a:solidFill>
                  <a:srgbClr val="FFFF00"/>
                </a:solidFill>
                <a:effectLst/>
                <a:latin typeface="Arial" pitchFamily="34" charset="0"/>
              </a:rPr>
              <a:t>Faithful</a:t>
            </a:r>
            <a:r>
              <a:rPr kumimoji="0" lang="en-US" sz="1800" b="1" i="0" u="none" strike="noStrike" cap="none" normalizeH="0" baseline="0" dirty="0">
                <a:ln>
                  <a:noFill/>
                </a:ln>
                <a:solidFill>
                  <a:schemeClr val="tx1"/>
                </a:solidFill>
                <a:effectLst/>
                <a:latin typeface="Arial" pitchFamily="34" charset="0"/>
              </a:rPr>
              <a:t> (believing) children</a:t>
            </a:r>
          </a:p>
        </p:txBody>
      </p:sp>
      <p:sp>
        <p:nvSpPr>
          <p:cNvPr id="8" name="Rectangle 7"/>
          <p:cNvSpPr/>
          <p:nvPr/>
        </p:nvSpPr>
        <p:spPr bwMode="auto">
          <a:xfrm>
            <a:off x="5334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latin typeface="Arial" pitchFamily="34" charset="0"/>
              </a:rPr>
              <a:t>Therefore</a:t>
            </a:r>
            <a:r>
              <a:rPr lang="en-US" b="1" dirty="0">
                <a:latin typeface="Arial" pitchFamily="34" charset="0"/>
              </a:rPr>
              <a:t> </a:t>
            </a:r>
          </a:p>
          <a:p>
            <a:pPr marL="231775"/>
            <a:r>
              <a:rPr lang="en-US" b="1" dirty="0">
                <a:solidFill>
                  <a:srgbClr val="FFFF00"/>
                </a:solidFill>
                <a:latin typeface="Arial" pitchFamily="34" charset="0"/>
              </a:rPr>
              <a:t>Faithful</a:t>
            </a:r>
            <a:r>
              <a:rPr lang="en-US" b="1" dirty="0">
                <a:latin typeface="Arial" pitchFamily="34" charset="0"/>
              </a:rPr>
              <a:t> (believing) children</a:t>
            </a:r>
          </a:p>
          <a:p>
            <a:pPr marL="231775"/>
            <a:r>
              <a:rPr lang="en-US" b="1" dirty="0">
                <a:solidFill>
                  <a:srgbClr val="FFFF00"/>
                </a:solidFill>
                <a:latin typeface="Arial" pitchFamily="34" charset="0"/>
              </a:rPr>
              <a:t>Take care </a:t>
            </a:r>
            <a:r>
              <a:rPr lang="en-US" b="1" dirty="0">
                <a:latin typeface="Arial" pitchFamily="34" charset="0"/>
              </a:rPr>
              <a:t>of church of God</a:t>
            </a:r>
          </a:p>
        </p:txBody>
      </p:sp>
      <p:sp>
        <p:nvSpPr>
          <p:cNvPr id="9" name="Down Arrow Callout 8"/>
          <p:cNvSpPr/>
          <p:nvPr/>
        </p:nvSpPr>
        <p:spPr bwMode="auto">
          <a:xfrm>
            <a:off x="5029200" y="22098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Acts 2:38</a:t>
            </a:r>
            <a:r>
              <a:rPr kumimoji="0" lang="en-US" sz="1800" b="0" i="0" u="none" strike="noStrike" cap="none" normalizeH="0" baseline="0" dirty="0">
                <a:ln>
                  <a:noFill/>
                </a:ln>
                <a:solidFill>
                  <a:schemeClr val="tx1"/>
                </a:solidFill>
                <a:effectLst/>
                <a:latin typeface="Arial" pitchFamily="34" charset="0"/>
              </a:rPr>
              <a:t>                        </a:t>
            </a:r>
            <a:r>
              <a:rPr lang="en-US" dirty="0"/>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Alien Sinner              &amp;</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a:t>
            </a:r>
            <a:r>
              <a:rPr lang="en-US" b="1" dirty="0">
                <a:solidFill>
                  <a:srgbClr val="FFFF00"/>
                </a:solidFill>
              </a:rPr>
              <a:t>Be Baptized</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0" name="Down Arrow Callout 9"/>
          <p:cNvSpPr/>
          <p:nvPr/>
        </p:nvSpPr>
        <p:spPr bwMode="auto">
          <a:xfrm>
            <a:off x="4953000" y="3657600"/>
            <a:ext cx="3733800" cy="14478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Rev. 2:16</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r>
              <a:rPr kumimoji="0" lang="en-US" sz="1800" b="0" i="0" u="none" strike="noStrike" cap="none" normalizeH="0" baseline="0" dirty="0">
                <a:ln>
                  <a:noFill/>
                </a:ln>
                <a:solidFill>
                  <a:schemeClr val="tx1"/>
                </a:solidFill>
                <a:effectLst/>
                <a:latin typeface="Arial" pitchFamily="34" charset="0"/>
              </a:rPr>
              <a:t>         Erring Christian      </a:t>
            </a:r>
            <a:r>
              <a:rPr lang="en-US" b="1" dirty="0">
                <a:solidFill>
                  <a:srgbClr val="FFFF00"/>
                </a:solidFill>
              </a:rPr>
              <a:t>Repent</a:t>
            </a:r>
            <a:r>
              <a:rPr kumimoji="0" lang="en-US" sz="1800" b="0" i="0" u="none" strike="noStrike" cap="none" normalizeH="0" baseline="0" dirty="0">
                <a:ln>
                  <a:noFill/>
                </a:ln>
                <a:solidFill>
                  <a:schemeClr val="tx1"/>
                </a:solidFill>
                <a:effectLst/>
                <a:latin typeface="Arial" pitchFamily="34" charset="0"/>
              </a:rPr>
              <a:t/>
            </a:r>
            <a:br>
              <a:rPr kumimoji="0" lang="en-US" sz="1800" b="0" i="0" u="none" strike="noStrike" cap="none" normalizeH="0" baseline="0" dirty="0">
                <a:ln>
                  <a:noFill/>
                </a:ln>
                <a:solidFill>
                  <a:schemeClr val="tx1"/>
                </a:solidFill>
                <a:effectLst/>
                <a:latin typeface="Arial" pitchFamily="34" charset="0"/>
              </a:rPr>
            </a:b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p:nvSpPr>
        <p:spPr bwMode="auto">
          <a:xfrm>
            <a:off x="4953000" y="5105400"/>
            <a:ext cx="3657600" cy="9144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r>
              <a:rPr lang="en-US" b="1" u="sng" dirty="0"/>
              <a:t>Therefore</a:t>
            </a:r>
            <a:r>
              <a:rPr lang="en-US" dirty="0"/>
              <a:t>                     </a:t>
            </a:r>
            <a:r>
              <a:rPr lang="en-US" b="1" dirty="0">
                <a:solidFill>
                  <a:srgbClr val="FFFF00"/>
                </a:solidFill>
              </a:rPr>
              <a:t>Repent</a:t>
            </a:r>
          </a:p>
          <a:p>
            <a:r>
              <a:rPr lang="en-US" dirty="0"/>
              <a:t>       Erring Christian           &amp;</a:t>
            </a:r>
          </a:p>
          <a:p>
            <a:r>
              <a:rPr lang="en-US" dirty="0"/>
              <a:t>                                  </a:t>
            </a:r>
            <a:r>
              <a:rPr lang="en-US" b="1" dirty="0">
                <a:solidFill>
                  <a:srgbClr val="FFFF00"/>
                </a:solidFill>
              </a:rPr>
              <a:t>Be Baptized</a:t>
            </a:r>
            <a:endParaRPr kumimoji="0" lang="en-US" sz="1800" b="0" i="0" u="none" strike="noStrike" cap="none" normalizeH="0" baseline="0" dirty="0">
              <a:ln>
                <a:noFill/>
              </a:ln>
              <a:solidFill>
                <a:schemeClr val="tx1"/>
              </a:solidFill>
              <a:effectLst/>
              <a:latin typeface="Arial" pitchFamily="34" charset="0"/>
            </a:endParaRPr>
          </a:p>
        </p:txBody>
      </p:sp>
      <p:sp>
        <p:nvSpPr>
          <p:cNvPr id="12" name="Text Box 3"/>
          <p:cNvSpPr txBox="1">
            <a:spLocks noChangeArrowheads="1"/>
          </p:cNvSpPr>
          <p:nvPr/>
        </p:nvSpPr>
        <p:spPr bwMode="auto">
          <a:xfrm>
            <a:off x="1600200" y="1447800"/>
            <a:ext cx="1540806" cy="523220"/>
          </a:xfrm>
          <a:prstGeom prst="rect">
            <a:avLst/>
          </a:prstGeom>
          <a:noFill/>
          <a:ln w="9525">
            <a:noFill/>
            <a:miter lim="800000"/>
            <a:headEnd/>
            <a:tailEnd/>
          </a:ln>
          <a:effectLst/>
        </p:spPr>
        <p:txBody>
          <a:bodyPr wrap="none">
            <a:spAutoFit/>
          </a:bodyPr>
          <a:lstStyle/>
          <a:p>
            <a:r>
              <a:rPr lang="en-US" sz="2800" b="1" dirty="0"/>
              <a:t>If This...</a:t>
            </a:r>
          </a:p>
        </p:txBody>
      </p:sp>
      <p:sp>
        <p:nvSpPr>
          <p:cNvPr id="13" name="Text Box 4"/>
          <p:cNvSpPr txBox="1">
            <a:spLocks noChangeArrowheads="1"/>
          </p:cNvSpPr>
          <p:nvPr/>
        </p:nvSpPr>
        <p:spPr bwMode="auto">
          <a:xfrm>
            <a:off x="5257800" y="1447800"/>
            <a:ext cx="3505200" cy="523220"/>
          </a:xfrm>
          <a:prstGeom prst="rect">
            <a:avLst/>
          </a:prstGeom>
          <a:noFill/>
          <a:ln w="9525">
            <a:noFill/>
            <a:miter lim="800000"/>
            <a:headEnd/>
            <a:tailEnd/>
          </a:ln>
          <a:effectLst/>
        </p:spPr>
        <p:txBody>
          <a:bodyPr wrap="square">
            <a:spAutoFit/>
          </a:bodyPr>
          <a:lstStyle/>
          <a:p>
            <a:r>
              <a:rPr lang="en-US" sz="2800" b="1" dirty="0"/>
              <a:t>What About This...</a:t>
            </a:r>
          </a:p>
        </p:txBody>
      </p:sp>
      <p:sp>
        <p:nvSpPr>
          <p:cNvPr id="14" name="Footer Placeholder 13"/>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4289FB8-A00D-4F01-B02F-60615242F049}" type="slidenum">
              <a:rPr lang="en-US"/>
              <a:pPr>
                <a:defRPr/>
              </a:pPr>
              <a:t>164</a:t>
            </a:fld>
            <a:endParaRPr lang="en-US"/>
          </a:p>
        </p:txBody>
      </p:sp>
      <p:sp>
        <p:nvSpPr>
          <p:cNvPr id="335874" name="Rectangle 2"/>
          <p:cNvSpPr>
            <a:spLocks noGrp="1" noChangeArrowheads="1"/>
          </p:cNvSpPr>
          <p:nvPr>
            <p:ph type="title"/>
          </p:nvPr>
        </p:nvSpPr>
        <p:spPr/>
        <p:txBody>
          <a:bodyPr/>
          <a:lstStyle/>
          <a:p>
            <a:pPr eaLnBrk="1" hangingPunct="1">
              <a:defRPr/>
            </a:pPr>
            <a:r>
              <a:rPr lang="en-US" sz="4200" dirty="0">
                <a:latin typeface="Arial Black" pitchFamily="34" charset="0"/>
              </a:rPr>
              <a:t>Organizational Possibilities</a:t>
            </a:r>
          </a:p>
        </p:txBody>
      </p:sp>
      <p:sp>
        <p:nvSpPr>
          <p:cNvPr id="335875" name="Rectangle 3"/>
          <p:cNvSpPr>
            <a:spLocks noGrp="1" noChangeArrowheads="1"/>
          </p:cNvSpPr>
          <p:nvPr>
            <p:ph type="body" idx="1"/>
          </p:nvPr>
        </p:nvSpPr>
        <p:spPr/>
        <p:txBody>
          <a:bodyPr/>
          <a:lstStyle/>
          <a:p>
            <a:pPr marL="457200" indent="-457200" eaLnBrk="1" hangingPunct="1">
              <a:lnSpc>
                <a:spcPct val="90000"/>
              </a:lnSpc>
              <a:spcBef>
                <a:spcPct val="0"/>
              </a:spcBef>
              <a:spcAft>
                <a:spcPct val="80000"/>
              </a:spcAft>
              <a:defRPr/>
            </a:pPr>
            <a:r>
              <a:rPr lang="en-US" sz="2800" b="1">
                <a:solidFill>
                  <a:srgbClr val="FFFF00"/>
                </a:solidFill>
                <a:latin typeface="CG Times (W1)" charset="0"/>
                <a:cs typeface="Times New Roman" pitchFamily="18" charset="0"/>
              </a:rPr>
              <a:t>Scripturally Unorganized</a:t>
            </a:r>
            <a:r>
              <a:rPr lang="en-US" sz="2800">
                <a:latin typeface="CG Times (W1)" charset="0"/>
                <a:cs typeface="Times New Roman" pitchFamily="18" charset="0"/>
              </a:rPr>
              <a:t>:  </a:t>
            </a:r>
            <a:r>
              <a:rPr lang="en-US" sz="2500">
                <a:latin typeface="CG Times (W1)" charset="0"/>
                <a:cs typeface="Times New Roman" pitchFamily="18" charset="0"/>
              </a:rPr>
              <a:t>No qualified men to serve  (Acts 14:23)</a:t>
            </a:r>
            <a:r>
              <a:rPr lang="en-US" sz="2800"/>
              <a:t> </a:t>
            </a:r>
          </a:p>
          <a:p>
            <a:pPr marL="457200" indent="-457200" eaLnBrk="1" hangingPunct="1">
              <a:lnSpc>
                <a:spcPct val="90000"/>
              </a:lnSpc>
              <a:spcBef>
                <a:spcPct val="0"/>
              </a:spcBef>
              <a:spcAft>
                <a:spcPct val="80000"/>
              </a:spcAft>
              <a:defRPr/>
            </a:pPr>
            <a:r>
              <a:rPr lang="en-US" sz="2800" b="1">
                <a:solidFill>
                  <a:srgbClr val="FFFF00"/>
                </a:solidFill>
                <a:latin typeface="CG Times (W1)" charset="0"/>
                <a:cs typeface="Times New Roman" pitchFamily="18" charset="0"/>
              </a:rPr>
              <a:t>Scripturally Organized</a:t>
            </a:r>
            <a:r>
              <a:rPr lang="en-US" sz="2800">
                <a:latin typeface="CG Times (W1)" charset="0"/>
                <a:cs typeface="Times New Roman" pitchFamily="18" charset="0"/>
              </a:rPr>
              <a:t>:  </a:t>
            </a:r>
            <a:r>
              <a:rPr lang="en-US" sz="2500">
                <a:latin typeface="CG Times (W1)" charset="0"/>
                <a:cs typeface="Times New Roman" pitchFamily="18" charset="0"/>
              </a:rPr>
              <a:t>Qualified men serving  (Phil. 1:1)</a:t>
            </a:r>
            <a:r>
              <a:rPr lang="en-US" sz="2800"/>
              <a:t> </a:t>
            </a:r>
          </a:p>
          <a:p>
            <a:pPr marL="457200" indent="-457200" eaLnBrk="1" hangingPunct="1">
              <a:lnSpc>
                <a:spcPct val="90000"/>
              </a:lnSpc>
              <a:spcBef>
                <a:spcPct val="0"/>
              </a:spcBef>
              <a:spcAft>
                <a:spcPct val="80000"/>
              </a:spcAft>
              <a:defRPr/>
            </a:pPr>
            <a:r>
              <a:rPr lang="en-US" sz="2800" b="1">
                <a:solidFill>
                  <a:srgbClr val="FFFF00"/>
                </a:solidFill>
                <a:latin typeface="CG Times (W1)" charset="0"/>
                <a:cs typeface="Times New Roman" pitchFamily="18" charset="0"/>
              </a:rPr>
              <a:t>Unscripturally Unorganized</a:t>
            </a:r>
            <a:r>
              <a:rPr lang="en-US" sz="2800">
                <a:latin typeface="CG Times (W1)" charset="0"/>
                <a:cs typeface="Times New Roman" pitchFamily="18" charset="0"/>
              </a:rPr>
              <a:t>:  </a:t>
            </a:r>
            <a:r>
              <a:rPr lang="en-US" sz="2500">
                <a:latin typeface="CG Times (W1)" charset="0"/>
                <a:cs typeface="Times New Roman" pitchFamily="18" charset="0"/>
              </a:rPr>
              <a:t>Qualified men not serving  (Tit. 1:5)</a:t>
            </a:r>
            <a:r>
              <a:rPr lang="en-US" sz="2800"/>
              <a:t> </a:t>
            </a:r>
          </a:p>
          <a:p>
            <a:pPr marL="457200" indent="-457200" eaLnBrk="1" hangingPunct="1">
              <a:lnSpc>
                <a:spcPct val="90000"/>
              </a:lnSpc>
              <a:spcBef>
                <a:spcPct val="0"/>
              </a:spcBef>
              <a:spcAft>
                <a:spcPct val="80000"/>
              </a:spcAft>
              <a:defRPr/>
            </a:pPr>
            <a:r>
              <a:rPr lang="en-US" sz="2800" b="1">
                <a:solidFill>
                  <a:srgbClr val="FFFF00"/>
                </a:solidFill>
                <a:latin typeface="CG Times (W1)" charset="0"/>
                <a:cs typeface="Times New Roman" pitchFamily="18" charset="0"/>
              </a:rPr>
              <a:t>Unscripturally Organized</a:t>
            </a:r>
            <a:r>
              <a:rPr lang="en-US" sz="2800">
                <a:latin typeface="CG Times (W1)" charset="0"/>
                <a:cs typeface="Times New Roman" pitchFamily="18" charset="0"/>
              </a:rPr>
              <a:t>:  </a:t>
            </a:r>
            <a:r>
              <a:rPr lang="en-US" sz="2500">
                <a:latin typeface="CG Times (W1)" charset="0"/>
                <a:cs typeface="Times New Roman" pitchFamily="18" charset="0"/>
              </a:rPr>
              <a:t>Unqualified men serving  (3 Jn. 9-10)</a:t>
            </a:r>
            <a:r>
              <a:rPr lang="en-US" sz="280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9DBD3B-25EC-459B-B595-DEDE5B797544}" type="slidenum">
              <a:rPr lang="en-US"/>
              <a:pPr>
                <a:defRPr/>
              </a:pPr>
              <a:t>165</a:t>
            </a:fld>
            <a:endParaRPr lang="en-US"/>
          </a:p>
        </p:txBody>
      </p:sp>
      <p:sp>
        <p:nvSpPr>
          <p:cNvPr id="545794" name="Rectangle 2"/>
          <p:cNvSpPr>
            <a:spLocks noGrp="1" noChangeArrowheads="1"/>
          </p:cNvSpPr>
          <p:nvPr>
            <p:ph type="title"/>
          </p:nvPr>
        </p:nvSpPr>
        <p:spPr>
          <a:xfrm>
            <a:off x="685800" y="533400"/>
            <a:ext cx="7848600" cy="1295400"/>
          </a:xfrm>
        </p:spPr>
        <p:txBody>
          <a:bodyPr/>
          <a:lstStyle/>
          <a:p>
            <a:pPr eaLnBrk="1" hangingPunct="1">
              <a:defRPr/>
            </a:pPr>
            <a:r>
              <a:rPr lang="en-US" dirty="0">
                <a:latin typeface="Arial Black" pitchFamily="34" charset="0"/>
              </a:rPr>
              <a:t>When Unqualified Men</a:t>
            </a:r>
            <a:br>
              <a:rPr lang="en-US" dirty="0">
                <a:latin typeface="Arial Black" pitchFamily="34" charset="0"/>
              </a:rPr>
            </a:br>
            <a:r>
              <a:rPr lang="en-US" dirty="0">
                <a:latin typeface="Arial Black" pitchFamily="34" charset="0"/>
              </a:rPr>
              <a:t> Are Appointed</a:t>
            </a:r>
          </a:p>
        </p:txBody>
      </p:sp>
      <p:sp>
        <p:nvSpPr>
          <p:cNvPr id="545795" name="Rectangle 3"/>
          <p:cNvSpPr>
            <a:spLocks noGrp="1" noChangeArrowheads="1"/>
          </p:cNvSpPr>
          <p:nvPr>
            <p:ph type="body" idx="1"/>
          </p:nvPr>
        </p:nvSpPr>
        <p:spPr>
          <a:xfrm>
            <a:off x="457200" y="2057400"/>
            <a:ext cx="8229600" cy="4191000"/>
          </a:xfrm>
        </p:spPr>
        <p:txBody>
          <a:bodyPr/>
          <a:lstStyle/>
          <a:p>
            <a:pPr marL="457200" indent="-457200" eaLnBrk="1" hangingPunct="1">
              <a:spcBef>
                <a:spcPct val="0"/>
              </a:spcBef>
              <a:spcAft>
                <a:spcPts val="2400"/>
              </a:spcAft>
              <a:defRPr/>
            </a:pPr>
            <a:r>
              <a:rPr lang="en-US" sz="2800" dirty="0"/>
              <a:t>The church does something it </a:t>
            </a:r>
            <a:r>
              <a:rPr lang="en-US" sz="2800" b="1" dirty="0">
                <a:solidFill>
                  <a:srgbClr val="FFFF00"/>
                </a:solidFill>
              </a:rPr>
              <a:t>should not do</a:t>
            </a:r>
          </a:p>
          <a:p>
            <a:pPr marL="457200" indent="-457200" eaLnBrk="1" hangingPunct="1">
              <a:spcBef>
                <a:spcPct val="0"/>
              </a:spcBef>
              <a:spcAft>
                <a:spcPts val="2400"/>
              </a:spcAft>
              <a:defRPr/>
            </a:pPr>
            <a:r>
              <a:rPr lang="en-US" sz="2800" dirty="0"/>
              <a:t>The men serve when they </a:t>
            </a:r>
            <a:r>
              <a:rPr lang="en-US" sz="2800" b="1" dirty="0">
                <a:solidFill>
                  <a:srgbClr val="FFFF00"/>
                </a:solidFill>
              </a:rPr>
              <a:t>should not serve</a:t>
            </a:r>
          </a:p>
          <a:p>
            <a:pPr marL="457200" indent="-457200" eaLnBrk="1" hangingPunct="1">
              <a:spcBef>
                <a:spcPct val="0"/>
              </a:spcBef>
              <a:spcAft>
                <a:spcPts val="2400"/>
              </a:spcAft>
              <a:defRPr/>
            </a:pPr>
            <a:r>
              <a:rPr lang="en-US" sz="2800" dirty="0"/>
              <a:t>Unqualified elders will likely </a:t>
            </a:r>
            <a:r>
              <a:rPr lang="en-US" sz="2800" b="1" dirty="0">
                <a:solidFill>
                  <a:srgbClr val="FFFF00"/>
                </a:solidFill>
              </a:rPr>
              <a:t>not help</a:t>
            </a:r>
            <a:r>
              <a:rPr lang="en-US" sz="2800" dirty="0"/>
              <a:t> and </a:t>
            </a:r>
            <a:r>
              <a:rPr lang="en-US" sz="2800" b="1" dirty="0">
                <a:solidFill>
                  <a:srgbClr val="FFFF00"/>
                </a:solidFill>
              </a:rPr>
              <a:t>probably harm</a:t>
            </a:r>
            <a:r>
              <a:rPr lang="en-US" sz="2800" dirty="0"/>
              <a:t> the church</a:t>
            </a:r>
          </a:p>
          <a:p>
            <a:pPr marL="457200" indent="-457200" eaLnBrk="1" hangingPunct="1">
              <a:spcBef>
                <a:spcPct val="0"/>
              </a:spcBef>
              <a:spcAft>
                <a:spcPts val="2400"/>
              </a:spcAft>
              <a:defRPr/>
            </a:pPr>
            <a:r>
              <a:rPr lang="en-US" sz="2800" dirty="0"/>
              <a:t>Unqualified elders are placed in a situation that may cause them to </a:t>
            </a:r>
            <a:r>
              <a:rPr lang="en-US" sz="2800" b="1" dirty="0">
                <a:solidFill>
                  <a:srgbClr val="FFFF00"/>
                </a:solidFill>
              </a:rPr>
              <a:t>lose their souls</a:t>
            </a:r>
            <a:r>
              <a:rPr lang="en-US" sz="2800" dirty="0"/>
              <a:t>  (cf. 1 Tim. 3:5-7)</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 calcmode="lin" valueType="num">
                                      <p:cBhvr>
                                        <p:cTn id="7" dur="500" fill="hold"/>
                                        <p:tgtEl>
                                          <p:spTgt spid="545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5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5795">
                                            <p:txEl>
                                              <p:pRg st="1" end="1"/>
                                            </p:txEl>
                                          </p:spTgt>
                                        </p:tgtEl>
                                        <p:attrNameLst>
                                          <p:attrName>style.visibility</p:attrName>
                                        </p:attrNameLst>
                                      </p:cBhvr>
                                      <p:to>
                                        <p:strVal val="visible"/>
                                      </p:to>
                                    </p:set>
                                    <p:anim calcmode="lin" valueType="num">
                                      <p:cBhvr>
                                        <p:cTn id="13" dur="500" fill="hold"/>
                                        <p:tgtEl>
                                          <p:spTgt spid="5457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57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 calcmode="lin" valueType="num">
                                      <p:cBhvr>
                                        <p:cTn id="19" dur="500" fill="hold"/>
                                        <p:tgtEl>
                                          <p:spTgt spid="545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57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45795">
                                            <p:txEl>
                                              <p:pRg st="3" end="3"/>
                                            </p:txEl>
                                          </p:spTgt>
                                        </p:tgtEl>
                                        <p:attrNameLst>
                                          <p:attrName>style.visibility</p:attrName>
                                        </p:attrNameLst>
                                      </p:cBhvr>
                                      <p:to>
                                        <p:strVal val="visible"/>
                                      </p:to>
                                    </p:set>
                                    <p:anim calcmode="lin" valueType="num">
                                      <p:cBhvr>
                                        <p:cTn id="25" dur="500" fill="hold"/>
                                        <p:tgtEl>
                                          <p:spTgt spid="5457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4579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2450A41-6963-4FEF-A281-6CD64D8CE68C}" type="slidenum">
              <a:rPr lang="en-US"/>
              <a:pPr>
                <a:defRPr/>
              </a:pPr>
              <a:t>17</a:t>
            </a:fld>
            <a:endParaRPr lang="en-US"/>
          </a:p>
        </p:txBody>
      </p:sp>
      <p:sp>
        <p:nvSpPr>
          <p:cNvPr id="551938" name="Rectangle 2"/>
          <p:cNvSpPr>
            <a:spLocks noGrp="1" noChangeArrowheads="1"/>
          </p:cNvSpPr>
          <p:nvPr>
            <p:ph type="title"/>
          </p:nvPr>
        </p:nvSpPr>
        <p:spPr/>
        <p:txBody>
          <a:bodyPr/>
          <a:lstStyle/>
          <a:p>
            <a:pPr eaLnBrk="1" hangingPunct="1">
              <a:defRPr/>
            </a:pPr>
            <a:r>
              <a:rPr lang="en-US">
                <a:latin typeface="Arial Black" pitchFamily="34" charset="0"/>
              </a:rPr>
              <a:t>Qualifications For Elders</a:t>
            </a:r>
          </a:p>
        </p:txBody>
      </p:sp>
      <p:sp>
        <p:nvSpPr>
          <p:cNvPr id="551939" name="Rectangle 3"/>
          <p:cNvSpPr>
            <a:spLocks noGrp="1" noChangeArrowheads="1"/>
          </p:cNvSpPr>
          <p:nvPr>
            <p:ph type="body" idx="1"/>
          </p:nvPr>
        </p:nvSpPr>
        <p:spPr>
          <a:xfrm>
            <a:off x="609600" y="1600200"/>
            <a:ext cx="8077200" cy="4530725"/>
          </a:xfrm>
        </p:spPr>
        <p:txBody>
          <a:bodyPr/>
          <a:lstStyle/>
          <a:p>
            <a:pPr marL="457200" indent="-457200" eaLnBrk="1" hangingPunct="1">
              <a:spcBef>
                <a:spcPct val="0"/>
              </a:spcBef>
              <a:spcAft>
                <a:spcPts val="2400"/>
              </a:spcAft>
              <a:defRPr/>
            </a:pPr>
            <a:r>
              <a:rPr lang="en-US" sz="2800" b="1" dirty="0"/>
              <a:t>A good testimony among those</a:t>
            </a:r>
            <a:br>
              <a:rPr lang="en-US" sz="2800" b="1" dirty="0"/>
            </a:br>
            <a:r>
              <a:rPr lang="en-US" sz="2800" b="1" dirty="0"/>
              <a:t>who are outside</a:t>
            </a:r>
            <a:r>
              <a:rPr lang="en-US" sz="2800" dirty="0"/>
              <a:t>  (1 Tim. 3:7)</a:t>
            </a:r>
          </a:p>
          <a:p>
            <a:pPr marL="457200" indent="-457200" eaLnBrk="1" hangingPunct="1">
              <a:spcBef>
                <a:spcPct val="0"/>
              </a:spcBef>
              <a:spcAft>
                <a:spcPts val="2400"/>
              </a:spcAft>
              <a:defRPr/>
            </a:pPr>
            <a:r>
              <a:rPr lang="en-US" sz="2800" b="1" dirty="0"/>
              <a:t>Blameless</a:t>
            </a:r>
            <a:r>
              <a:rPr lang="en-US" sz="2800" dirty="0"/>
              <a:t>  (Tit. 1:6-7)</a:t>
            </a:r>
          </a:p>
          <a:p>
            <a:pPr marL="457200" indent="-457200" eaLnBrk="1" hangingPunct="1">
              <a:spcBef>
                <a:spcPct val="0"/>
              </a:spcBef>
              <a:spcAft>
                <a:spcPts val="2400"/>
              </a:spcAft>
              <a:defRPr/>
            </a:pPr>
            <a:r>
              <a:rPr lang="en-US" sz="2800" b="1" dirty="0"/>
              <a:t>Having faithful children not accused of dissipation or insubordination</a:t>
            </a:r>
            <a:r>
              <a:rPr lang="en-US" sz="2800" dirty="0"/>
              <a:t> (Tit. 1:6)</a:t>
            </a:r>
          </a:p>
          <a:p>
            <a:pPr marL="457200" indent="-457200" eaLnBrk="1" hangingPunct="1">
              <a:spcBef>
                <a:spcPct val="0"/>
              </a:spcBef>
              <a:spcAft>
                <a:spcPts val="2400"/>
              </a:spcAft>
              <a:defRPr/>
            </a:pPr>
            <a:r>
              <a:rPr lang="en-US" sz="2800" b="1" dirty="0"/>
              <a:t>Not self-willed</a:t>
            </a:r>
            <a:r>
              <a:rPr lang="en-US" sz="2800" dirty="0"/>
              <a:t>  (Tit. 1:7)</a:t>
            </a:r>
          </a:p>
          <a:p>
            <a:pPr marL="457200" indent="-457200" eaLnBrk="1" hangingPunct="1">
              <a:spcBef>
                <a:spcPct val="0"/>
              </a:spcBef>
              <a:spcAft>
                <a:spcPts val="2400"/>
              </a:spcAft>
              <a:defRPr/>
            </a:pPr>
            <a:r>
              <a:rPr lang="en-US" sz="2800" b="1" dirty="0"/>
              <a:t>Not quick-tempered</a:t>
            </a:r>
            <a:r>
              <a:rPr lang="en-US" sz="2800" dirty="0"/>
              <a:t>  (Tit. 1:7)</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781800" y="1295400"/>
            <a:ext cx="1524000" cy="2011008"/>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1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1C1619D-B2B2-44E7-9409-A62D4F99AD72}" type="slidenum">
              <a:rPr lang="en-US"/>
              <a:pPr>
                <a:defRPr/>
              </a:pPr>
              <a:t>18</a:t>
            </a:fld>
            <a:endParaRPr lang="en-US"/>
          </a:p>
        </p:txBody>
      </p:sp>
      <p:sp>
        <p:nvSpPr>
          <p:cNvPr id="553986" name="Rectangle 2"/>
          <p:cNvSpPr>
            <a:spLocks noGrp="1" noChangeArrowheads="1"/>
          </p:cNvSpPr>
          <p:nvPr>
            <p:ph type="title"/>
          </p:nvPr>
        </p:nvSpPr>
        <p:spPr/>
        <p:txBody>
          <a:bodyPr/>
          <a:lstStyle/>
          <a:p>
            <a:pPr eaLnBrk="1" hangingPunct="1">
              <a:defRPr/>
            </a:pPr>
            <a:r>
              <a:rPr lang="en-US">
                <a:latin typeface="Arial Black" pitchFamily="34" charset="0"/>
              </a:rPr>
              <a:t>Qualifications For Elders</a:t>
            </a:r>
          </a:p>
        </p:txBody>
      </p:sp>
      <p:sp>
        <p:nvSpPr>
          <p:cNvPr id="553987" name="Rectangle 3"/>
          <p:cNvSpPr>
            <a:spLocks noGrp="1" noChangeArrowheads="1"/>
          </p:cNvSpPr>
          <p:nvPr>
            <p:ph type="body" idx="1"/>
          </p:nvPr>
        </p:nvSpPr>
        <p:spPr>
          <a:xfrm>
            <a:off x="685800" y="1447800"/>
            <a:ext cx="8001000" cy="4683125"/>
          </a:xfrm>
        </p:spPr>
        <p:txBody>
          <a:bodyPr/>
          <a:lstStyle/>
          <a:p>
            <a:pPr marL="457200" indent="-457200" eaLnBrk="1" hangingPunct="1">
              <a:spcBef>
                <a:spcPct val="0"/>
              </a:spcBef>
              <a:spcAft>
                <a:spcPts val="2400"/>
              </a:spcAft>
              <a:defRPr/>
            </a:pPr>
            <a:r>
              <a:rPr lang="en-US" sz="2800" b="1" dirty="0"/>
              <a:t>A lover of what is good</a:t>
            </a:r>
            <a:r>
              <a:rPr lang="en-US" sz="2800" dirty="0"/>
              <a:t>  (Tit. 1:8)</a:t>
            </a:r>
          </a:p>
          <a:p>
            <a:pPr marL="457200" indent="-457200" eaLnBrk="1" hangingPunct="1">
              <a:spcBef>
                <a:spcPct val="0"/>
              </a:spcBef>
              <a:spcAft>
                <a:spcPts val="2400"/>
              </a:spcAft>
              <a:defRPr/>
            </a:pPr>
            <a:r>
              <a:rPr lang="en-US" sz="2800" b="1" dirty="0"/>
              <a:t>Sober-minded </a:t>
            </a:r>
            <a:r>
              <a:rPr lang="en-US" sz="2800" dirty="0"/>
              <a:t> (Tit. 1:8)</a:t>
            </a:r>
            <a:endParaRPr lang="en-US" sz="2800" b="1" dirty="0"/>
          </a:p>
          <a:p>
            <a:pPr marL="457200" indent="-457200" eaLnBrk="1" hangingPunct="1">
              <a:spcBef>
                <a:spcPct val="0"/>
              </a:spcBef>
              <a:spcAft>
                <a:spcPts val="2400"/>
              </a:spcAft>
              <a:defRPr/>
            </a:pPr>
            <a:r>
              <a:rPr lang="en-US" sz="2800" b="1" dirty="0"/>
              <a:t>Just</a:t>
            </a:r>
            <a:r>
              <a:rPr lang="en-US" sz="2800" dirty="0"/>
              <a:t>  (Tit. 1:8)</a:t>
            </a:r>
          </a:p>
          <a:p>
            <a:pPr marL="457200" indent="-457200" eaLnBrk="1" hangingPunct="1">
              <a:spcBef>
                <a:spcPct val="0"/>
              </a:spcBef>
              <a:spcAft>
                <a:spcPts val="2400"/>
              </a:spcAft>
              <a:defRPr/>
            </a:pPr>
            <a:r>
              <a:rPr lang="en-US" sz="2800" b="1" dirty="0"/>
              <a:t>Holy</a:t>
            </a:r>
            <a:r>
              <a:rPr lang="en-US" sz="2800" dirty="0"/>
              <a:t>  (Tit. 1:8)</a:t>
            </a:r>
          </a:p>
          <a:p>
            <a:pPr marL="457200" indent="-457200" eaLnBrk="1" hangingPunct="1">
              <a:spcBef>
                <a:spcPct val="0"/>
              </a:spcBef>
              <a:spcAft>
                <a:spcPts val="2400"/>
              </a:spcAft>
              <a:defRPr/>
            </a:pPr>
            <a:r>
              <a:rPr lang="en-US" sz="2800" b="1" dirty="0"/>
              <a:t>Self-controlled </a:t>
            </a:r>
            <a:r>
              <a:rPr lang="en-US" sz="2800" dirty="0"/>
              <a:t> (Tit. 1:8)</a:t>
            </a:r>
          </a:p>
          <a:p>
            <a:pPr marL="457200" indent="-457200" eaLnBrk="1" hangingPunct="1">
              <a:spcBef>
                <a:spcPct val="0"/>
              </a:spcBef>
              <a:spcAft>
                <a:spcPts val="600"/>
              </a:spcAft>
              <a:defRPr/>
            </a:pPr>
            <a:r>
              <a:rPr lang="en-US" sz="2800" b="1" dirty="0"/>
              <a:t>Holding fast the faithful word</a:t>
            </a:r>
            <a:r>
              <a:rPr lang="en-US" sz="2800" dirty="0"/>
              <a:t>  (Tit. 1:9)</a:t>
            </a:r>
          </a:p>
          <a:p>
            <a:pPr marL="857250" lvl="1" indent="-457200" eaLnBrk="1" hangingPunct="1">
              <a:spcBef>
                <a:spcPct val="0"/>
              </a:spcBef>
              <a:spcAft>
                <a:spcPts val="600"/>
              </a:spcAft>
              <a:defRPr/>
            </a:pPr>
            <a:r>
              <a:rPr lang="en-US" sz="2400" dirty="0"/>
              <a:t>Exhort in sound doctrine</a:t>
            </a:r>
          </a:p>
          <a:p>
            <a:pPr marL="857250" lvl="1" indent="-457200" eaLnBrk="1" hangingPunct="1">
              <a:spcBef>
                <a:spcPct val="0"/>
              </a:spcBef>
              <a:spcAft>
                <a:spcPts val="600"/>
              </a:spcAft>
              <a:defRPr/>
            </a:pPr>
            <a:r>
              <a:rPr lang="en-US" sz="2400" dirty="0"/>
              <a:t>Refute those who contradict</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553200" y="20574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98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98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rial Black" pitchFamily="34" charset="0"/>
              </a:rPr>
              <a:t>Not Given To Wine</a:t>
            </a:r>
            <a:r>
              <a:rPr lang="en-US" dirty="0"/>
              <a:t/>
            </a:r>
            <a:br>
              <a:rPr lang="en-US" dirty="0"/>
            </a:br>
            <a:r>
              <a:rPr lang="en-US" sz="3000" dirty="0">
                <a:latin typeface="+mn-lt"/>
              </a:rPr>
              <a:t>(1 Tim. 3:3; Tit. 1:7)</a:t>
            </a:r>
          </a:p>
        </p:txBody>
      </p:sp>
      <p:sp>
        <p:nvSpPr>
          <p:cNvPr id="3" name="Content Placeholder 2"/>
          <p:cNvSpPr>
            <a:spLocks noGrp="1"/>
          </p:cNvSpPr>
          <p:nvPr>
            <p:ph idx="1"/>
          </p:nvPr>
        </p:nvSpPr>
        <p:spPr/>
        <p:txBody>
          <a:bodyPr/>
          <a:lstStyle/>
          <a:p>
            <a:pPr marL="457200" indent="-457200">
              <a:spcBef>
                <a:spcPts val="0"/>
              </a:spcBef>
              <a:spcAft>
                <a:spcPts val="1200"/>
              </a:spcAft>
            </a:pPr>
            <a:r>
              <a:rPr lang="en-US" sz="2800" dirty="0"/>
              <a:t>Drunkenness sinful  (1 Cor. 6:9-10)</a:t>
            </a:r>
          </a:p>
          <a:p>
            <a:pPr marL="457200" indent="-457200">
              <a:spcBef>
                <a:spcPts val="0"/>
              </a:spcBef>
              <a:spcAft>
                <a:spcPts val="1200"/>
              </a:spcAft>
            </a:pPr>
            <a:r>
              <a:rPr lang="en-US" sz="2800" dirty="0"/>
              <a:t>Does this permit drinking in moderation?</a:t>
            </a:r>
          </a:p>
          <a:p>
            <a:pPr marL="857250" lvl="1" indent="-457200">
              <a:spcBef>
                <a:spcPts val="0"/>
              </a:spcBef>
              <a:spcAft>
                <a:spcPts val="1200"/>
              </a:spcAft>
            </a:pPr>
            <a:r>
              <a:rPr lang="en-US" sz="2400" dirty="0"/>
              <a:t>Eyes </a:t>
            </a:r>
            <a:r>
              <a:rPr lang="en-US" sz="2400" dirty="0">
                <a:solidFill>
                  <a:srgbClr val="FFFF00"/>
                </a:solidFill>
              </a:rPr>
              <a:t>full of adultery  </a:t>
            </a:r>
            <a:r>
              <a:rPr lang="en-US" sz="2400" dirty="0"/>
              <a:t>(2 Pet. 2:14)</a:t>
            </a:r>
          </a:p>
          <a:p>
            <a:pPr marL="857250" lvl="1" indent="-457200">
              <a:spcBef>
                <a:spcPts val="0"/>
              </a:spcBef>
              <a:spcAft>
                <a:spcPts val="1200"/>
              </a:spcAft>
            </a:pPr>
            <a:r>
              <a:rPr lang="en-US" sz="2400" dirty="0"/>
              <a:t>Sadducees </a:t>
            </a:r>
            <a:r>
              <a:rPr lang="en-US" sz="2400" dirty="0">
                <a:solidFill>
                  <a:srgbClr val="FFFF00"/>
                </a:solidFill>
              </a:rPr>
              <a:t>greatly erred  </a:t>
            </a:r>
            <a:r>
              <a:rPr lang="en-US" sz="2400" dirty="0"/>
              <a:t>(Mt. 12:27)</a:t>
            </a:r>
          </a:p>
          <a:p>
            <a:pPr marL="857250" lvl="1" indent="-457200">
              <a:spcBef>
                <a:spcPts val="0"/>
              </a:spcBef>
              <a:spcAft>
                <a:spcPts val="1200"/>
              </a:spcAft>
            </a:pPr>
            <a:r>
              <a:rPr lang="en-US" sz="2400" dirty="0"/>
              <a:t>Alexander did Paul </a:t>
            </a:r>
            <a:r>
              <a:rPr lang="en-US" sz="2400" dirty="0">
                <a:solidFill>
                  <a:srgbClr val="FFFF00"/>
                </a:solidFill>
              </a:rPr>
              <a:t>much evil  </a:t>
            </a:r>
            <a:r>
              <a:rPr lang="en-US" sz="2400" dirty="0"/>
              <a:t>(2 Tim. 4:14)</a:t>
            </a:r>
          </a:p>
          <a:p>
            <a:pPr marL="457200" indent="-457200">
              <a:spcBef>
                <a:spcPts val="0"/>
              </a:spcBef>
              <a:spcAft>
                <a:spcPts val="1200"/>
              </a:spcAft>
            </a:pPr>
            <a:r>
              <a:rPr lang="en-US" sz="2800" dirty="0"/>
              <a:t>Assumes drinking in moderation is wrong</a:t>
            </a:r>
          </a:p>
          <a:p>
            <a:pPr marL="457200" indent="-457200">
              <a:spcBef>
                <a:spcPts val="0"/>
              </a:spcBef>
              <a:spcAft>
                <a:spcPts val="1200"/>
              </a:spcAft>
            </a:pPr>
            <a:r>
              <a:rPr lang="en-US" sz="2800" dirty="0"/>
              <a:t>Something lawful is not always expedient  (Rom. 14:21; 1 Cor. 10:23, 31-33)</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19</a:t>
            </a:fld>
            <a:endParaRPr lang="en-US"/>
          </a:p>
        </p:txBody>
      </p:sp>
      <p:sp>
        <p:nvSpPr>
          <p:cNvPr id="5" name="Circular Arrow 4"/>
          <p:cNvSpPr/>
          <p:nvPr/>
        </p:nvSpPr>
        <p:spPr bwMode="auto">
          <a:xfrm rot="5400000" flipH="1">
            <a:off x="7048500" y="3162300"/>
            <a:ext cx="1600200" cy="1676400"/>
          </a:xfrm>
          <a:prstGeom prst="circularArrow">
            <a:avLst/>
          </a:prstGeom>
          <a:solidFill>
            <a:schemeClr val="bg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077" name="Picture 5" descr="C:\Users\Kevin\Pictures\Microsoft Clip Organizer\j0264230.wmf"/>
          <p:cNvPicPr>
            <a:picLocks noChangeAspect="1" noChangeArrowheads="1"/>
          </p:cNvPicPr>
          <p:nvPr/>
        </p:nvPicPr>
        <p:blipFill>
          <a:blip r:embed="rId3" cstate="print"/>
          <a:srcRect/>
          <a:stretch>
            <a:fillRect/>
          </a:stretch>
        </p:blipFill>
        <p:spPr bwMode="auto">
          <a:xfrm>
            <a:off x="7315200" y="228600"/>
            <a:ext cx="829196" cy="1884878"/>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B4AF04-0892-49D4-8408-5D980711C973}" type="slidenum">
              <a:rPr lang="en-US"/>
              <a:pPr>
                <a:defRPr/>
              </a:pPr>
              <a:t>2</a:t>
            </a:fld>
            <a:endParaRPr lang="en-US"/>
          </a:p>
        </p:txBody>
      </p:sp>
      <p:sp>
        <p:nvSpPr>
          <p:cNvPr id="261122" name="Rectangle 2"/>
          <p:cNvSpPr>
            <a:spLocks noGrp="1" noChangeArrowheads="1"/>
          </p:cNvSpPr>
          <p:nvPr>
            <p:ph type="title"/>
          </p:nvPr>
        </p:nvSpPr>
        <p:spPr>
          <a:xfrm>
            <a:off x="685800" y="457200"/>
            <a:ext cx="7772400" cy="990600"/>
          </a:xfrm>
        </p:spPr>
        <p:txBody>
          <a:bodyPr/>
          <a:lstStyle/>
          <a:p>
            <a:pPr eaLnBrk="1" hangingPunct="1">
              <a:defRPr/>
            </a:pPr>
            <a:r>
              <a:rPr lang="en-US" sz="4200">
                <a:latin typeface="Arial Black" pitchFamily="34" charset="0"/>
              </a:rPr>
              <a:t>Preliminary Observations</a:t>
            </a:r>
          </a:p>
        </p:txBody>
      </p:sp>
      <p:sp>
        <p:nvSpPr>
          <p:cNvPr id="261123" name="Rectangle 3"/>
          <p:cNvSpPr>
            <a:spLocks noGrp="1" noChangeArrowheads="1"/>
          </p:cNvSpPr>
          <p:nvPr>
            <p:ph type="body" idx="1"/>
          </p:nvPr>
        </p:nvSpPr>
        <p:spPr>
          <a:xfrm>
            <a:off x="685800" y="1524000"/>
            <a:ext cx="7848600" cy="4724400"/>
          </a:xfrm>
        </p:spPr>
        <p:txBody>
          <a:bodyPr/>
          <a:lstStyle/>
          <a:p>
            <a:pPr marL="457200" indent="-457200" eaLnBrk="1" hangingPunct="1">
              <a:spcBef>
                <a:spcPct val="0"/>
              </a:spcBef>
              <a:spcAft>
                <a:spcPts val="2400"/>
              </a:spcAft>
              <a:defRPr/>
            </a:pPr>
            <a:r>
              <a:rPr lang="en-US" sz="2800" dirty="0"/>
              <a:t>There are some </a:t>
            </a:r>
            <a:r>
              <a:rPr lang="en-US" sz="2800" b="1" dirty="0">
                <a:solidFill>
                  <a:srgbClr val="FFFF00"/>
                </a:solidFill>
              </a:rPr>
              <a:t>implied qualifications  </a:t>
            </a:r>
          </a:p>
          <a:p>
            <a:pPr marL="457200" indent="-457200" eaLnBrk="1" hangingPunct="1">
              <a:spcBef>
                <a:spcPct val="0"/>
              </a:spcBef>
              <a:spcAft>
                <a:spcPts val="2400"/>
              </a:spcAft>
              <a:defRPr/>
            </a:pPr>
            <a:r>
              <a:rPr lang="en-US" sz="2800" b="1" dirty="0">
                <a:solidFill>
                  <a:srgbClr val="FFFF00"/>
                </a:solidFill>
              </a:rPr>
              <a:t>Each man </a:t>
            </a:r>
            <a:r>
              <a:rPr lang="en-US" sz="2800" dirty="0"/>
              <a:t>must be qualified to serve</a:t>
            </a:r>
          </a:p>
          <a:p>
            <a:pPr marL="457200" indent="-457200" eaLnBrk="1" hangingPunct="1">
              <a:spcBef>
                <a:spcPct val="0"/>
              </a:spcBef>
              <a:spcAft>
                <a:spcPts val="2400"/>
              </a:spcAft>
              <a:defRPr/>
            </a:pPr>
            <a:r>
              <a:rPr lang="en-US" sz="2800" b="1" dirty="0">
                <a:solidFill>
                  <a:srgbClr val="FFFF00"/>
                </a:solidFill>
              </a:rPr>
              <a:t>Each qualification </a:t>
            </a:r>
            <a:r>
              <a:rPr lang="en-US" sz="2800" dirty="0"/>
              <a:t>is essential</a:t>
            </a:r>
          </a:p>
          <a:p>
            <a:pPr marL="457200" indent="-457200" eaLnBrk="1" hangingPunct="1">
              <a:spcBef>
                <a:spcPct val="0"/>
              </a:spcBef>
              <a:spcAft>
                <a:spcPts val="2400"/>
              </a:spcAft>
              <a:defRPr/>
            </a:pPr>
            <a:r>
              <a:rPr lang="en-US" sz="2800" dirty="0"/>
              <a:t>Each man must be qualified </a:t>
            </a:r>
            <a:r>
              <a:rPr lang="en-US" sz="2800" b="1" dirty="0">
                <a:solidFill>
                  <a:srgbClr val="FFFF00"/>
                </a:solidFill>
              </a:rPr>
              <a:t>before he is selected and appointed</a:t>
            </a:r>
          </a:p>
          <a:p>
            <a:pPr marL="457200" indent="-457200" eaLnBrk="1" hangingPunct="1">
              <a:spcBef>
                <a:spcPct val="0"/>
              </a:spcBef>
              <a:spcAft>
                <a:spcPts val="2400"/>
              </a:spcAft>
              <a:defRPr/>
            </a:pPr>
            <a:r>
              <a:rPr lang="en-US" sz="2800" dirty="0"/>
              <a:t>Each man must </a:t>
            </a:r>
            <a:r>
              <a:rPr lang="en-US" sz="2800" b="1" dirty="0">
                <a:solidFill>
                  <a:srgbClr val="FFFF00"/>
                </a:solidFill>
              </a:rPr>
              <a:t>remain qualified</a:t>
            </a: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p:cTn id="7" dur="500" fill="hold"/>
                                        <p:tgtEl>
                                          <p:spTgt spid="261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1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p:cTn id="13" dur="500" fill="hold"/>
                                        <p:tgtEl>
                                          <p:spTgt spid="2611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1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p:cTn id="19" dur="500" fill="hold"/>
                                        <p:tgtEl>
                                          <p:spTgt spid="2611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611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61123">
                                            <p:txEl>
                                              <p:pRg st="3" end="3"/>
                                            </p:txEl>
                                          </p:spTgt>
                                        </p:tgtEl>
                                        <p:attrNameLst>
                                          <p:attrName>style.visibility</p:attrName>
                                        </p:attrNameLst>
                                      </p:cBhvr>
                                      <p:to>
                                        <p:strVal val="visible"/>
                                      </p:to>
                                    </p:set>
                                    <p:anim calcmode="lin" valueType="num">
                                      <p:cBhvr>
                                        <p:cTn id="25" dur="500" fill="hold"/>
                                        <p:tgtEl>
                                          <p:spTgt spid="2611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611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61123">
                                            <p:txEl>
                                              <p:pRg st="4" end="4"/>
                                            </p:txEl>
                                          </p:spTgt>
                                        </p:tgtEl>
                                        <p:attrNameLst>
                                          <p:attrName>style.visibility</p:attrName>
                                        </p:attrNameLst>
                                      </p:cBhvr>
                                      <p:to>
                                        <p:strVal val="visible"/>
                                      </p:to>
                                    </p:set>
                                    <p:anim calcmode="lin" valueType="num">
                                      <p:cBhvr>
                                        <p:cTn id="31" dur="500" fill="hold"/>
                                        <p:tgtEl>
                                          <p:spTgt spid="2611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6112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B53A43-7F6E-4308-B4FD-162A277A76C8}" type="slidenum">
              <a:rPr lang="en-US"/>
              <a:pPr>
                <a:defRPr/>
              </a:pPr>
              <a:t>20</a:t>
            </a:fld>
            <a:endParaRPr lang="en-US"/>
          </a:p>
        </p:txBody>
      </p:sp>
      <p:sp>
        <p:nvSpPr>
          <p:cNvPr id="265218" name="Rectangle 2"/>
          <p:cNvSpPr>
            <a:spLocks noGrp="1" noChangeArrowheads="1"/>
          </p:cNvSpPr>
          <p:nvPr>
            <p:ph type="title"/>
          </p:nvPr>
        </p:nvSpPr>
        <p:spPr/>
        <p:txBody>
          <a:bodyPr/>
          <a:lstStyle/>
          <a:p>
            <a:pPr eaLnBrk="1" hangingPunct="1">
              <a:defRPr/>
            </a:pPr>
            <a:r>
              <a:rPr lang="en-US" sz="3800" dirty="0">
                <a:latin typeface="Arial Black" pitchFamily="34" charset="0"/>
              </a:rPr>
              <a:t>Qualifications Most Discussed</a:t>
            </a:r>
          </a:p>
        </p:txBody>
      </p:sp>
      <p:sp>
        <p:nvSpPr>
          <p:cNvPr id="265219"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b="1" dirty="0"/>
              <a:t>The</a:t>
            </a:r>
            <a:r>
              <a:rPr lang="en-US" b="1" dirty="0">
                <a:solidFill>
                  <a:srgbClr val="FFFF00"/>
                </a:solidFill>
              </a:rPr>
              <a:t> husband of one wife</a:t>
            </a:r>
            <a:r>
              <a:rPr lang="en-US" dirty="0"/>
              <a:t>  (1 Tim. 3:2; Tit. 1:6)</a:t>
            </a:r>
          </a:p>
          <a:p>
            <a:pPr marL="457200" indent="-457200" eaLnBrk="1" hangingPunct="1">
              <a:spcBef>
                <a:spcPct val="0"/>
              </a:spcBef>
              <a:spcAft>
                <a:spcPts val="2400"/>
              </a:spcAft>
              <a:defRPr/>
            </a:pPr>
            <a:r>
              <a:rPr lang="en-US" b="1" dirty="0"/>
              <a:t>Having</a:t>
            </a:r>
            <a:r>
              <a:rPr lang="en-US" b="1" dirty="0">
                <a:solidFill>
                  <a:srgbClr val="FFFF00"/>
                </a:solidFill>
              </a:rPr>
              <a:t> faithful children </a:t>
            </a:r>
            <a:r>
              <a:rPr lang="en-US" b="1" dirty="0"/>
              <a:t>not accused of dissipation or insubordination</a:t>
            </a:r>
            <a:r>
              <a:rPr lang="en-US" dirty="0"/>
              <a:t> (Tit. 1:6)</a:t>
            </a:r>
          </a:p>
        </p:txBody>
      </p:sp>
      <p:sp>
        <p:nvSpPr>
          <p:cNvPr id="8" name="Up Arrow Callout 7"/>
          <p:cNvSpPr/>
          <p:nvPr/>
        </p:nvSpPr>
        <p:spPr bwMode="auto">
          <a:xfrm>
            <a:off x="1905000" y="4114800"/>
            <a:ext cx="5410200" cy="1676400"/>
          </a:xfrm>
          <a:prstGeom prst="upArrowCallout">
            <a:avLst>
              <a:gd name="adj1" fmla="val 25000"/>
              <a:gd name="adj2" fmla="val 25000"/>
              <a:gd name="adj3" fmla="val 25000"/>
              <a:gd name="adj4" fmla="val 56623"/>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3200" dirty="0">
                <a:latin typeface="Arial Black" pitchFamily="34" charset="0"/>
              </a:rPr>
              <a:t>Consider Other Qualifications First</a:t>
            </a:r>
          </a:p>
        </p:txBody>
      </p:sp>
      <p:sp>
        <p:nvSpPr>
          <p:cNvPr id="9" name="Footer Placeholder 8"/>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p:cTn id="7" dur="500" fill="hold"/>
                                        <p:tgtEl>
                                          <p:spTgt spid="265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5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5219">
                                            <p:txEl>
                                              <p:pRg st="1" end="1"/>
                                            </p:txEl>
                                          </p:spTgt>
                                        </p:tgtEl>
                                        <p:attrNameLst>
                                          <p:attrName>style.visibility</p:attrName>
                                        </p:attrNameLst>
                                      </p:cBhvr>
                                      <p:to>
                                        <p:strVal val="visible"/>
                                      </p:to>
                                    </p:set>
                                    <p:anim calcmode="lin" valueType="num">
                                      <p:cBhvr>
                                        <p:cTn id="13" dur="500" fill="hold"/>
                                        <p:tgtEl>
                                          <p:spTgt spid="2652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5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uiExpand="1" build="p"/>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B53A43-7F6E-4308-B4FD-162A277A76C8}" type="slidenum">
              <a:rPr lang="en-US"/>
              <a:pPr>
                <a:defRPr/>
              </a:pPr>
              <a:t>21</a:t>
            </a:fld>
            <a:endParaRPr lang="en-US"/>
          </a:p>
        </p:txBody>
      </p:sp>
      <p:sp>
        <p:nvSpPr>
          <p:cNvPr id="265218" name="Rectangle 2"/>
          <p:cNvSpPr>
            <a:spLocks noGrp="1" noChangeArrowheads="1"/>
          </p:cNvSpPr>
          <p:nvPr>
            <p:ph type="title"/>
          </p:nvPr>
        </p:nvSpPr>
        <p:spPr/>
        <p:txBody>
          <a:bodyPr/>
          <a:lstStyle/>
          <a:p>
            <a:pPr eaLnBrk="1" hangingPunct="1">
              <a:defRPr/>
            </a:pPr>
            <a:r>
              <a:rPr lang="en-US" sz="3800" dirty="0">
                <a:latin typeface="Arial Black" pitchFamily="34" charset="0"/>
              </a:rPr>
              <a:t>Qualifications More Important</a:t>
            </a:r>
          </a:p>
        </p:txBody>
      </p:sp>
      <p:sp>
        <p:nvSpPr>
          <p:cNvPr id="265219"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b="1" dirty="0">
                <a:solidFill>
                  <a:srgbClr val="FFFF00"/>
                </a:solidFill>
              </a:rPr>
              <a:t>Able to teach</a:t>
            </a:r>
            <a:r>
              <a:rPr lang="en-US" dirty="0">
                <a:solidFill>
                  <a:srgbClr val="FFFF00"/>
                </a:solidFill>
              </a:rPr>
              <a:t>  </a:t>
            </a:r>
            <a:r>
              <a:rPr lang="en-US" dirty="0"/>
              <a:t>(1 Tim. 3:2)</a:t>
            </a:r>
          </a:p>
          <a:p>
            <a:pPr marL="457200" indent="-457200" eaLnBrk="1" hangingPunct="1">
              <a:spcBef>
                <a:spcPct val="0"/>
              </a:spcBef>
              <a:spcAft>
                <a:spcPts val="2400"/>
              </a:spcAft>
              <a:defRPr/>
            </a:pPr>
            <a:r>
              <a:rPr lang="en-US" b="1" dirty="0">
                <a:solidFill>
                  <a:srgbClr val="FFFF00"/>
                </a:solidFill>
              </a:rPr>
              <a:t>Not quarrelsome</a:t>
            </a:r>
            <a:r>
              <a:rPr lang="en-US" dirty="0">
                <a:solidFill>
                  <a:srgbClr val="FFFF00"/>
                </a:solidFill>
              </a:rPr>
              <a:t>  </a:t>
            </a:r>
            <a:r>
              <a:rPr lang="en-US" dirty="0"/>
              <a:t>(1 Tim. 3:3)</a:t>
            </a:r>
          </a:p>
          <a:p>
            <a:pPr marL="457200" indent="-457200" eaLnBrk="1" hangingPunct="1">
              <a:spcBef>
                <a:spcPct val="0"/>
              </a:spcBef>
              <a:spcAft>
                <a:spcPts val="2400"/>
              </a:spcAft>
              <a:defRPr/>
            </a:pPr>
            <a:r>
              <a:rPr lang="en-US" b="1" dirty="0">
                <a:solidFill>
                  <a:srgbClr val="FFFF00"/>
                </a:solidFill>
              </a:rPr>
              <a:t>Not self-willed</a:t>
            </a:r>
            <a:r>
              <a:rPr lang="en-US" dirty="0">
                <a:solidFill>
                  <a:srgbClr val="FFFF00"/>
                </a:solidFill>
              </a:rPr>
              <a:t>  </a:t>
            </a:r>
            <a:r>
              <a:rPr lang="en-US" dirty="0"/>
              <a:t>(Tit. 1:7)</a:t>
            </a:r>
          </a:p>
          <a:p>
            <a:pPr marL="457200" indent="-457200" eaLnBrk="1" hangingPunct="1">
              <a:spcBef>
                <a:spcPct val="0"/>
              </a:spcBef>
              <a:spcAft>
                <a:spcPts val="2400"/>
              </a:spcAft>
              <a:defRPr/>
            </a:pPr>
            <a:r>
              <a:rPr lang="en-US" b="1" dirty="0">
                <a:solidFill>
                  <a:srgbClr val="FFFF00"/>
                </a:solidFill>
              </a:rPr>
              <a:t>Not quick-tempered</a:t>
            </a:r>
            <a:r>
              <a:rPr lang="en-US" dirty="0">
                <a:solidFill>
                  <a:srgbClr val="FFFF00"/>
                </a:solidFill>
              </a:rPr>
              <a:t>  </a:t>
            </a:r>
            <a:r>
              <a:rPr lang="en-US" dirty="0"/>
              <a:t>(Tit. 1:7)</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781800" y="38100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B53A43-7F6E-4308-B4FD-162A277A76C8}" type="slidenum">
              <a:rPr lang="en-US"/>
              <a:pPr>
                <a:defRPr/>
              </a:pPr>
              <a:t>22</a:t>
            </a:fld>
            <a:endParaRPr lang="en-US"/>
          </a:p>
        </p:txBody>
      </p:sp>
      <p:sp>
        <p:nvSpPr>
          <p:cNvPr id="265218" name="Rectangle 2"/>
          <p:cNvSpPr>
            <a:spLocks noGrp="1" noChangeArrowheads="1"/>
          </p:cNvSpPr>
          <p:nvPr>
            <p:ph type="title"/>
          </p:nvPr>
        </p:nvSpPr>
        <p:spPr/>
        <p:txBody>
          <a:bodyPr/>
          <a:lstStyle/>
          <a:p>
            <a:pPr eaLnBrk="1" hangingPunct="1">
              <a:defRPr/>
            </a:pPr>
            <a:r>
              <a:rPr lang="en-US" sz="3800" dirty="0">
                <a:latin typeface="Arial Black" pitchFamily="34" charset="0"/>
              </a:rPr>
              <a:t>Qualifications More Important</a:t>
            </a:r>
          </a:p>
        </p:txBody>
      </p:sp>
      <p:sp>
        <p:nvSpPr>
          <p:cNvPr id="265219"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b="1" dirty="0">
                <a:solidFill>
                  <a:srgbClr val="FFFF00"/>
                </a:solidFill>
              </a:rPr>
              <a:t>Sober-minded</a:t>
            </a:r>
            <a:r>
              <a:rPr lang="en-US" b="1" dirty="0"/>
              <a:t> </a:t>
            </a:r>
            <a:r>
              <a:rPr lang="en-US" dirty="0"/>
              <a:t> (Tit. 1:8)</a:t>
            </a:r>
          </a:p>
          <a:p>
            <a:pPr marL="457200" indent="-457200" eaLnBrk="1" hangingPunct="1">
              <a:spcBef>
                <a:spcPct val="0"/>
              </a:spcBef>
              <a:spcAft>
                <a:spcPts val="2400"/>
              </a:spcAft>
              <a:defRPr/>
            </a:pPr>
            <a:r>
              <a:rPr lang="en-US" b="1" dirty="0">
                <a:solidFill>
                  <a:srgbClr val="FFFF00"/>
                </a:solidFill>
              </a:rPr>
              <a:t>Self-controlled </a:t>
            </a:r>
            <a:r>
              <a:rPr lang="en-US" dirty="0">
                <a:solidFill>
                  <a:srgbClr val="FFFF00"/>
                </a:solidFill>
              </a:rPr>
              <a:t> </a:t>
            </a:r>
            <a:r>
              <a:rPr lang="en-US" dirty="0"/>
              <a:t>(Tit. 1:8)</a:t>
            </a:r>
          </a:p>
          <a:p>
            <a:pPr marL="457200" indent="-457200" eaLnBrk="1" hangingPunct="1">
              <a:spcBef>
                <a:spcPct val="0"/>
              </a:spcBef>
              <a:spcAft>
                <a:spcPts val="2400"/>
              </a:spcAft>
              <a:defRPr/>
            </a:pPr>
            <a:r>
              <a:rPr lang="en-US" b="1" dirty="0">
                <a:solidFill>
                  <a:srgbClr val="FFFF00"/>
                </a:solidFill>
              </a:rPr>
              <a:t>Holding fast the faithful word</a:t>
            </a:r>
            <a:r>
              <a:rPr lang="en-US" dirty="0">
                <a:solidFill>
                  <a:srgbClr val="FFFF00"/>
                </a:solidFill>
              </a:rPr>
              <a:t>  </a:t>
            </a:r>
            <a:r>
              <a:rPr lang="en-US" dirty="0"/>
              <a:t>(Tit. 1:9)</a:t>
            </a:r>
          </a:p>
          <a:p>
            <a:pPr marL="857250" lvl="1" indent="-457200" eaLnBrk="1" hangingPunct="1">
              <a:spcBef>
                <a:spcPct val="0"/>
              </a:spcBef>
              <a:spcAft>
                <a:spcPts val="2400"/>
              </a:spcAft>
              <a:defRPr/>
            </a:pPr>
            <a:r>
              <a:rPr lang="en-US" dirty="0"/>
              <a:t>Exhort in sound doctrine</a:t>
            </a:r>
          </a:p>
          <a:p>
            <a:pPr marL="857250" lvl="1" indent="-457200" eaLnBrk="1" hangingPunct="1">
              <a:spcBef>
                <a:spcPct val="0"/>
              </a:spcBef>
              <a:spcAft>
                <a:spcPts val="2400"/>
              </a:spcAft>
              <a:defRPr/>
            </a:pPr>
            <a:r>
              <a:rPr lang="en-US" dirty="0"/>
              <a:t>Refute those who contradict</a:t>
            </a:r>
          </a:p>
          <a:p>
            <a:pPr marL="457200" indent="-457200" eaLnBrk="1" hangingPunct="1">
              <a:spcBef>
                <a:spcPct val="0"/>
              </a:spcBef>
              <a:spcAft>
                <a:spcPct val="50000"/>
              </a:spcAft>
              <a:defRPr/>
            </a:pPr>
            <a:endParaRPr lang="en-US" b="1" dirty="0"/>
          </a:p>
          <a:p>
            <a:pPr marL="457200" indent="-457200" eaLnBrk="1" hangingPunct="1">
              <a:spcBef>
                <a:spcPct val="0"/>
              </a:spcBef>
              <a:spcAft>
                <a:spcPct val="50000"/>
              </a:spcAft>
              <a:defRPr/>
            </a:pPr>
            <a:endParaRPr lang="en-US" dirty="0"/>
          </a:p>
          <a:p>
            <a:pPr marL="457200" indent="-457200" eaLnBrk="1" hangingPunct="1">
              <a:spcBef>
                <a:spcPct val="0"/>
              </a:spcBef>
              <a:spcAft>
                <a:spcPct val="50000"/>
              </a:spcAft>
              <a:defRPr/>
            </a:pPr>
            <a:endParaRPr lang="en-US" dirty="0"/>
          </a:p>
          <a:p>
            <a:pPr marL="457200" indent="-457200" eaLnBrk="1" hangingPunct="1">
              <a:spcBef>
                <a:spcPct val="0"/>
              </a:spcBef>
              <a:spcAft>
                <a:spcPct val="50000"/>
              </a:spcAft>
              <a:defRPr/>
            </a:pPr>
            <a:endParaRPr lang="en-US" dirty="0"/>
          </a:p>
          <a:p>
            <a:pPr marL="457200" indent="-457200" eaLnBrk="1" hangingPunct="1">
              <a:spcBef>
                <a:spcPct val="0"/>
              </a:spcBef>
              <a:spcAft>
                <a:spcPct val="50000"/>
              </a:spcAft>
              <a:defRPr/>
            </a:pPr>
            <a:endParaRPr lang="en-US" dirty="0"/>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400800" y="39624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sz="4400" dirty="0">
                <a:solidFill>
                  <a:srgbClr val="FFC000"/>
                </a:solidFill>
                <a:latin typeface="Arial Black" pitchFamily="34" charset="0"/>
              </a:rPr>
              <a:t>“The Husband Of</a:t>
            </a:r>
            <a:br>
              <a:rPr lang="en-US" sz="4400" dirty="0">
                <a:solidFill>
                  <a:srgbClr val="FFC000"/>
                </a:solidFill>
                <a:latin typeface="Arial Black" pitchFamily="34" charset="0"/>
              </a:rPr>
            </a:br>
            <a:r>
              <a:rPr lang="en-US" sz="4400" dirty="0">
                <a:solidFill>
                  <a:srgbClr val="FFC000"/>
                </a:solidFill>
                <a:latin typeface="Arial Black" pitchFamily="34" charset="0"/>
              </a:rPr>
              <a:t>One Wife”</a:t>
            </a:r>
          </a:p>
        </p:txBody>
      </p:sp>
      <p:sp>
        <p:nvSpPr>
          <p:cNvPr id="6" name="Subtitle 5"/>
          <p:cNvSpPr>
            <a:spLocks noGrp="1"/>
          </p:cNvSpPr>
          <p:nvPr>
            <p:ph type="subTitle" sz="quarter" idx="1"/>
          </p:nvPr>
        </p:nvSpPr>
        <p:spPr/>
        <p:txBody>
          <a:bodyPr/>
          <a:lstStyle/>
          <a:p>
            <a:r>
              <a:rPr lang="en-US" dirty="0"/>
              <a:t>(1 Tim. 3:2; Tit. 1:6)</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23</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B205B9-52EB-4E70-88DF-64D607A47C13}" type="slidenum">
              <a:rPr lang="en-US"/>
              <a:pPr>
                <a:defRPr/>
              </a:pPr>
              <a:t>24</a:t>
            </a:fld>
            <a:endParaRPr lang="en-US"/>
          </a:p>
        </p:txBody>
      </p:sp>
      <p:sp>
        <p:nvSpPr>
          <p:cNvPr id="563202" name="Rectangle 2"/>
          <p:cNvSpPr>
            <a:spLocks noGrp="1" noChangeArrowheads="1"/>
          </p:cNvSpPr>
          <p:nvPr>
            <p:ph type="title"/>
          </p:nvPr>
        </p:nvSpPr>
        <p:spPr/>
        <p:txBody>
          <a:bodyPr/>
          <a:lstStyle/>
          <a:p>
            <a:pPr eaLnBrk="1" hangingPunct="1">
              <a:defRPr/>
            </a:pPr>
            <a:r>
              <a:rPr lang="en-US" dirty="0">
                <a:latin typeface="Arial Black" pitchFamily="34" charset="0"/>
              </a:rPr>
              <a:t>Various Translations</a:t>
            </a:r>
          </a:p>
        </p:txBody>
      </p:sp>
      <p:sp>
        <p:nvSpPr>
          <p:cNvPr id="563203" name="Rectangle 3"/>
          <p:cNvSpPr>
            <a:spLocks noGrp="1" noChangeArrowheads="1"/>
          </p:cNvSpPr>
          <p:nvPr>
            <p:ph type="body" idx="1"/>
          </p:nvPr>
        </p:nvSpPr>
        <p:spPr/>
        <p:txBody>
          <a:bodyPr/>
          <a:lstStyle/>
          <a:p>
            <a:pPr marL="609600" indent="-609600" eaLnBrk="1" hangingPunct="1">
              <a:spcBef>
                <a:spcPct val="0"/>
              </a:spcBef>
              <a:spcAft>
                <a:spcPct val="50000"/>
              </a:spcAft>
              <a:defRPr/>
            </a:pPr>
            <a:r>
              <a:rPr lang="en-US" sz="2800" dirty="0"/>
              <a:t>“Of one wife husband”</a:t>
            </a:r>
            <a:r>
              <a:rPr lang="en-US" sz="2000" dirty="0"/>
              <a:t>  (Berry, Marshall)</a:t>
            </a:r>
          </a:p>
          <a:p>
            <a:pPr marL="609600" indent="-609600" eaLnBrk="1" hangingPunct="1">
              <a:spcBef>
                <a:spcPct val="0"/>
              </a:spcBef>
              <a:spcAft>
                <a:spcPct val="50000"/>
              </a:spcAft>
              <a:defRPr/>
            </a:pPr>
            <a:r>
              <a:rPr lang="en-US" sz="2800" dirty="0"/>
              <a:t>“Of one wife a husband”</a:t>
            </a:r>
            <a:r>
              <a:rPr lang="en-US" sz="2000" dirty="0"/>
              <a:t>  (</a:t>
            </a:r>
            <a:r>
              <a:rPr lang="en-US" sz="2000" dirty="0" err="1"/>
              <a:t>YLT</a:t>
            </a:r>
            <a:r>
              <a:rPr lang="en-US" sz="2000" dirty="0"/>
              <a:t>)</a:t>
            </a:r>
          </a:p>
          <a:p>
            <a:pPr marL="609600" indent="-609600" eaLnBrk="1" hangingPunct="1">
              <a:spcBef>
                <a:spcPct val="0"/>
              </a:spcBef>
              <a:spcAft>
                <a:spcPct val="50000"/>
              </a:spcAft>
              <a:defRPr/>
            </a:pPr>
            <a:r>
              <a:rPr lang="en-US" sz="2800" dirty="0"/>
              <a:t>“The husband of one wife”</a:t>
            </a:r>
            <a:r>
              <a:rPr lang="en-US" sz="2000" dirty="0"/>
              <a:t>  (KJV, ASV, RSV, NASB, NKJV, ESV, </a:t>
            </a:r>
            <a:r>
              <a:rPr lang="en-US" sz="2000" dirty="0" err="1"/>
              <a:t>LEB</a:t>
            </a:r>
            <a:r>
              <a:rPr lang="en-US" sz="2000" dirty="0"/>
              <a:t>, NET)</a:t>
            </a:r>
          </a:p>
          <a:p>
            <a:pPr marL="609600" indent="-609600" eaLnBrk="1" hangingPunct="1">
              <a:spcBef>
                <a:spcPct val="0"/>
              </a:spcBef>
              <a:spcAft>
                <a:spcPct val="50000"/>
              </a:spcAft>
              <a:defRPr/>
            </a:pPr>
            <a:r>
              <a:rPr lang="en-US" sz="2800" dirty="0"/>
              <a:t>“The husband of but one wife”</a:t>
            </a:r>
            <a:r>
              <a:rPr lang="en-US" sz="2000" dirty="0"/>
              <a:t>  (NIV)</a:t>
            </a:r>
          </a:p>
          <a:p>
            <a:pPr marL="609600" indent="-609600" eaLnBrk="1" hangingPunct="1">
              <a:spcBef>
                <a:spcPct val="0"/>
              </a:spcBef>
              <a:spcAft>
                <a:spcPct val="50000"/>
              </a:spcAft>
              <a:defRPr/>
            </a:pPr>
            <a:r>
              <a:rPr lang="en-US" sz="2800" dirty="0"/>
              <a:t>“Married only once”</a:t>
            </a:r>
            <a:r>
              <a:rPr lang="en-US" sz="2000" dirty="0"/>
              <a:t>  (NRSV, NAB)</a:t>
            </a:r>
          </a:p>
          <a:p>
            <a:pPr marL="609600" indent="-609600" eaLnBrk="1" hangingPunct="1">
              <a:spcBef>
                <a:spcPct val="0"/>
              </a:spcBef>
              <a:spcAft>
                <a:spcPct val="50000"/>
              </a:spcAft>
              <a:defRPr/>
            </a:pPr>
            <a:r>
              <a:rPr lang="en-US" sz="2800" dirty="0"/>
              <a:t>“Faithful to his one wife”</a:t>
            </a:r>
            <a:r>
              <a:rPr lang="en-US" sz="2000" dirty="0"/>
              <a:t>  (NEB)</a:t>
            </a:r>
          </a:p>
          <a:p>
            <a:pPr marL="609600" indent="-609600" eaLnBrk="1" hangingPunct="1">
              <a:spcBef>
                <a:spcPct val="0"/>
              </a:spcBef>
              <a:spcAft>
                <a:spcPct val="50000"/>
              </a:spcAft>
              <a:defRPr/>
            </a:pPr>
            <a:r>
              <a:rPr lang="en-US" sz="2800" dirty="0"/>
              <a:t>“Be faithful in marriage”  </a:t>
            </a:r>
            <a:r>
              <a:rPr lang="en-US" sz="2000" dirty="0"/>
              <a:t>(</a:t>
            </a:r>
            <a:r>
              <a:rPr lang="en-US" sz="2000" dirty="0" err="1"/>
              <a:t>CEV</a:t>
            </a:r>
            <a:r>
              <a:rPr lang="en-US" sz="2000" dirty="0"/>
              <a:t>)</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4D361F1-75B4-4BBA-BD63-6B08BFD192BD}" type="slidenum">
              <a:rPr lang="en-US"/>
              <a:pPr>
                <a:defRPr/>
              </a:pPr>
              <a:t>25</a:t>
            </a:fld>
            <a:endParaRPr lang="en-US"/>
          </a:p>
        </p:txBody>
      </p:sp>
      <p:sp>
        <p:nvSpPr>
          <p:cNvPr id="562178" name="Rectangle 2"/>
          <p:cNvSpPr>
            <a:spLocks noGrp="1" noChangeArrowheads="1"/>
          </p:cNvSpPr>
          <p:nvPr>
            <p:ph type="title"/>
          </p:nvPr>
        </p:nvSpPr>
        <p:spPr/>
        <p:txBody>
          <a:bodyPr/>
          <a:lstStyle/>
          <a:p>
            <a:pPr algn="l" eaLnBrk="1" hangingPunct="1">
              <a:defRPr/>
            </a:pPr>
            <a:r>
              <a:rPr lang="en-US" sz="3000" dirty="0"/>
              <a:t>Various Interpretations</a:t>
            </a:r>
            <a:r>
              <a:rPr lang="en-US" sz="4000" dirty="0"/>
              <a:t/>
            </a:r>
            <a:br>
              <a:rPr lang="en-US" sz="4000" dirty="0"/>
            </a:br>
            <a:r>
              <a:rPr lang="en-US" dirty="0">
                <a:latin typeface="Arial Black" pitchFamily="34" charset="0"/>
              </a:rPr>
              <a:t>“Husband Of One Wife”</a:t>
            </a:r>
          </a:p>
        </p:txBody>
      </p:sp>
      <p:sp>
        <p:nvSpPr>
          <p:cNvPr id="562179"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b="1" dirty="0"/>
              <a:t>Married to </a:t>
            </a:r>
            <a:r>
              <a:rPr lang="en-US" b="1" dirty="0">
                <a:solidFill>
                  <a:srgbClr val="FFFF00"/>
                </a:solidFill>
              </a:rPr>
              <a:t>the Church</a:t>
            </a:r>
            <a:r>
              <a:rPr lang="en-US" dirty="0">
                <a:solidFill>
                  <a:srgbClr val="FFFF00"/>
                </a:solidFill>
              </a:rPr>
              <a:t>  </a:t>
            </a:r>
            <a:r>
              <a:rPr lang="en-US" dirty="0"/>
              <a:t>(Catholic)</a:t>
            </a:r>
            <a:endParaRPr lang="en-US" b="1" dirty="0"/>
          </a:p>
          <a:p>
            <a:pPr marL="457200" indent="-457200" eaLnBrk="1" hangingPunct="1">
              <a:spcBef>
                <a:spcPct val="0"/>
              </a:spcBef>
              <a:spcAft>
                <a:spcPts val="2400"/>
              </a:spcAft>
              <a:defRPr/>
            </a:pPr>
            <a:r>
              <a:rPr lang="en-US" b="1" dirty="0"/>
              <a:t>Married to </a:t>
            </a:r>
            <a:r>
              <a:rPr lang="en-US" b="1" dirty="0">
                <a:solidFill>
                  <a:srgbClr val="FFFF00"/>
                </a:solidFill>
              </a:rPr>
              <a:t>one woman, not more</a:t>
            </a:r>
          </a:p>
          <a:p>
            <a:pPr marL="457200" indent="-457200" eaLnBrk="1" hangingPunct="1">
              <a:spcBef>
                <a:spcPct val="0"/>
              </a:spcBef>
              <a:spcAft>
                <a:spcPts val="2400"/>
              </a:spcAft>
              <a:defRPr/>
            </a:pPr>
            <a:r>
              <a:rPr lang="en-US" b="1" dirty="0"/>
              <a:t>Married </a:t>
            </a:r>
            <a:r>
              <a:rPr lang="en-US" b="1" dirty="0">
                <a:solidFill>
                  <a:srgbClr val="FFFF00"/>
                </a:solidFill>
              </a:rPr>
              <a:t>only once</a:t>
            </a:r>
          </a:p>
          <a:p>
            <a:pPr marL="1031875" lvl="1" indent="-460375" eaLnBrk="1" hangingPunct="1">
              <a:spcBef>
                <a:spcPct val="0"/>
              </a:spcBef>
              <a:spcAft>
                <a:spcPts val="2400"/>
              </a:spcAft>
              <a:defRPr/>
            </a:pPr>
            <a:r>
              <a:rPr lang="en-US" dirty="0"/>
              <a:t>Not widowed and remarried</a:t>
            </a:r>
          </a:p>
          <a:p>
            <a:pPr marL="1031875" lvl="1" indent="-460375" eaLnBrk="1" hangingPunct="1">
              <a:spcBef>
                <a:spcPct val="0"/>
              </a:spcBef>
              <a:spcAft>
                <a:spcPts val="2400"/>
              </a:spcAft>
              <a:defRPr/>
            </a:pPr>
            <a:r>
              <a:rPr lang="en-US" dirty="0"/>
              <a:t>Not divorced and remarried</a:t>
            </a:r>
          </a:p>
          <a:p>
            <a:pPr marL="457200" indent="-457200" eaLnBrk="1" hangingPunct="1">
              <a:spcBef>
                <a:spcPct val="0"/>
              </a:spcBef>
              <a:spcAft>
                <a:spcPts val="2400"/>
              </a:spcAft>
              <a:defRPr/>
            </a:pPr>
            <a:r>
              <a:rPr lang="en-US" b="1" dirty="0"/>
              <a:t>Married and </a:t>
            </a:r>
            <a:r>
              <a:rPr lang="en-US" b="1" dirty="0">
                <a:solidFill>
                  <a:srgbClr val="FFFF00"/>
                </a:solidFill>
              </a:rPr>
              <a:t>faithful</a:t>
            </a:r>
            <a:endParaRPr lang="en-US" b="1"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2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2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2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2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3000" dirty="0"/>
              <a:t>Interpretations Of:</a:t>
            </a:r>
            <a:r>
              <a:rPr lang="en-US" dirty="0"/>
              <a:t/>
            </a:r>
            <a:br>
              <a:rPr lang="en-US" dirty="0"/>
            </a:br>
            <a:r>
              <a:rPr lang="en-US" dirty="0">
                <a:latin typeface="Arial Black" pitchFamily="34" charset="0"/>
              </a:rPr>
              <a:t>“Husband Of One Wife”</a:t>
            </a:r>
          </a:p>
        </p:txBody>
      </p:sp>
      <p:sp>
        <p:nvSpPr>
          <p:cNvPr id="9" name="Content Placeholder 8"/>
          <p:cNvSpPr>
            <a:spLocks noGrp="1"/>
          </p:cNvSpPr>
          <p:nvPr>
            <p:ph idx="1"/>
          </p:nvPr>
        </p:nvSpPr>
        <p:spPr/>
        <p:txBody>
          <a:bodyPr/>
          <a:lstStyle/>
          <a:p>
            <a:pPr marL="514350" indent="-514350">
              <a:spcBef>
                <a:spcPts val="0"/>
              </a:spcBef>
              <a:spcAft>
                <a:spcPts val="1800"/>
              </a:spcAft>
              <a:buSzPct val="100000"/>
              <a:buFont typeface="+mj-lt"/>
              <a:buAutoNum type="arabicPeriod"/>
            </a:pPr>
            <a:r>
              <a:rPr lang="en-US" sz="2800" dirty="0"/>
              <a:t>Prohibits </a:t>
            </a:r>
            <a:r>
              <a:rPr lang="en-US" sz="2800" b="1" dirty="0">
                <a:solidFill>
                  <a:srgbClr val="FFFF00"/>
                </a:solidFill>
              </a:rPr>
              <a:t>polygamy</a:t>
            </a:r>
          </a:p>
          <a:p>
            <a:pPr marL="514350" indent="-514350">
              <a:spcBef>
                <a:spcPts val="0"/>
              </a:spcBef>
              <a:spcAft>
                <a:spcPts val="1800"/>
              </a:spcAft>
              <a:buSzPct val="100000"/>
              <a:buFont typeface="+mj-lt"/>
              <a:buAutoNum type="arabicPeriod"/>
            </a:pPr>
            <a:r>
              <a:rPr lang="en-US" sz="2800" dirty="0"/>
              <a:t>Prohibits </a:t>
            </a:r>
            <a:r>
              <a:rPr lang="en-US" sz="2800" b="1" dirty="0">
                <a:solidFill>
                  <a:srgbClr val="FFFF00"/>
                </a:solidFill>
              </a:rPr>
              <a:t>prior sinful marriage</a:t>
            </a:r>
          </a:p>
          <a:p>
            <a:pPr marL="514350" indent="-514350">
              <a:spcBef>
                <a:spcPts val="0"/>
              </a:spcBef>
              <a:spcAft>
                <a:spcPts val="1800"/>
              </a:spcAft>
              <a:buSzPct val="100000"/>
              <a:buFont typeface="+mj-lt"/>
              <a:buAutoNum type="arabicPeriod"/>
            </a:pPr>
            <a:r>
              <a:rPr lang="en-US" sz="2800" dirty="0"/>
              <a:t>Prohibits </a:t>
            </a:r>
            <a:r>
              <a:rPr lang="en-US" sz="2800" b="1" dirty="0">
                <a:solidFill>
                  <a:srgbClr val="FFFF00"/>
                </a:solidFill>
              </a:rPr>
              <a:t>prior marriage</a:t>
            </a:r>
          </a:p>
          <a:p>
            <a:pPr marL="514350" indent="-514350">
              <a:spcBef>
                <a:spcPts val="0"/>
              </a:spcBef>
              <a:spcAft>
                <a:spcPts val="1800"/>
              </a:spcAft>
              <a:buSzPct val="100000"/>
              <a:buFont typeface="+mj-lt"/>
              <a:buAutoNum type="arabicPeriod"/>
            </a:pPr>
            <a:r>
              <a:rPr lang="en-US" sz="2800" dirty="0"/>
              <a:t>Requires </a:t>
            </a:r>
            <a:r>
              <a:rPr lang="en-US" sz="2800" b="1" dirty="0">
                <a:solidFill>
                  <a:srgbClr val="FFFF00"/>
                </a:solidFill>
              </a:rPr>
              <a:t>1 wife </a:t>
            </a:r>
            <a:r>
              <a:rPr lang="en-US" sz="2800" dirty="0"/>
              <a:t>but allows </a:t>
            </a:r>
            <a:r>
              <a:rPr lang="en-US" sz="2800" b="1" dirty="0">
                <a:solidFill>
                  <a:srgbClr val="FFFF00"/>
                </a:solidFill>
              </a:rPr>
              <a:t>more</a:t>
            </a:r>
          </a:p>
          <a:p>
            <a:pPr marL="514350" indent="-514350">
              <a:spcBef>
                <a:spcPts val="0"/>
              </a:spcBef>
              <a:spcAft>
                <a:spcPts val="1800"/>
              </a:spcAft>
              <a:buSzPct val="100000"/>
              <a:buFont typeface="+mj-lt"/>
              <a:buAutoNum type="arabicPeriod"/>
            </a:pPr>
            <a:r>
              <a:rPr lang="en-US" sz="2800" dirty="0"/>
              <a:t>Requires </a:t>
            </a:r>
            <a:r>
              <a:rPr lang="en-US" sz="2800" b="1" dirty="0">
                <a:solidFill>
                  <a:srgbClr val="FFFF00"/>
                </a:solidFill>
              </a:rPr>
              <a:t>marriage</a:t>
            </a:r>
            <a:r>
              <a:rPr lang="en-US" sz="2800" dirty="0"/>
              <a:t> (present or past)</a:t>
            </a:r>
          </a:p>
          <a:p>
            <a:pPr marL="514350" indent="-514350">
              <a:spcBef>
                <a:spcPts val="0"/>
              </a:spcBef>
              <a:spcAft>
                <a:spcPts val="1800"/>
              </a:spcAft>
              <a:buSzPct val="100000"/>
              <a:buFont typeface="+mj-lt"/>
              <a:buAutoNum type="arabicPeriod"/>
            </a:pPr>
            <a:r>
              <a:rPr lang="en-US" sz="2800" dirty="0"/>
              <a:t>Requires </a:t>
            </a:r>
            <a:r>
              <a:rPr lang="en-US" sz="2800" b="1" dirty="0">
                <a:solidFill>
                  <a:srgbClr val="FFFF00"/>
                </a:solidFill>
              </a:rPr>
              <a:t>a living wife</a:t>
            </a:r>
          </a:p>
          <a:p>
            <a:pPr marL="514350" indent="-514350">
              <a:spcBef>
                <a:spcPts val="0"/>
              </a:spcBef>
              <a:spcAft>
                <a:spcPts val="1800"/>
              </a:spcAft>
              <a:buSzPct val="100000"/>
              <a:buFont typeface="+mj-lt"/>
              <a:buAutoNum type="arabicPeriod"/>
            </a:pPr>
            <a:r>
              <a:rPr lang="en-US" sz="2800" dirty="0"/>
              <a:t>Requires conformity to </a:t>
            </a:r>
            <a:r>
              <a:rPr lang="en-US" sz="2800" b="1" dirty="0">
                <a:solidFill>
                  <a:srgbClr val="FFFF00"/>
                </a:solidFill>
              </a:rPr>
              <a:t>God’s law </a:t>
            </a:r>
            <a:r>
              <a:rPr lang="en-US" sz="2800" dirty="0"/>
              <a:t>on marriage</a:t>
            </a:r>
          </a:p>
        </p:txBody>
      </p:sp>
      <p:sp>
        <p:nvSpPr>
          <p:cNvPr id="7" name="Slide Number Placeholder 6"/>
          <p:cNvSpPr>
            <a:spLocks noGrp="1"/>
          </p:cNvSpPr>
          <p:nvPr>
            <p:ph type="sldNum" sz="quarter" idx="12"/>
          </p:nvPr>
        </p:nvSpPr>
        <p:spPr/>
        <p:txBody>
          <a:bodyPr/>
          <a:lstStyle/>
          <a:p>
            <a:pPr>
              <a:defRPr/>
            </a:pPr>
            <a:fld id="{F357CF2D-4BCC-4957-9C6F-82A5C943C4F5}" type="slidenum">
              <a:rPr lang="en-US"/>
              <a:pPr>
                <a:defRPr/>
              </a:pPr>
              <a:t>26</a:t>
            </a:fld>
            <a:endParaRPr lang="en-US"/>
          </a:p>
        </p:txBody>
      </p:sp>
      <p:sp>
        <p:nvSpPr>
          <p:cNvPr id="10" name="Footer Placeholder 9"/>
          <p:cNvSpPr>
            <a:spLocks noGrp="1"/>
          </p:cNvSpPr>
          <p:nvPr>
            <p:ph type="ftr" sz="quarter" idx="11"/>
          </p:nvPr>
        </p:nvSpPr>
        <p:spPr/>
        <p:txBody>
          <a:bodyPr/>
          <a:lstStyle/>
          <a:p>
            <a:pPr>
              <a:defRPr/>
            </a:pPr>
            <a:r>
              <a:rPr lang="en-US" dirty="0"/>
              <a:t>Phil Roberts</a:t>
            </a:r>
          </a:p>
        </p:txBody>
      </p:sp>
      <p:sp>
        <p:nvSpPr>
          <p:cNvPr id="11" name="Rectangular Callout 10"/>
          <p:cNvSpPr/>
          <p:nvPr/>
        </p:nvSpPr>
        <p:spPr bwMode="auto">
          <a:xfrm>
            <a:off x="4876800" y="1676400"/>
            <a:ext cx="3200400" cy="533400"/>
          </a:xfrm>
          <a:prstGeom prst="wedgeRectCallout">
            <a:avLst>
              <a:gd name="adj1" fmla="val -46873"/>
              <a:gd name="adj2" fmla="val 205719"/>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Can’t mean both #3 &amp; #6</a:t>
            </a:r>
          </a:p>
        </p:txBody>
      </p:sp>
    </p:spTree>
  </p:cSld>
  <p:clrMapOvr>
    <a:masterClrMapping/>
  </p:clrMapOvr>
  <p:transition spd="med">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Black" pitchFamily="34" charset="0"/>
              </a:rPr>
              <a:t>How Would You Say?</a:t>
            </a:r>
          </a:p>
        </p:txBody>
      </p:sp>
      <p:sp>
        <p:nvSpPr>
          <p:cNvPr id="9" name="Content Placeholder 8"/>
          <p:cNvSpPr>
            <a:spLocks noGrp="1"/>
          </p:cNvSpPr>
          <p:nvPr>
            <p:ph idx="1"/>
          </p:nvPr>
        </p:nvSpPr>
        <p:spPr>
          <a:xfrm>
            <a:off x="457200" y="1524000"/>
            <a:ext cx="8229600" cy="4606925"/>
          </a:xfrm>
        </p:spPr>
        <p:txBody>
          <a:bodyPr/>
          <a:lstStyle/>
          <a:p>
            <a:pPr marL="463550" indent="-463550"/>
            <a:r>
              <a:rPr lang="en-US" sz="2800" b="1" dirty="0">
                <a:solidFill>
                  <a:srgbClr val="FFFF00"/>
                </a:solidFill>
              </a:rPr>
              <a:t>A man has only owned one house</a:t>
            </a:r>
          </a:p>
          <a:p>
            <a:pPr marL="863600" lvl="1" indent="-463550"/>
            <a:r>
              <a:rPr lang="en-US" sz="2400" dirty="0"/>
              <a:t>Not:  He </a:t>
            </a:r>
            <a:r>
              <a:rPr lang="en-US" sz="2400" b="1" dirty="0">
                <a:solidFill>
                  <a:srgbClr val="FFFF00"/>
                </a:solidFill>
              </a:rPr>
              <a:t>is</a:t>
            </a:r>
            <a:r>
              <a:rPr lang="en-US" sz="2400" dirty="0"/>
              <a:t> the owner of only one house</a:t>
            </a:r>
          </a:p>
          <a:p>
            <a:pPr marL="863600" lvl="1" indent="-463550"/>
            <a:r>
              <a:rPr lang="en-US" sz="2400" dirty="0"/>
              <a:t>But:  He </a:t>
            </a:r>
            <a:r>
              <a:rPr lang="en-US" sz="2400" b="1" dirty="0">
                <a:solidFill>
                  <a:srgbClr val="FFFF00"/>
                </a:solidFill>
              </a:rPr>
              <a:t>has</a:t>
            </a:r>
            <a:r>
              <a:rPr lang="en-US" sz="2400" dirty="0"/>
              <a:t> owned only one house</a:t>
            </a:r>
          </a:p>
          <a:p>
            <a:pPr marL="463550" indent="-463550"/>
            <a:r>
              <a:rPr lang="en-US" sz="2800" b="1" dirty="0">
                <a:solidFill>
                  <a:srgbClr val="FFFF00"/>
                </a:solidFill>
              </a:rPr>
              <a:t>A man must have been married only once</a:t>
            </a:r>
          </a:p>
          <a:p>
            <a:pPr marL="863600" lvl="1" indent="-463550"/>
            <a:r>
              <a:rPr lang="en-US" sz="2400" dirty="0"/>
              <a:t>Not:  He </a:t>
            </a:r>
            <a:r>
              <a:rPr lang="en-US" sz="2400" b="1" dirty="0">
                <a:solidFill>
                  <a:srgbClr val="FFFF00"/>
                </a:solidFill>
              </a:rPr>
              <a:t>must be </a:t>
            </a:r>
            <a:r>
              <a:rPr lang="en-US" sz="2400" dirty="0"/>
              <a:t>the husband of one wife</a:t>
            </a:r>
          </a:p>
          <a:p>
            <a:pPr marL="863600" lvl="1" indent="-463550"/>
            <a:r>
              <a:rPr lang="en-US" sz="2400" dirty="0"/>
              <a:t>But:  He </a:t>
            </a:r>
            <a:r>
              <a:rPr lang="en-US" sz="2400" b="1" dirty="0">
                <a:solidFill>
                  <a:srgbClr val="FFFF00"/>
                </a:solidFill>
              </a:rPr>
              <a:t>must have been </a:t>
            </a:r>
            <a:r>
              <a:rPr lang="en-US" sz="2400" dirty="0"/>
              <a:t>the husband of only one wife</a:t>
            </a:r>
          </a:p>
          <a:p>
            <a:pPr marL="463550" indent="-463550"/>
            <a:r>
              <a:rPr lang="en-US" sz="2800" b="1" dirty="0">
                <a:solidFill>
                  <a:srgbClr val="FFFF00"/>
                </a:solidFill>
              </a:rPr>
              <a:t>A man has had only one wife</a:t>
            </a:r>
          </a:p>
          <a:p>
            <a:pPr marL="863600" lvl="1" indent="-463550"/>
            <a:r>
              <a:rPr lang="en-US" sz="2400" dirty="0"/>
              <a:t>Not:  He </a:t>
            </a:r>
            <a:r>
              <a:rPr lang="en-US" sz="2400" b="1" dirty="0">
                <a:solidFill>
                  <a:srgbClr val="FFFF00"/>
                </a:solidFill>
              </a:rPr>
              <a:t>has</a:t>
            </a:r>
            <a:r>
              <a:rPr lang="en-US" sz="2400" dirty="0"/>
              <a:t> only one wife</a:t>
            </a:r>
          </a:p>
          <a:p>
            <a:pPr marL="863600" lvl="1" indent="-463550"/>
            <a:r>
              <a:rPr lang="en-US" sz="2400" dirty="0"/>
              <a:t>But:  He </a:t>
            </a:r>
            <a:r>
              <a:rPr lang="en-US" sz="2400" b="1" dirty="0">
                <a:solidFill>
                  <a:srgbClr val="FFFF00"/>
                </a:solidFill>
              </a:rPr>
              <a:t>has had </a:t>
            </a:r>
            <a:r>
              <a:rPr lang="en-US" sz="2400" dirty="0"/>
              <a:t>only one wife</a:t>
            </a:r>
          </a:p>
          <a:p>
            <a:pPr marL="463550" indent="-463550"/>
            <a:endParaRPr lang="en-US" dirty="0"/>
          </a:p>
        </p:txBody>
      </p:sp>
      <p:sp>
        <p:nvSpPr>
          <p:cNvPr id="7" name="Slide Number Placeholder 6"/>
          <p:cNvSpPr>
            <a:spLocks noGrp="1"/>
          </p:cNvSpPr>
          <p:nvPr>
            <p:ph type="sldNum" sz="quarter" idx="12"/>
          </p:nvPr>
        </p:nvSpPr>
        <p:spPr/>
        <p:txBody>
          <a:bodyPr/>
          <a:lstStyle/>
          <a:p>
            <a:pPr>
              <a:defRPr/>
            </a:pPr>
            <a:fld id="{F357CF2D-4BCC-4957-9C6F-82A5C943C4F5}" type="slidenum">
              <a:rPr lang="en-US"/>
              <a:pPr>
                <a:defRPr/>
              </a:pPr>
              <a:t>27</a:t>
            </a:fld>
            <a:endParaRPr lang="en-US"/>
          </a:p>
        </p:txBody>
      </p:sp>
      <p:sp>
        <p:nvSpPr>
          <p:cNvPr id="10" name="Footer Placeholder 9"/>
          <p:cNvSpPr>
            <a:spLocks noGrp="1"/>
          </p:cNvSpPr>
          <p:nvPr>
            <p:ph type="ftr" sz="quarter" idx="11"/>
          </p:nvPr>
        </p:nvSpPr>
        <p:spPr/>
        <p:txBody>
          <a:bodyPr/>
          <a:lstStyle/>
          <a:p>
            <a:pPr>
              <a:defRPr/>
            </a:pPr>
            <a:r>
              <a:rPr lang="en-US" dirty="0"/>
              <a:t>Phil Roberts</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p:cTn id="43"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p:cTn id="49"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p:cTn id="55"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Black" pitchFamily="34" charset="0"/>
              </a:rPr>
              <a:t>Parallel Expressions</a:t>
            </a:r>
          </a:p>
        </p:txBody>
      </p:sp>
      <p:sp>
        <p:nvSpPr>
          <p:cNvPr id="6" name="Text Placeholder 5"/>
          <p:cNvSpPr>
            <a:spLocks noGrp="1"/>
          </p:cNvSpPr>
          <p:nvPr>
            <p:ph type="body" idx="1"/>
          </p:nvPr>
        </p:nvSpPr>
        <p:spPr>
          <a:xfrm>
            <a:off x="457200" y="1535112"/>
            <a:ext cx="4038600" cy="979487"/>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a:solidFill>
                  <a:srgbClr val="FFFF00"/>
                </a:solidFill>
              </a:rPr>
              <a:t>“Husband of one wife”</a:t>
            </a:r>
          </a:p>
          <a:p>
            <a:pPr algn="ctr"/>
            <a:r>
              <a:rPr lang="en-US" b="0" dirty="0"/>
              <a:t>(1 Tim. 3:2; Tit. 1:6)</a:t>
            </a:r>
          </a:p>
        </p:txBody>
      </p:sp>
      <p:sp>
        <p:nvSpPr>
          <p:cNvPr id="7" name="Content Placeholder 6"/>
          <p:cNvSpPr>
            <a:spLocks noGrp="1"/>
          </p:cNvSpPr>
          <p:nvPr>
            <p:ph sz="half" idx="2"/>
          </p:nvPr>
        </p:nvSpPr>
        <p:spPr>
          <a:xfrm>
            <a:off x="457200" y="2819399"/>
            <a:ext cx="4040188" cy="3306763"/>
          </a:xfrm>
        </p:spPr>
        <p:txBody>
          <a:bodyPr/>
          <a:lstStyle/>
          <a:p>
            <a:pPr marL="463550" indent="-463550">
              <a:spcAft>
                <a:spcPts val="2400"/>
              </a:spcAft>
            </a:pPr>
            <a:r>
              <a:rPr lang="en-US" sz="2800" dirty="0"/>
              <a:t>Married</a:t>
            </a:r>
          </a:p>
          <a:p>
            <a:pPr marL="463550" indent="-463550">
              <a:spcBef>
                <a:spcPts val="0"/>
              </a:spcBef>
              <a:spcAft>
                <a:spcPts val="2400"/>
              </a:spcAft>
            </a:pPr>
            <a:r>
              <a:rPr lang="en-US" sz="2800" dirty="0"/>
              <a:t>No Polygamy</a:t>
            </a:r>
          </a:p>
          <a:p>
            <a:pPr marL="457200" indent="-457200" eaLnBrk="1" hangingPunct="1">
              <a:spcBef>
                <a:spcPct val="0"/>
              </a:spcBef>
              <a:spcAft>
                <a:spcPts val="2400"/>
              </a:spcAft>
              <a:defRPr/>
            </a:pPr>
            <a:r>
              <a:rPr lang="en-US" sz="2800" dirty="0"/>
              <a:t>Married only once</a:t>
            </a:r>
            <a:br>
              <a:rPr lang="en-US" sz="2800" dirty="0"/>
            </a:br>
            <a:endParaRPr lang="en-US" sz="2800" dirty="0"/>
          </a:p>
          <a:p>
            <a:pPr marL="457200" indent="-457200" eaLnBrk="1" hangingPunct="1">
              <a:spcBef>
                <a:spcPct val="0"/>
              </a:spcBef>
              <a:spcAft>
                <a:spcPts val="2400"/>
              </a:spcAft>
              <a:defRPr/>
            </a:pPr>
            <a:r>
              <a:rPr lang="en-US" sz="2800" dirty="0"/>
              <a:t>Faithful husband</a:t>
            </a:r>
          </a:p>
          <a:p>
            <a:pPr marL="463550" indent="-463550"/>
            <a:endParaRPr lang="en-US" dirty="0"/>
          </a:p>
        </p:txBody>
      </p:sp>
      <p:sp>
        <p:nvSpPr>
          <p:cNvPr id="8" name="Text Placeholder 7"/>
          <p:cNvSpPr>
            <a:spLocks noGrp="1"/>
          </p:cNvSpPr>
          <p:nvPr>
            <p:ph type="body" sz="quarter" idx="3"/>
          </p:nvPr>
        </p:nvSpPr>
        <p:spPr>
          <a:xfrm>
            <a:off x="4645025" y="1535112"/>
            <a:ext cx="4041775" cy="979487"/>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a:solidFill>
                  <a:srgbClr val="FFFF00"/>
                </a:solidFill>
              </a:rPr>
              <a:t>“Wife of one husband”</a:t>
            </a:r>
            <a:br>
              <a:rPr lang="en-US" dirty="0">
                <a:solidFill>
                  <a:srgbClr val="FFFF00"/>
                </a:solidFill>
              </a:rPr>
            </a:br>
            <a:r>
              <a:rPr lang="en-US" b="0" dirty="0"/>
              <a:t>(1 Tim. 5:9)</a:t>
            </a:r>
          </a:p>
        </p:txBody>
      </p:sp>
      <p:sp>
        <p:nvSpPr>
          <p:cNvPr id="9" name="Content Placeholder 8"/>
          <p:cNvSpPr>
            <a:spLocks noGrp="1"/>
          </p:cNvSpPr>
          <p:nvPr>
            <p:ph sz="quarter" idx="4"/>
          </p:nvPr>
        </p:nvSpPr>
        <p:spPr>
          <a:xfrm>
            <a:off x="4648200" y="2819400"/>
            <a:ext cx="4041775" cy="3230562"/>
          </a:xfrm>
        </p:spPr>
        <p:txBody>
          <a:bodyPr/>
          <a:lstStyle/>
          <a:p>
            <a:pPr marL="463550" indent="-463550">
              <a:spcBef>
                <a:spcPts val="0"/>
              </a:spcBef>
              <a:spcAft>
                <a:spcPts val="2400"/>
              </a:spcAft>
            </a:pPr>
            <a:r>
              <a:rPr lang="en-US" sz="2800" dirty="0"/>
              <a:t>Married</a:t>
            </a:r>
          </a:p>
          <a:p>
            <a:pPr marL="463550" indent="-463550">
              <a:spcBef>
                <a:spcPts val="0"/>
              </a:spcBef>
              <a:spcAft>
                <a:spcPts val="2400"/>
              </a:spcAft>
            </a:pPr>
            <a:r>
              <a:rPr lang="en-US" sz="2800" dirty="0"/>
              <a:t>No Polyandry</a:t>
            </a:r>
          </a:p>
          <a:p>
            <a:pPr marL="463550" indent="-463550">
              <a:spcBef>
                <a:spcPts val="0"/>
              </a:spcBef>
              <a:spcAft>
                <a:spcPts val="2400"/>
              </a:spcAft>
            </a:pPr>
            <a:r>
              <a:rPr lang="en-US" sz="2800" dirty="0"/>
              <a:t>Married only once</a:t>
            </a:r>
            <a:br>
              <a:rPr lang="en-US" sz="2800" dirty="0"/>
            </a:br>
            <a:r>
              <a:rPr lang="en-US" sz="2800" dirty="0"/>
              <a:t>(cf. 1 Tim. 5:14)</a:t>
            </a:r>
          </a:p>
          <a:p>
            <a:pPr marL="463550" indent="-463550">
              <a:spcBef>
                <a:spcPts val="0"/>
              </a:spcBef>
              <a:spcAft>
                <a:spcPts val="2400"/>
              </a:spcAft>
            </a:pPr>
            <a:r>
              <a:rPr lang="en-US" sz="2800" dirty="0"/>
              <a:t>Faithful wife</a:t>
            </a:r>
          </a:p>
        </p:txBody>
      </p:sp>
      <p:sp>
        <p:nvSpPr>
          <p:cNvPr id="4" name="Slide Number Placeholder 3"/>
          <p:cNvSpPr>
            <a:spLocks noGrp="1"/>
          </p:cNvSpPr>
          <p:nvPr>
            <p:ph type="sldNum" sz="quarter" idx="12"/>
          </p:nvPr>
        </p:nvSpPr>
        <p:spPr/>
        <p:txBody>
          <a:bodyPr/>
          <a:lstStyle/>
          <a:p>
            <a:pPr>
              <a:defRPr/>
            </a:pPr>
            <a:fld id="{C841AC3D-F827-418E-8AC4-24DB18D2EF23}" type="slidenum">
              <a:rPr lang="en-US"/>
              <a:pPr>
                <a:defRPr/>
              </a:pPr>
              <a:t>28</a:t>
            </a:fld>
            <a:endParaRPr lang="en-US"/>
          </a:p>
        </p:txBody>
      </p:sp>
      <p:sp>
        <p:nvSpPr>
          <p:cNvPr id="10" name="Footer Placeholder 9"/>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147B93A-1417-4D1F-8BE1-B8EEAA3E1929}" type="slidenum">
              <a:rPr lang="en-US"/>
              <a:pPr>
                <a:defRPr/>
              </a:pPr>
              <a:t>29</a:t>
            </a:fld>
            <a:endParaRPr lang="en-US"/>
          </a:p>
        </p:txBody>
      </p:sp>
      <p:sp>
        <p:nvSpPr>
          <p:cNvPr id="564226" name="Rectangle 2"/>
          <p:cNvSpPr>
            <a:spLocks noGrp="1" noChangeArrowheads="1"/>
          </p:cNvSpPr>
          <p:nvPr>
            <p:ph type="title"/>
          </p:nvPr>
        </p:nvSpPr>
        <p:spPr/>
        <p:txBody>
          <a:bodyPr/>
          <a:lstStyle/>
          <a:p>
            <a:pPr eaLnBrk="1" hangingPunct="1">
              <a:defRPr/>
            </a:pPr>
            <a:r>
              <a:rPr lang="en-US" dirty="0">
                <a:latin typeface="Arial Black" pitchFamily="34" charset="0"/>
              </a:rPr>
              <a:t>“Husband Of One Wife”</a:t>
            </a:r>
            <a:r>
              <a:rPr lang="en-US" sz="4000" b="1" dirty="0"/>
              <a:t/>
            </a:r>
            <a:br>
              <a:rPr lang="en-US" sz="4000" b="1" dirty="0"/>
            </a:br>
            <a:r>
              <a:rPr lang="en-US" sz="2600" dirty="0">
                <a:latin typeface="CG Times (W1)" charset="0"/>
                <a:cs typeface="Times New Roman" pitchFamily="18" charset="0"/>
              </a:rPr>
              <a:t>(1 Tim. 3:2; Tit. 1:6)</a:t>
            </a:r>
          </a:p>
        </p:txBody>
      </p:sp>
      <p:sp>
        <p:nvSpPr>
          <p:cNvPr id="564227" name="Rectangle 3"/>
          <p:cNvSpPr>
            <a:spLocks noGrp="1" noChangeArrowheads="1"/>
          </p:cNvSpPr>
          <p:nvPr>
            <p:ph type="body" idx="1"/>
          </p:nvPr>
        </p:nvSpPr>
        <p:spPr/>
        <p:txBody>
          <a:bodyPr/>
          <a:lstStyle/>
          <a:p>
            <a:pPr marL="0" indent="457200" eaLnBrk="1" hangingPunct="1">
              <a:buFont typeface="Wingdings" pitchFamily="2" charset="2"/>
              <a:buNone/>
              <a:defRPr/>
            </a:pPr>
            <a:r>
              <a:rPr lang="en-US" sz="2800" b="1" dirty="0"/>
              <a:t>Kenneth </a:t>
            </a:r>
            <a:r>
              <a:rPr lang="en-US" sz="2800" b="1" dirty="0" err="1"/>
              <a:t>Wuest</a:t>
            </a:r>
            <a:r>
              <a:rPr lang="en-US" sz="2800" b="1" dirty="0"/>
              <a:t>:  </a:t>
            </a:r>
            <a:r>
              <a:rPr lang="en-US" sz="2800" dirty="0"/>
              <a:t>“The literal translation is, </a:t>
            </a:r>
            <a:r>
              <a:rPr lang="en-US" sz="2800" b="1" dirty="0">
                <a:solidFill>
                  <a:srgbClr val="FFFF00"/>
                </a:solidFill>
              </a:rPr>
              <a:t>‘a man of one woman.’</a:t>
            </a:r>
            <a:r>
              <a:rPr lang="en-US" sz="2800" dirty="0"/>
              <a:t> The words, when used of the marriage relation come to mean, </a:t>
            </a:r>
            <a:r>
              <a:rPr lang="en-US" sz="2800" b="1" dirty="0">
                <a:solidFill>
                  <a:srgbClr val="FFFF00"/>
                </a:solidFill>
              </a:rPr>
              <a:t>‘a husband of one wife.’</a:t>
            </a:r>
            <a:r>
              <a:rPr lang="en-US" sz="2800" dirty="0"/>
              <a:t> </a:t>
            </a:r>
            <a:r>
              <a:rPr lang="en-US" sz="2800" b="1" dirty="0">
                <a:solidFill>
                  <a:srgbClr val="00B0F0"/>
                </a:solidFill>
              </a:rPr>
              <a:t>The two nouns are without the definite article, which construction emphasizes character or nature</a:t>
            </a:r>
            <a:r>
              <a:rPr lang="en-US" sz="2800" dirty="0"/>
              <a:t>. The entire context is one in which the character of the bishop is being discussed. Thus, one can translate, </a:t>
            </a:r>
            <a:r>
              <a:rPr lang="en-US" sz="2800" b="1" dirty="0">
                <a:solidFill>
                  <a:srgbClr val="FFFF00"/>
                </a:solidFill>
              </a:rPr>
              <a:t>‘a one-wife sort of a husband,’</a:t>
            </a:r>
            <a:r>
              <a:rPr lang="en-US" sz="2800" dirty="0"/>
              <a:t> or </a:t>
            </a:r>
            <a:r>
              <a:rPr lang="en-US" sz="2800" b="1" dirty="0">
                <a:solidFill>
                  <a:srgbClr val="FFFF00"/>
                </a:solidFill>
              </a:rPr>
              <a:t>‘a one-woman sort of a man.’</a:t>
            </a:r>
            <a:r>
              <a:rPr lang="en-US" sz="2800" dirty="0"/>
              <a:t>”  </a:t>
            </a:r>
            <a:r>
              <a:rPr lang="en-US" sz="2000" dirty="0"/>
              <a:t>( “1 Timothy,” </a:t>
            </a:r>
            <a:r>
              <a:rPr lang="en-US" sz="2000" dirty="0" err="1"/>
              <a:t>WSGNT</a:t>
            </a:r>
            <a:r>
              <a:rPr lang="en-US" sz="2000" dirty="0"/>
              <a:t>, 53)</a:t>
            </a:r>
            <a:r>
              <a:rPr lang="en-US" sz="28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E6B681F-DB0A-46DD-A33A-39629621376B}" type="slidenum">
              <a:rPr lang="en-US"/>
              <a:pPr>
                <a:defRPr/>
              </a:pPr>
              <a:t>3</a:t>
            </a:fld>
            <a:endParaRPr lang="en-US"/>
          </a:p>
        </p:txBody>
      </p:sp>
      <p:sp>
        <p:nvSpPr>
          <p:cNvPr id="275458" name="Rectangle 2"/>
          <p:cNvSpPr>
            <a:spLocks noGrp="1" noChangeArrowheads="1"/>
          </p:cNvSpPr>
          <p:nvPr>
            <p:ph type="title"/>
          </p:nvPr>
        </p:nvSpPr>
        <p:spPr/>
        <p:txBody>
          <a:bodyPr/>
          <a:lstStyle/>
          <a:p>
            <a:pPr eaLnBrk="1" hangingPunct="1">
              <a:defRPr/>
            </a:pPr>
            <a:r>
              <a:rPr lang="en-US" dirty="0">
                <a:latin typeface="Arial Black" pitchFamily="34" charset="0"/>
              </a:rPr>
              <a:t>Implied Qualifications</a:t>
            </a:r>
          </a:p>
        </p:txBody>
      </p:sp>
      <p:sp>
        <p:nvSpPr>
          <p:cNvPr id="275459" name="Rectangle 3"/>
          <p:cNvSpPr>
            <a:spLocks noGrp="1" noChangeArrowheads="1"/>
          </p:cNvSpPr>
          <p:nvPr>
            <p:ph type="body" idx="1"/>
          </p:nvPr>
        </p:nvSpPr>
        <p:spPr/>
        <p:txBody>
          <a:bodyPr/>
          <a:lstStyle/>
          <a:p>
            <a:pPr marL="457200" indent="-457200" eaLnBrk="1" hangingPunct="1">
              <a:spcBef>
                <a:spcPct val="0"/>
              </a:spcBef>
              <a:spcAft>
                <a:spcPct val="100000"/>
              </a:spcAft>
              <a:defRPr/>
            </a:pPr>
            <a:r>
              <a:rPr lang="en-US" b="1" dirty="0">
                <a:solidFill>
                  <a:srgbClr val="FFFF00"/>
                </a:solidFill>
              </a:rPr>
              <a:t>Elder:  </a:t>
            </a:r>
            <a:r>
              <a:rPr lang="en-US" dirty="0"/>
              <a:t> Older man of maturity &amp; experience</a:t>
            </a:r>
          </a:p>
          <a:p>
            <a:pPr marL="457200" indent="-457200" eaLnBrk="1" hangingPunct="1">
              <a:spcBef>
                <a:spcPct val="0"/>
              </a:spcBef>
              <a:spcAft>
                <a:spcPct val="100000"/>
              </a:spcAft>
              <a:defRPr/>
            </a:pPr>
            <a:r>
              <a:rPr lang="en-US" b="1" dirty="0">
                <a:solidFill>
                  <a:srgbClr val="FFFF00"/>
                </a:solidFill>
              </a:rPr>
              <a:t>Shepherd:</a:t>
            </a:r>
            <a:r>
              <a:rPr lang="en-US" dirty="0"/>
              <a:t> Provide for &amp; protect flock</a:t>
            </a:r>
          </a:p>
          <a:p>
            <a:pPr marL="457200" indent="-457200" eaLnBrk="1" hangingPunct="1">
              <a:spcBef>
                <a:spcPct val="0"/>
              </a:spcBef>
              <a:spcAft>
                <a:spcPct val="100000"/>
              </a:spcAft>
              <a:defRPr/>
            </a:pPr>
            <a:r>
              <a:rPr lang="en-US" b="1" dirty="0">
                <a:solidFill>
                  <a:srgbClr val="FFFF00"/>
                </a:solidFill>
              </a:rPr>
              <a:t>Bishop:</a:t>
            </a:r>
            <a:r>
              <a:rPr lang="en-US" dirty="0"/>
              <a:t> Lead &amp; oversee</a:t>
            </a:r>
          </a:p>
          <a:p>
            <a:pPr marL="457200" indent="-457200" eaLnBrk="1" hangingPunct="1">
              <a:spcBef>
                <a:spcPct val="0"/>
              </a:spcBef>
              <a:spcAft>
                <a:spcPct val="100000"/>
              </a:spcAft>
              <a:defRPr/>
            </a:pPr>
            <a:r>
              <a:rPr lang="en-US" b="1" dirty="0">
                <a:solidFill>
                  <a:srgbClr val="FFFF00"/>
                </a:solidFill>
              </a:rPr>
              <a:t>Steward</a:t>
            </a:r>
            <a:r>
              <a:rPr lang="en-US" dirty="0"/>
              <a:t>:  Faithful &amp; responsible</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p:cTn id="7" dur="500" fill="hold"/>
                                        <p:tgtEl>
                                          <p:spTgt spid="275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5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p:cTn id="13" dur="500" fill="hold"/>
                                        <p:tgtEl>
                                          <p:spTgt spid="2754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5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5459">
                                            <p:txEl>
                                              <p:pRg st="2" end="2"/>
                                            </p:txEl>
                                          </p:spTgt>
                                        </p:tgtEl>
                                        <p:attrNameLst>
                                          <p:attrName>style.visibility</p:attrName>
                                        </p:attrNameLst>
                                      </p:cBhvr>
                                      <p:to>
                                        <p:strVal val="visible"/>
                                      </p:to>
                                    </p:set>
                                    <p:anim calcmode="lin" valueType="num">
                                      <p:cBhvr>
                                        <p:cTn id="19" dur="500" fill="hold"/>
                                        <p:tgtEl>
                                          <p:spTgt spid="2754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54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5459">
                                            <p:txEl>
                                              <p:pRg st="3" end="3"/>
                                            </p:txEl>
                                          </p:spTgt>
                                        </p:tgtEl>
                                        <p:attrNameLst>
                                          <p:attrName>style.visibility</p:attrName>
                                        </p:attrNameLst>
                                      </p:cBhvr>
                                      <p:to>
                                        <p:strVal val="visible"/>
                                      </p:to>
                                    </p:set>
                                    <p:anim calcmode="lin" valueType="num">
                                      <p:cBhvr>
                                        <p:cTn id="25" dur="500" fill="hold"/>
                                        <p:tgtEl>
                                          <p:spTgt spid="2754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545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An Elder Must Be Male</a:t>
            </a:r>
          </a:p>
        </p:txBody>
      </p:sp>
      <p:sp>
        <p:nvSpPr>
          <p:cNvPr id="3" name="Content Placeholder 2"/>
          <p:cNvSpPr>
            <a:spLocks noGrp="1"/>
          </p:cNvSpPr>
          <p:nvPr>
            <p:ph idx="1"/>
          </p:nvPr>
        </p:nvSpPr>
        <p:spPr/>
        <p:txBody>
          <a:bodyPr/>
          <a:lstStyle/>
          <a:p>
            <a:pPr marL="463550" indent="-463550">
              <a:spcBef>
                <a:spcPts val="0"/>
              </a:spcBef>
              <a:spcAft>
                <a:spcPts val="2400"/>
              </a:spcAft>
            </a:pPr>
            <a:r>
              <a:rPr lang="en-US" sz="2800" dirty="0"/>
              <a:t>Woman can’t be </a:t>
            </a:r>
            <a:r>
              <a:rPr lang="en-US" sz="2800" b="1" dirty="0">
                <a:solidFill>
                  <a:srgbClr val="FFFF00"/>
                </a:solidFill>
              </a:rPr>
              <a:t>“husband”  </a:t>
            </a:r>
            <a:r>
              <a:rPr lang="en-US" sz="2500" dirty="0"/>
              <a:t>(1 Tim. 3:2; Tit. 1:6)</a:t>
            </a:r>
          </a:p>
          <a:p>
            <a:pPr marL="463550" indent="-463550">
              <a:spcBef>
                <a:spcPts val="0"/>
              </a:spcBef>
              <a:spcAft>
                <a:spcPts val="2400"/>
              </a:spcAft>
            </a:pPr>
            <a:r>
              <a:rPr lang="en-US" sz="2800" b="1" dirty="0">
                <a:solidFill>
                  <a:srgbClr val="FFFF00"/>
                </a:solidFill>
              </a:rPr>
              <a:t>No evidence </a:t>
            </a:r>
            <a:r>
              <a:rPr lang="en-US" sz="2800" dirty="0"/>
              <a:t>of</a:t>
            </a:r>
            <a:r>
              <a:rPr lang="en-US" sz="2800" b="1" dirty="0">
                <a:solidFill>
                  <a:srgbClr val="FFFF00"/>
                </a:solidFill>
              </a:rPr>
              <a:t> </a:t>
            </a:r>
            <a:r>
              <a:rPr lang="en-US" sz="2800" dirty="0"/>
              <a:t>women elders</a:t>
            </a:r>
          </a:p>
          <a:p>
            <a:pPr marL="463550" indent="-463550">
              <a:spcBef>
                <a:spcPts val="0"/>
              </a:spcBef>
              <a:spcAft>
                <a:spcPts val="2400"/>
              </a:spcAft>
            </a:pPr>
            <a:r>
              <a:rPr lang="en-US" sz="2800" b="1" dirty="0">
                <a:solidFill>
                  <a:srgbClr val="FFFF00"/>
                </a:solidFill>
              </a:rPr>
              <a:t>NT restrictions </a:t>
            </a:r>
            <a:r>
              <a:rPr lang="en-US" sz="2800" dirty="0"/>
              <a:t>preclude women from eldership</a:t>
            </a:r>
          </a:p>
          <a:p>
            <a:pPr marL="863600" lvl="1" indent="-463550">
              <a:spcBef>
                <a:spcPts val="0"/>
              </a:spcBef>
              <a:spcAft>
                <a:spcPts val="1200"/>
              </a:spcAft>
            </a:pPr>
            <a:r>
              <a:rPr lang="en-US" sz="2400" dirty="0"/>
              <a:t>Women can’t have authority  (1 Tim. 2:11-12; 1 Cor. 14:34-35)</a:t>
            </a:r>
          </a:p>
          <a:p>
            <a:pPr marL="863600" lvl="1" indent="-463550">
              <a:spcBef>
                <a:spcPts val="0"/>
              </a:spcBef>
              <a:spcAft>
                <a:spcPts val="1200"/>
              </a:spcAft>
            </a:pPr>
            <a:r>
              <a:rPr lang="en-US" sz="2400" dirty="0"/>
              <a:t>Elders rule (Heb. 13:7, 17) and teach  (1 Tim. 3:2; Tit. 1:9)</a:t>
            </a:r>
          </a:p>
          <a:p>
            <a:pPr marL="463550" indent="-463550"/>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30</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4D3300-0ECD-4D0D-9AA4-81B8C138B1E8}" type="slidenum">
              <a:rPr lang="en-US"/>
              <a:pPr>
                <a:defRPr/>
              </a:pPr>
              <a:t>31</a:t>
            </a:fld>
            <a:endParaRPr lang="en-US"/>
          </a:p>
        </p:txBody>
      </p:sp>
      <p:sp>
        <p:nvSpPr>
          <p:cNvPr id="279554" name="Rectangle 2"/>
          <p:cNvSpPr>
            <a:spLocks noGrp="1" noChangeArrowheads="1"/>
          </p:cNvSpPr>
          <p:nvPr>
            <p:ph type="title"/>
          </p:nvPr>
        </p:nvSpPr>
        <p:spPr>
          <a:xfrm>
            <a:off x="457200" y="277813"/>
            <a:ext cx="8229600" cy="1322387"/>
          </a:xfrm>
        </p:spPr>
        <p:txBody>
          <a:bodyPr/>
          <a:lstStyle/>
          <a:p>
            <a:pPr eaLnBrk="1" hangingPunct="1">
              <a:defRPr/>
            </a:pPr>
            <a:r>
              <a:rPr lang="en-US" dirty="0">
                <a:latin typeface="Arial Black" pitchFamily="34" charset="0"/>
              </a:rPr>
              <a:t>“Husband Of One Wife”</a:t>
            </a:r>
            <a:br>
              <a:rPr lang="en-US" dirty="0">
                <a:latin typeface="Arial Black" pitchFamily="34" charset="0"/>
              </a:rPr>
            </a:br>
            <a:r>
              <a:rPr lang="en-US" sz="3000" dirty="0">
                <a:latin typeface="CG Times (W1)" charset="0"/>
                <a:cs typeface="Times New Roman" pitchFamily="18" charset="0"/>
              </a:rPr>
              <a:t>(1 Tim. 3:2; Tit. 1:6)</a:t>
            </a:r>
            <a:endParaRPr lang="en-US" dirty="0"/>
          </a:p>
        </p:txBody>
      </p:sp>
      <p:sp>
        <p:nvSpPr>
          <p:cNvPr id="279555" name="Rectangle 3"/>
          <p:cNvSpPr>
            <a:spLocks noGrp="1" noChangeArrowheads="1"/>
          </p:cNvSpPr>
          <p:nvPr>
            <p:ph type="body" idx="1"/>
          </p:nvPr>
        </p:nvSpPr>
        <p:spPr>
          <a:xfrm>
            <a:off x="457200" y="1828800"/>
            <a:ext cx="8229600" cy="4302125"/>
          </a:xfrm>
        </p:spPr>
        <p:txBody>
          <a:bodyPr/>
          <a:lstStyle/>
          <a:p>
            <a:pPr marL="457200" indent="-457200" eaLnBrk="1" hangingPunct="1">
              <a:spcBef>
                <a:spcPct val="0"/>
              </a:spcBef>
              <a:spcAft>
                <a:spcPts val="2400"/>
              </a:spcAft>
              <a:defRPr/>
            </a:pPr>
            <a:r>
              <a:rPr lang="en-US" sz="2800" b="1" dirty="0">
                <a:solidFill>
                  <a:srgbClr val="FFFF00"/>
                </a:solidFill>
                <a:latin typeface="CG Times (W1)" charset="0"/>
                <a:cs typeface="Times New Roman" pitchFamily="18" charset="0"/>
              </a:rPr>
              <a:t>Man</a:t>
            </a:r>
            <a:r>
              <a:rPr lang="en-US" sz="2800" dirty="0"/>
              <a:t> </a:t>
            </a:r>
          </a:p>
          <a:p>
            <a:pPr marL="457200" indent="-457200" eaLnBrk="1" hangingPunct="1">
              <a:spcBef>
                <a:spcPct val="0"/>
              </a:spcBef>
              <a:spcAft>
                <a:spcPts val="2400"/>
              </a:spcAft>
              <a:defRPr/>
            </a:pPr>
            <a:r>
              <a:rPr lang="en-US" sz="2800" b="1" dirty="0">
                <a:solidFill>
                  <a:srgbClr val="FFFF00"/>
                </a:solidFill>
                <a:latin typeface="CG Times (W1)" charset="0"/>
                <a:cs typeface="Times New Roman" pitchFamily="18" charset="0"/>
              </a:rPr>
              <a:t>Married </a:t>
            </a:r>
            <a:r>
              <a:rPr lang="en-US" sz="2800" dirty="0">
                <a:latin typeface="CG Times (W1)" charset="0"/>
                <a:cs typeface="Times New Roman" pitchFamily="18" charset="0"/>
              </a:rPr>
              <a:t>man</a:t>
            </a:r>
            <a:r>
              <a:rPr lang="en-US" sz="2800" dirty="0"/>
              <a:t> </a:t>
            </a:r>
          </a:p>
          <a:p>
            <a:pPr marL="457200" indent="-457200" eaLnBrk="1" hangingPunct="1">
              <a:spcBef>
                <a:spcPct val="0"/>
              </a:spcBef>
              <a:spcAft>
                <a:spcPts val="2400"/>
              </a:spcAft>
              <a:defRPr/>
            </a:pPr>
            <a:r>
              <a:rPr lang="en-US" sz="2800" dirty="0">
                <a:latin typeface="CG Times (W1)" charset="0"/>
                <a:cs typeface="Times New Roman" pitchFamily="18" charset="0"/>
              </a:rPr>
              <a:t>Married man to </a:t>
            </a:r>
            <a:r>
              <a:rPr lang="en-US" sz="2800" b="1" dirty="0">
                <a:solidFill>
                  <a:srgbClr val="FFFF00"/>
                </a:solidFill>
                <a:latin typeface="CG Times (W1)" charset="0"/>
                <a:cs typeface="Times New Roman" pitchFamily="18" charset="0"/>
              </a:rPr>
              <a:t>one woman</a:t>
            </a:r>
            <a:r>
              <a:rPr lang="en-US" sz="2800" dirty="0"/>
              <a:t> </a:t>
            </a:r>
          </a:p>
          <a:p>
            <a:pPr marL="1039813" lvl="1" indent="-468313" eaLnBrk="1" hangingPunct="1">
              <a:spcBef>
                <a:spcPct val="0"/>
              </a:spcBef>
              <a:spcAft>
                <a:spcPts val="2400"/>
              </a:spcAft>
              <a:defRPr/>
            </a:pPr>
            <a:r>
              <a:rPr lang="en-US" sz="2400" dirty="0">
                <a:latin typeface="CG Times (W1)" charset="0"/>
                <a:cs typeface="Times New Roman" pitchFamily="18" charset="0"/>
              </a:rPr>
              <a:t>One woman </a:t>
            </a:r>
            <a:r>
              <a:rPr lang="en-US" sz="2400" b="1" dirty="0">
                <a:solidFill>
                  <a:srgbClr val="FFFF00"/>
                </a:solidFill>
                <a:latin typeface="CG Times (W1)" charset="0"/>
                <a:cs typeface="Times New Roman" pitchFamily="18" charset="0"/>
              </a:rPr>
              <a:t>only</a:t>
            </a:r>
            <a:r>
              <a:rPr lang="en-US" sz="2400" dirty="0"/>
              <a:t> </a:t>
            </a:r>
          </a:p>
          <a:p>
            <a:pPr marL="1039813" lvl="1" indent="-468313" eaLnBrk="1" hangingPunct="1">
              <a:spcBef>
                <a:spcPct val="0"/>
              </a:spcBef>
              <a:spcAft>
                <a:spcPts val="2400"/>
              </a:spcAft>
              <a:defRPr/>
            </a:pPr>
            <a:r>
              <a:rPr lang="en-US" sz="2400" dirty="0">
                <a:latin typeface="CG Times (W1)" charset="0"/>
                <a:cs typeface="Times New Roman" pitchFamily="18" charset="0"/>
              </a:rPr>
              <a:t>One woman </a:t>
            </a:r>
            <a:r>
              <a:rPr lang="en-US" sz="2400" b="1" dirty="0">
                <a:solidFill>
                  <a:srgbClr val="FFFF00"/>
                </a:solidFill>
                <a:latin typeface="CG Times (W1)" charset="0"/>
                <a:cs typeface="Times New Roman" pitchFamily="18" charset="0"/>
              </a:rPr>
              <a:t>at a time</a:t>
            </a:r>
          </a:p>
          <a:p>
            <a:pPr marL="639763" indent="-468313" eaLnBrk="1" hangingPunct="1">
              <a:spcBef>
                <a:spcPct val="0"/>
              </a:spcBef>
              <a:spcAft>
                <a:spcPts val="2400"/>
              </a:spcAft>
              <a:defRPr/>
            </a:pPr>
            <a:r>
              <a:rPr lang="en-US" sz="2800" dirty="0">
                <a:latin typeface="CG Times (W1)" charset="0"/>
                <a:cs typeface="Times New Roman" pitchFamily="18" charset="0"/>
              </a:rPr>
              <a:t>Married man who is </a:t>
            </a:r>
            <a:r>
              <a:rPr lang="en-US" sz="2800" b="1" dirty="0">
                <a:solidFill>
                  <a:srgbClr val="FFFF00"/>
                </a:solidFill>
                <a:latin typeface="CG Times (W1)" charset="0"/>
                <a:cs typeface="Times New Roman" pitchFamily="18" charset="0"/>
              </a:rPr>
              <a:t>faithful</a:t>
            </a:r>
            <a:r>
              <a:rPr lang="en-US" sz="2800" dirty="0">
                <a:latin typeface="CG Times (W1)" charset="0"/>
                <a:cs typeface="Times New Roman" pitchFamily="18" charset="0"/>
              </a:rPr>
              <a:t> to one woman</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9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D4D3300-0ECD-4D0D-9AA4-81B8C138B1E8}" type="slidenum">
              <a:rPr lang="en-US"/>
              <a:pPr>
                <a:defRPr/>
              </a:pPr>
              <a:t>32</a:t>
            </a:fld>
            <a:endParaRPr lang="en-US"/>
          </a:p>
        </p:txBody>
      </p:sp>
      <p:sp>
        <p:nvSpPr>
          <p:cNvPr id="279554" name="Rectangle 2"/>
          <p:cNvSpPr>
            <a:spLocks noGrp="1" noChangeArrowheads="1"/>
          </p:cNvSpPr>
          <p:nvPr>
            <p:ph type="title"/>
          </p:nvPr>
        </p:nvSpPr>
        <p:spPr>
          <a:xfrm>
            <a:off x="457200" y="277813"/>
            <a:ext cx="8229600" cy="1322387"/>
          </a:xfrm>
        </p:spPr>
        <p:txBody>
          <a:bodyPr/>
          <a:lstStyle/>
          <a:p>
            <a:pPr eaLnBrk="1" hangingPunct="1">
              <a:defRPr/>
            </a:pPr>
            <a:r>
              <a:rPr lang="en-US" dirty="0">
                <a:latin typeface="Arial Black" pitchFamily="34" charset="0"/>
              </a:rPr>
              <a:t>“Husband Of One Wife”</a:t>
            </a:r>
            <a:br>
              <a:rPr lang="en-US" dirty="0">
                <a:latin typeface="Arial Black" pitchFamily="34" charset="0"/>
              </a:rPr>
            </a:br>
            <a:r>
              <a:rPr lang="en-US" sz="3000" dirty="0">
                <a:latin typeface="CG Times (W1)" charset="0"/>
                <a:cs typeface="Times New Roman" pitchFamily="18" charset="0"/>
              </a:rPr>
              <a:t>(1 Tim. 3:2; Tit. 1:6)</a:t>
            </a:r>
            <a:endParaRPr lang="en-US" dirty="0"/>
          </a:p>
        </p:txBody>
      </p:sp>
      <p:sp>
        <p:nvSpPr>
          <p:cNvPr id="279555" name="Rectangle 3"/>
          <p:cNvSpPr>
            <a:spLocks noGrp="1" noChangeArrowheads="1"/>
          </p:cNvSpPr>
          <p:nvPr>
            <p:ph type="body" idx="1"/>
          </p:nvPr>
        </p:nvSpPr>
        <p:spPr>
          <a:xfrm>
            <a:off x="457200" y="1828800"/>
            <a:ext cx="8229600" cy="4302125"/>
          </a:xfrm>
        </p:spPr>
        <p:txBody>
          <a:bodyPr/>
          <a:lstStyle/>
          <a:p>
            <a:pPr marL="457200" indent="-457200" eaLnBrk="1" hangingPunct="1">
              <a:spcBef>
                <a:spcPct val="0"/>
              </a:spcBef>
              <a:spcAft>
                <a:spcPts val="2400"/>
              </a:spcAft>
              <a:defRPr/>
            </a:pPr>
            <a:r>
              <a:rPr lang="en-US" sz="2800" b="1" dirty="0"/>
              <a:t>H. E. Phillips</a:t>
            </a:r>
            <a:r>
              <a:rPr lang="en-US" sz="2800" dirty="0"/>
              <a:t>:  “ONE means </a:t>
            </a:r>
            <a:r>
              <a:rPr lang="en-US" sz="2800" b="1" dirty="0">
                <a:solidFill>
                  <a:srgbClr val="FFFF00"/>
                </a:solidFill>
              </a:rPr>
              <a:t>more than none</a:t>
            </a:r>
            <a:r>
              <a:rPr lang="en-US" sz="2800" dirty="0">
                <a:solidFill>
                  <a:srgbClr val="FFFF00"/>
                </a:solidFill>
              </a:rPr>
              <a:t> </a:t>
            </a:r>
            <a:r>
              <a:rPr lang="en-US" sz="2800" dirty="0"/>
              <a:t>and </a:t>
            </a:r>
            <a:r>
              <a:rPr lang="en-US" sz="2800" b="1" dirty="0">
                <a:solidFill>
                  <a:srgbClr val="FFFF00"/>
                </a:solidFill>
              </a:rPr>
              <a:t>less than two</a:t>
            </a:r>
            <a:r>
              <a:rPr lang="en-US" sz="2800" dirty="0"/>
              <a:t>.  A </a:t>
            </a:r>
            <a:r>
              <a:rPr lang="en-US" sz="2800" b="1" dirty="0">
                <a:solidFill>
                  <a:srgbClr val="FFFF00"/>
                </a:solidFill>
              </a:rPr>
              <a:t>bachelor</a:t>
            </a:r>
            <a:r>
              <a:rPr lang="en-US" sz="2800" dirty="0"/>
              <a:t> has </a:t>
            </a:r>
            <a:r>
              <a:rPr lang="en-US" sz="2800" b="1" dirty="0">
                <a:solidFill>
                  <a:srgbClr val="FFFF00"/>
                </a:solidFill>
              </a:rPr>
              <a:t>less than one</a:t>
            </a:r>
            <a:r>
              <a:rPr lang="en-US" sz="2800" dirty="0"/>
              <a:t> wife and a </a:t>
            </a:r>
            <a:r>
              <a:rPr lang="en-US" sz="2800" b="1" dirty="0">
                <a:solidFill>
                  <a:srgbClr val="FFFF00"/>
                </a:solidFill>
              </a:rPr>
              <a:t>polygamist</a:t>
            </a:r>
            <a:r>
              <a:rPr lang="en-US" sz="2800" dirty="0"/>
              <a:t> has </a:t>
            </a:r>
            <a:r>
              <a:rPr lang="en-US" sz="2800" b="1" dirty="0">
                <a:solidFill>
                  <a:srgbClr val="FFFF00"/>
                </a:solidFill>
              </a:rPr>
              <a:t>more than one wife</a:t>
            </a:r>
            <a:r>
              <a:rPr lang="en-US" sz="2800" dirty="0"/>
              <a:t>, consequently, if ONE is the pivot word of the passage it cannot be </a:t>
            </a:r>
            <a:r>
              <a:rPr lang="en-US" sz="2800" b="1" dirty="0">
                <a:solidFill>
                  <a:srgbClr val="FFFF00"/>
                </a:solidFill>
              </a:rPr>
              <a:t>just restrictive and not positive</a:t>
            </a:r>
            <a:r>
              <a:rPr lang="en-US" sz="2800" dirty="0"/>
              <a:t>.”  </a:t>
            </a:r>
            <a:r>
              <a:rPr lang="en-US" sz="2000" dirty="0"/>
              <a:t>(Bold emphasis added, </a:t>
            </a:r>
            <a:r>
              <a:rPr lang="en-US" sz="2000" i="1" dirty="0"/>
              <a:t>Scriptural Elders And Deacons</a:t>
            </a:r>
            <a:r>
              <a:rPr lang="en-US" sz="2000" dirty="0"/>
              <a:t>, 109)</a:t>
            </a:r>
            <a:endParaRPr lang="en-US" sz="2000" dirty="0">
              <a:latin typeface="CG Times (W1)" charset="0"/>
              <a:cs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BDB8DFE-7A9D-459C-8158-4E35C9E73E3A}" type="slidenum">
              <a:rPr lang="en-US"/>
              <a:pPr>
                <a:defRPr/>
              </a:pPr>
              <a:t>33</a:t>
            </a:fld>
            <a:endParaRPr lang="en-US"/>
          </a:p>
        </p:txBody>
      </p:sp>
      <p:sp>
        <p:nvSpPr>
          <p:cNvPr id="565250" name="Rectangle 2"/>
          <p:cNvSpPr>
            <a:spLocks noGrp="1" noChangeArrowheads="1"/>
          </p:cNvSpPr>
          <p:nvPr>
            <p:ph type="title"/>
          </p:nvPr>
        </p:nvSpPr>
        <p:spPr/>
        <p:txBody>
          <a:bodyPr/>
          <a:lstStyle/>
          <a:p>
            <a:pPr eaLnBrk="1" hangingPunct="1">
              <a:defRPr/>
            </a:pPr>
            <a:r>
              <a:rPr lang="en-US" dirty="0">
                <a:latin typeface="Arial Black" pitchFamily="34" charset="0"/>
              </a:rPr>
              <a:t>“Husband Of One Wife”</a:t>
            </a:r>
            <a:br>
              <a:rPr lang="en-US" dirty="0">
                <a:latin typeface="Arial Black" pitchFamily="34" charset="0"/>
              </a:rPr>
            </a:br>
            <a:r>
              <a:rPr lang="en-US" sz="2600" dirty="0">
                <a:latin typeface="CG Times (W1)" charset="0"/>
                <a:cs typeface="Times New Roman" pitchFamily="18" charset="0"/>
              </a:rPr>
              <a:t>(1 Tim. 3:2; Tit. 1:6)</a:t>
            </a:r>
          </a:p>
        </p:txBody>
      </p:sp>
      <p:sp>
        <p:nvSpPr>
          <p:cNvPr id="565251" name="Rectangle 3"/>
          <p:cNvSpPr>
            <a:spLocks noGrp="1" noChangeArrowheads="1"/>
          </p:cNvSpPr>
          <p:nvPr>
            <p:ph type="body" idx="1"/>
          </p:nvPr>
        </p:nvSpPr>
        <p:spPr/>
        <p:txBody>
          <a:bodyPr/>
          <a:lstStyle/>
          <a:p>
            <a:pPr marL="0" indent="457200" eaLnBrk="1" hangingPunct="1">
              <a:spcBef>
                <a:spcPct val="0"/>
              </a:spcBef>
              <a:buFont typeface="Wingdings" pitchFamily="2" charset="2"/>
              <a:buNone/>
              <a:defRPr/>
            </a:pPr>
            <a:r>
              <a:rPr lang="en-US" sz="2400" b="1" dirty="0"/>
              <a:t>Marshall Patton:  </a:t>
            </a:r>
            <a:r>
              <a:rPr lang="en-US" sz="2400" dirty="0"/>
              <a:t>“There are some who reason that to exclude celibacy would exclude such men as Paul, Timothy, and Barnabas from the eldership; that such men were as well qualified for the spiritual work involved as any in the New Testament, and, therefore, celibacy is not excluded. Such reasoning is without scriptural evidence. Such overlooks the fact that, regardless of one’s spirituality or devotion to God, </a:t>
            </a:r>
            <a:r>
              <a:rPr lang="en-US" sz="2400" b="1" dirty="0">
                <a:solidFill>
                  <a:srgbClr val="FFFF00"/>
                </a:solidFill>
              </a:rPr>
              <a:t>a family man has experiences peculiar to that relationship that the celibate does not have and these experiences qualify him for the eldership in a way that the celibate can never be qualified</a:t>
            </a:r>
            <a:r>
              <a:rPr lang="en-US" sz="2400" dirty="0"/>
              <a:t>.”  (“1 Timothy,” </a:t>
            </a:r>
            <a:r>
              <a:rPr lang="en-US" sz="2400" i="1" dirty="0"/>
              <a:t>Truth Commentaries</a:t>
            </a:r>
            <a:r>
              <a:rPr lang="en-US" sz="2400" dirty="0"/>
              <a:t>, 64)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Slide Number Placeholder 5"/>
          <p:cNvSpPr>
            <a:spLocks noGrp="1"/>
          </p:cNvSpPr>
          <p:nvPr>
            <p:ph type="sldNum" sz="quarter" idx="12"/>
          </p:nvPr>
        </p:nvSpPr>
        <p:spPr/>
        <p:txBody>
          <a:bodyPr/>
          <a:lstStyle/>
          <a:p>
            <a:pPr>
              <a:defRPr/>
            </a:pPr>
            <a:fld id="{087A00F3-D5D0-4079-B3E5-573E460FACE9}" type="slidenum">
              <a:rPr lang="en-US"/>
              <a:pPr>
                <a:defRPr/>
              </a:pPr>
              <a:t>34</a:t>
            </a:fld>
            <a:endParaRPr lang="en-US"/>
          </a:p>
        </p:txBody>
      </p:sp>
      <p:sp>
        <p:nvSpPr>
          <p:cNvPr id="282626" name="Rectangle 2"/>
          <p:cNvSpPr>
            <a:spLocks noGrp="1" noChangeArrowheads="1"/>
          </p:cNvSpPr>
          <p:nvPr>
            <p:ph type="title"/>
          </p:nvPr>
        </p:nvSpPr>
        <p:spPr>
          <a:xfrm>
            <a:off x="762000" y="457200"/>
            <a:ext cx="7772400" cy="914400"/>
          </a:xfrm>
        </p:spPr>
        <p:txBody>
          <a:bodyPr/>
          <a:lstStyle/>
          <a:p>
            <a:pPr eaLnBrk="1" hangingPunct="1">
              <a:defRPr/>
            </a:pPr>
            <a:r>
              <a:rPr lang="en-US" dirty="0">
                <a:latin typeface="Arial Black" pitchFamily="34" charset="0"/>
              </a:rPr>
              <a:t>“Husband Of One Wife”</a:t>
            </a:r>
          </a:p>
        </p:txBody>
      </p:sp>
      <p:graphicFrame>
        <p:nvGraphicFramePr>
          <p:cNvPr id="282683" name="Group 59"/>
          <p:cNvGraphicFramePr>
            <a:graphicFrameLocks noGrp="1"/>
          </p:cNvGraphicFramePr>
          <p:nvPr>
            <p:ph type="tbl" idx="1"/>
          </p:nvPr>
        </p:nvGraphicFramePr>
        <p:xfrm>
          <a:off x="685800" y="1676400"/>
          <a:ext cx="7772400" cy="4267200"/>
        </p:xfrm>
        <a:graphic>
          <a:graphicData uri="http://schemas.openxmlformats.org/drawingml/2006/table">
            <a:tbl>
              <a:tblPr/>
              <a:tblGrid>
                <a:gridCol w="1554163"/>
                <a:gridCol w="1417637"/>
                <a:gridCol w="1524000"/>
                <a:gridCol w="1600200"/>
                <a:gridCol w="1676400"/>
              </a:tblGrid>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No-Woman 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One-Woman 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Two-Woman Man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rPr>
                        <a:t>Many-Woman Man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Single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Bigamist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r>
                        <a:rPr kumimoji="0" lang="en-US" sz="2800" b="0" i="0" u="none" strike="noStrike" cap="none" normalizeH="0" baseline="0" dirty="0">
                          <a:ln>
                            <a:noFill/>
                          </a:ln>
                          <a:solidFill>
                            <a:schemeClr val="tx1"/>
                          </a:solidFill>
                          <a:effectLst>
                            <a:outerShdw blurRad="38100" dist="38100" dir="2700000" algn="tl">
                              <a:srgbClr val="000000"/>
                            </a:outerShdw>
                          </a:effectLst>
                          <a:latin typeface="+mn-lt"/>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mn-lt"/>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Polygamist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Married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Divorced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Widowed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mn-lt"/>
                        </a:rPr>
                        <a:t>Remarried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Wingdings" pitchFamily="2" charset="2"/>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Black" pitchFamily="34" charset="0"/>
                        <a:cs typeface="Times New Roman" pitchFamily="18" charset="0"/>
                        <a:sym typeface="Monotype Sorts"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Reason:  To Be Blameless</a:t>
            </a:r>
            <a:r>
              <a:rPr lang="en-US" dirty="0"/>
              <a:t/>
            </a:r>
            <a:br>
              <a:rPr lang="en-US" dirty="0"/>
            </a:br>
            <a:r>
              <a:rPr lang="en-US" sz="3000" dirty="0"/>
              <a:t>(Tit. 1:6-7)</a:t>
            </a:r>
          </a:p>
        </p:txBody>
      </p:sp>
      <p:sp>
        <p:nvSpPr>
          <p:cNvPr id="7" name="Content Placeholder 6"/>
          <p:cNvSpPr>
            <a:spLocks noGrp="1"/>
          </p:cNvSpPr>
          <p:nvPr>
            <p:ph idx="1"/>
          </p:nvPr>
        </p:nvSpPr>
        <p:spPr>
          <a:xfrm>
            <a:off x="533400" y="3657600"/>
            <a:ext cx="8305800" cy="1371600"/>
          </a:xfrm>
        </p:spPr>
        <p:txBody>
          <a:bodyPr/>
          <a:lstStyle/>
          <a:p>
            <a:pPr marL="463550" indent="-463550">
              <a:spcBef>
                <a:spcPts val="0"/>
              </a:spcBef>
              <a:spcAft>
                <a:spcPts val="1200"/>
              </a:spcAft>
            </a:pPr>
            <a:r>
              <a:rPr lang="en-US" dirty="0"/>
              <a:t>Scripturally Remarried Widower</a:t>
            </a:r>
          </a:p>
          <a:p>
            <a:pPr marL="463550" indent="-463550">
              <a:spcBef>
                <a:spcPts val="0"/>
              </a:spcBef>
              <a:spcAft>
                <a:spcPts val="1200"/>
              </a:spcAft>
            </a:pPr>
            <a:r>
              <a:rPr lang="en-US" dirty="0"/>
              <a:t>Scripturally Remarried Divorced Man</a:t>
            </a:r>
          </a:p>
        </p:txBody>
      </p:sp>
      <p:sp>
        <p:nvSpPr>
          <p:cNvPr id="4" name="Footer Placeholder 3"/>
          <p:cNvSpPr>
            <a:spLocks noGrp="1"/>
          </p:cNvSpPr>
          <p:nvPr>
            <p:ph type="ftr" sz="quarter" idx="11"/>
          </p:nvPr>
        </p:nvSpPr>
        <p:spPr/>
        <p:txBody>
          <a:bodyPr/>
          <a:lstStyle/>
          <a:p>
            <a:pPr>
              <a:defRPr/>
            </a:pPr>
            <a:r>
              <a:rPr lang="en-US" dirty="0"/>
              <a:t>Bill Walton</a:t>
            </a:r>
          </a:p>
        </p:txBody>
      </p:sp>
      <p:sp>
        <p:nvSpPr>
          <p:cNvPr id="5" name="Slide Number Placeholder 4"/>
          <p:cNvSpPr>
            <a:spLocks noGrp="1"/>
          </p:cNvSpPr>
          <p:nvPr>
            <p:ph type="sldNum" sz="quarter" idx="12"/>
          </p:nvPr>
        </p:nvSpPr>
        <p:spPr/>
        <p:txBody>
          <a:bodyPr/>
          <a:lstStyle/>
          <a:p>
            <a:pPr>
              <a:defRPr/>
            </a:pPr>
            <a:fld id="{C841AC3D-F827-418E-8AC4-24DB18D2EF23}" type="slidenum">
              <a:rPr lang="en-US"/>
              <a:pPr>
                <a:defRPr/>
              </a:pPr>
              <a:t>35</a:t>
            </a:fld>
            <a:endParaRPr lang="en-US"/>
          </a:p>
        </p:txBody>
      </p:sp>
      <p:sp>
        <p:nvSpPr>
          <p:cNvPr id="10" name="Up Arrow Callout 9"/>
          <p:cNvSpPr/>
          <p:nvPr/>
        </p:nvSpPr>
        <p:spPr bwMode="auto">
          <a:xfrm>
            <a:off x="914400" y="4876800"/>
            <a:ext cx="7315200" cy="1219200"/>
          </a:xfrm>
          <a:prstGeom prst="upArrowCallou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Black" pitchFamily="34" charset="0"/>
              </a:rPr>
              <a:t>Where’s The Blame?</a:t>
            </a:r>
          </a:p>
        </p:txBody>
      </p:sp>
      <p:sp>
        <p:nvSpPr>
          <p:cNvPr id="11" name="Down Arrow Callout 10"/>
          <p:cNvSpPr/>
          <p:nvPr/>
        </p:nvSpPr>
        <p:spPr bwMode="auto">
          <a:xfrm>
            <a:off x="762000" y="1676400"/>
            <a:ext cx="7543800" cy="1905000"/>
          </a:xfrm>
          <a:prstGeom prst="downArrowCallout">
            <a:avLst>
              <a:gd name="adj1" fmla="val 15279"/>
              <a:gd name="adj2" fmla="val 25000"/>
              <a:gd name="adj3" fmla="val 25000"/>
              <a:gd name="adj4" fmla="val 64977"/>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indent="231775"/>
            <a:r>
              <a:rPr lang="en-US" sz="2500" b="1" dirty="0"/>
              <a:t>Tit. 1:6-7:  </a:t>
            </a:r>
            <a:r>
              <a:rPr lang="en-US" sz="2500" dirty="0"/>
              <a:t>“</a:t>
            </a:r>
            <a:r>
              <a:rPr lang="en-US" sz="2500" baseline="30000" dirty="0"/>
              <a:t>6</a:t>
            </a:r>
            <a:r>
              <a:rPr lang="en-US" sz="2500" dirty="0"/>
              <a:t> if a man is </a:t>
            </a:r>
            <a:r>
              <a:rPr lang="en-US" sz="2500" b="1" dirty="0">
                <a:solidFill>
                  <a:srgbClr val="FFFF00"/>
                </a:solidFill>
              </a:rPr>
              <a:t>blameless</a:t>
            </a:r>
            <a:r>
              <a:rPr lang="en-US" sz="2500" dirty="0"/>
              <a:t>, the husband of one wife, having faithful children….</a:t>
            </a:r>
            <a:r>
              <a:rPr lang="en-US" sz="2500" baseline="30000" dirty="0"/>
              <a:t> 7</a:t>
            </a:r>
            <a:r>
              <a:rPr lang="en-US" sz="2500" dirty="0"/>
              <a:t> For a bishop must be </a:t>
            </a:r>
            <a:r>
              <a:rPr lang="en-US" sz="2500" b="1" dirty="0">
                <a:solidFill>
                  <a:srgbClr val="FFFF00"/>
                </a:solidFill>
              </a:rPr>
              <a:t>blameless</a:t>
            </a:r>
            <a:r>
              <a:rPr lang="en-US" sz="2500" dirty="0"/>
              <a:t>, as a steward of God….” </a:t>
            </a:r>
          </a:p>
        </p:txBody>
      </p:sp>
    </p:spTree>
  </p:cSld>
  <p:clrMapOvr>
    <a:masterClrMapping/>
  </p:clrMapOvr>
  <p:transition spd="med">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latin typeface="+mn-lt"/>
              </a:rPr>
              <a:t> What If</a:t>
            </a:r>
            <a:r>
              <a:rPr lang="en-US" dirty="0">
                <a:latin typeface="Arial Black" pitchFamily="34" charset="0"/>
              </a:rPr>
              <a:t/>
            </a:r>
            <a:br>
              <a:rPr lang="en-US" dirty="0">
                <a:latin typeface="Arial Black" pitchFamily="34" charset="0"/>
              </a:rPr>
            </a:br>
            <a:r>
              <a:rPr lang="en-US" dirty="0">
                <a:latin typeface="Arial Black" pitchFamily="34" charset="0"/>
              </a:rPr>
              <a:t>An Elder’s Wife Dies?</a:t>
            </a:r>
          </a:p>
        </p:txBody>
      </p:sp>
      <p:sp>
        <p:nvSpPr>
          <p:cNvPr id="3" name="Content Placeholder 2"/>
          <p:cNvSpPr>
            <a:spLocks noGrp="1"/>
          </p:cNvSpPr>
          <p:nvPr>
            <p:ph idx="1"/>
          </p:nvPr>
        </p:nvSpPr>
        <p:spPr/>
        <p:txBody>
          <a:bodyPr/>
          <a:lstStyle/>
          <a:p>
            <a:pPr marL="463550" indent="-463550">
              <a:spcBef>
                <a:spcPts val="0"/>
              </a:spcBef>
              <a:spcAft>
                <a:spcPts val="2400"/>
              </a:spcAft>
            </a:pPr>
            <a:r>
              <a:rPr lang="en-US" sz="2800" dirty="0"/>
              <a:t>Paul says:</a:t>
            </a:r>
          </a:p>
          <a:p>
            <a:pPr marL="914400" lvl="1" indent="-457200">
              <a:spcBef>
                <a:spcPts val="0"/>
              </a:spcBef>
              <a:spcAft>
                <a:spcPts val="2400"/>
              </a:spcAft>
            </a:pPr>
            <a:r>
              <a:rPr lang="en-US" sz="2400" dirty="0"/>
              <a:t>“A bishop then </a:t>
            </a:r>
            <a:r>
              <a:rPr lang="en-US" sz="2400" b="1" dirty="0">
                <a:solidFill>
                  <a:srgbClr val="FFFF00"/>
                </a:solidFill>
              </a:rPr>
              <a:t>must be</a:t>
            </a:r>
            <a:r>
              <a:rPr lang="en-US" sz="2400" dirty="0">
                <a:solidFill>
                  <a:srgbClr val="FFFF00"/>
                </a:solidFill>
              </a:rPr>
              <a:t> </a:t>
            </a:r>
            <a:r>
              <a:rPr lang="en-US" sz="2400" dirty="0"/>
              <a:t>[</a:t>
            </a:r>
            <a:r>
              <a:rPr lang="en-US" sz="2400" i="1" dirty="0"/>
              <a:t>present tense</a:t>
            </a:r>
            <a:r>
              <a:rPr lang="en-US" sz="2400" dirty="0"/>
              <a:t>]…the husband of one wife”  (1 Tim. 3:2)</a:t>
            </a:r>
          </a:p>
          <a:p>
            <a:pPr marL="914400" lvl="1" indent="-457200">
              <a:spcBef>
                <a:spcPts val="0"/>
              </a:spcBef>
              <a:spcAft>
                <a:spcPts val="2400"/>
              </a:spcAft>
            </a:pPr>
            <a:r>
              <a:rPr lang="en-US" sz="2400" dirty="0"/>
              <a:t>“</a:t>
            </a:r>
            <a:r>
              <a:rPr lang="en-US" sz="2400" b="1" dirty="0">
                <a:solidFill>
                  <a:srgbClr val="FFFF00"/>
                </a:solidFill>
              </a:rPr>
              <a:t>If</a:t>
            </a:r>
            <a:r>
              <a:rPr lang="en-US" sz="2400" dirty="0"/>
              <a:t> [</a:t>
            </a:r>
            <a:r>
              <a:rPr lang="en-US" sz="2400" i="1" dirty="0"/>
              <a:t>conjunction, adverbial conditional</a:t>
            </a:r>
            <a:r>
              <a:rPr lang="en-US" sz="2400" dirty="0"/>
              <a:t>] a man </a:t>
            </a:r>
            <a:r>
              <a:rPr lang="en-US" sz="2400" b="1" dirty="0">
                <a:solidFill>
                  <a:srgbClr val="FFFF00"/>
                </a:solidFill>
              </a:rPr>
              <a:t>is</a:t>
            </a:r>
            <a:r>
              <a:rPr lang="en-US" sz="2400" dirty="0"/>
              <a:t> [</a:t>
            </a:r>
            <a:r>
              <a:rPr lang="en-US" sz="2400" i="1" dirty="0"/>
              <a:t>present tense</a:t>
            </a:r>
            <a:r>
              <a:rPr lang="en-US" sz="2400" dirty="0"/>
              <a:t>] ….the husband of one wife”  (Tit. 1:6)</a:t>
            </a:r>
          </a:p>
          <a:p>
            <a:pPr marL="514350" indent="-457200">
              <a:spcBef>
                <a:spcPts val="0"/>
              </a:spcBef>
              <a:spcAft>
                <a:spcPts val="2400"/>
              </a:spcAft>
            </a:pPr>
            <a:r>
              <a:rPr lang="en-US" sz="2800" b="1" dirty="0">
                <a:solidFill>
                  <a:srgbClr val="FFFF00"/>
                </a:solidFill>
              </a:rPr>
              <a:t>“One-woman man</a:t>
            </a:r>
            <a:r>
              <a:rPr lang="en-US" sz="2800" b="1" dirty="0">
                <a:solidFill>
                  <a:srgbClr val="FFFF00"/>
                </a:solidFill>
              </a:rPr>
              <a:t>” </a:t>
            </a:r>
            <a:r>
              <a:rPr lang="en-US" sz="2800" dirty="0"/>
              <a:t>becomes a </a:t>
            </a:r>
            <a:r>
              <a:rPr lang="en-US" sz="2800" b="1" dirty="0">
                <a:solidFill>
                  <a:srgbClr val="FFFF00"/>
                </a:solidFill>
              </a:rPr>
              <a:t>“no-woman man”</a:t>
            </a:r>
          </a:p>
          <a:p>
            <a:pPr marL="514350" indent="-457200">
              <a:spcBef>
                <a:spcPts val="0"/>
              </a:spcBef>
              <a:spcAft>
                <a:spcPts val="2400"/>
              </a:spcAft>
            </a:pPr>
            <a:r>
              <a:rPr lang="en-US" sz="2800" dirty="0"/>
              <a:t>He is </a:t>
            </a:r>
            <a:r>
              <a:rPr lang="en-US" sz="2800" b="1" dirty="0">
                <a:solidFill>
                  <a:srgbClr val="FFFF00"/>
                </a:solidFill>
              </a:rPr>
              <a:t>unqualified</a:t>
            </a:r>
          </a:p>
          <a:p>
            <a:pPr marL="463550" indent="-463550"/>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36</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latin typeface="+mn-lt"/>
              </a:rPr>
              <a:t> What If</a:t>
            </a:r>
            <a:r>
              <a:rPr lang="en-US" dirty="0">
                <a:latin typeface="Arial Black" pitchFamily="34" charset="0"/>
              </a:rPr>
              <a:t/>
            </a:r>
            <a:br>
              <a:rPr lang="en-US" dirty="0">
                <a:latin typeface="Arial Black" pitchFamily="34" charset="0"/>
              </a:rPr>
            </a:br>
            <a:r>
              <a:rPr lang="en-US" dirty="0">
                <a:latin typeface="Arial Black" pitchFamily="34" charset="0"/>
              </a:rPr>
              <a:t>An Elder’s Wife Dies?</a:t>
            </a:r>
          </a:p>
        </p:txBody>
      </p:sp>
      <p:sp>
        <p:nvSpPr>
          <p:cNvPr id="3" name="Content Placeholder 2"/>
          <p:cNvSpPr>
            <a:spLocks noGrp="1"/>
          </p:cNvSpPr>
          <p:nvPr>
            <p:ph idx="1"/>
          </p:nvPr>
        </p:nvSpPr>
        <p:spPr/>
        <p:txBody>
          <a:bodyPr/>
          <a:lstStyle/>
          <a:p>
            <a:pPr marL="463550" indent="-463550">
              <a:spcBef>
                <a:spcPts val="0"/>
              </a:spcBef>
              <a:spcAft>
                <a:spcPts val="2400"/>
              </a:spcAft>
            </a:pPr>
            <a:r>
              <a:rPr lang="en-US" sz="2800" u="sng" dirty="0"/>
              <a:t>Objection</a:t>
            </a:r>
            <a:r>
              <a:rPr lang="en-US" sz="2800" dirty="0"/>
              <a:t>:  The elder has </a:t>
            </a:r>
            <a:r>
              <a:rPr lang="en-US" sz="2800" b="1" dirty="0">
                <a:solidFill>
                  <a:srgbClr val="FFFF00"/>
                </a:solidFill>
              </a:rPr>
              <a:t>already proven himself </a:t>
            </a:r>
            <a:r>
              <a:rPr lang="en-US" sz="2800" dirty="0"/>
              <a:t>as a husband and a leader, and </a:t>
            </a:r>
            <a:r>
              <a:rPr lang="en-US" sz="2800" b="1" dirty="0">
                <a:solidFill>
                  <a:srgbClr val="FFFF00"/>
                </a:solidFill>
              </a:rPr>
              <a:t>once proven</a:t>
            </a:r>
            <a:r>
              <a:rPr lang="en-US" sz="2800" dirty="0"/>
              <a:t>, he doesn’t need to </a:t>
            </a:r>
            <a:r>
              <a:rPr lang="en-US" sz="2800" b="1" dirty="0">
                <a:solidFill>
                  <a:srgbClr val="FFFF00"/>
                </a:solidFill>
              </a:rPr>
              <a:t>prove himself again</a:t>
            </a:r>
          </a:p>
          <a:p>
            <a:pPr marL="463550" indent="-463550">
              <a:spcBef>
                <a:spcPts val="0"/>
              </a:spcBef>
              <a:spcAft>
                <a:spcPts val="2400"/>
              </a:spcAft>
            </a:pPr>
            <a:r>
              <a:rPr lang="en-US" sz="2800" u="sng" dirty="0"/>
              <a:t>Response</a:t>
            </a:r>
            <a:r>
              <a:rPr lang="en-US" sz="2800" dirty="0"/>
              <a:t>:  The objection </a:t>
            </a:r>
            <a:r>
              <a:rPr lang="en-US" sz="2800" b="1" dirty="0">
                <a:solidFill>
                  <a:srgbClr val="FFFF00"/>
                </a:solidFill>
              </a:rPr>
              <a:t>assumes</a:t>
            </a:r>
            <a:r>
              <a:rPr lang="en-US" sz="2800" dirty="0"/>
              <a:t> that the reason a man must be “the husband of one wife” is so he can </a:t>
            </a:r>
            <a:r>
              <a:rPr lang="en-US" sz="2800" b="1" dirty="0">
                <a:solidFill>
                  <a:srgbClr val="FFFF00"/>
                </a:solidFill>
              </a:rPr>
              <a:t>prove himself</a:t>
            </a:r>
          </a:p>
          <a:p>
            <a:pPr marL="863600" lvl="1" indent="-463550">
              <a:spcBef>
                <a:spcPts val="0"/>
              </a:spcBef>
              <a:spcAft>
                <a:spcPts val="2400"/>
              </a:spcAft>
            </a:pPr>
            <a:r>
              <a:rPr lang="en-US" dirty="0">
                <a:ea typeface="+mn-ea"/>
                <a:cs typeface="+mn-cs"/>
              </a:rPr>
              <a:t>Reason stated in 1 Tim. 3:4-5 but not in 1 Tim. 3:2 or Tit. 1:6</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37</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“Husband Of One Wife”</a:t>
            </a:r>
            <a:r>
              <a:rPr lang="en-US" sz="6000" b="1" dirty="0"/>
              <a:t/>
            </a:r>
            <a:br>
              <a:rPr lang="en-US" sz="6000" b="1" dirty="0"/>
            </a:br>
            <a:r>
              <a:rPr lang="en-US" sz="3000" dirty="0">
                <a:latin typeface="+mn-lt"/>
                <a:cs typeface="Times New Roman" pitchFamily="18" charset="0"/>
              </a:rPr>
              <a:t>(1 Tim. 3:2; Tit. 1:6)</a:t>
            </a:r>
            <a:endParaRPr lang="en-US" sz="3000" dirty="0">
              <a:latin typeface="+mn-lt"/>
            </a:endParaRPr>
          </a:p>
        </p:txBody>
      </p:sp>
      <p:sp>
        <p:nvSpPr>
          <p:cNvPr id="3" name="Content Placeholder 2"/>
          <p:cNvSpPr>
            <a:spLocks noGrp="1"/>
          </p:cNvSpPr>
          <p:nvPr>
            <p:ph idx="1"/>
          </p:nvPr>
        </p:nvSpPr>
        <p:spPr>
          <a:xfrm>
            <a:off x="457200" y="1828800"/>
            <a:ext cx="8229600" cy="4302125"/>
          </a:xfrm>
        </p:spPr>
        <p:txBody>
          <a:bodyPr/>
          <a:lstStyle/>
          <a:p>
            <a:pPr marL="463550" indent="-463550">
              <a:spcBef>
                <a:spcPts val="0"/>
              </a:spcBef>
              <a:spcAft>
                <a:spcPts val="1200"/>
              </a:spcAft>
            </a:pPr>
            <a:r>
              <a:rPr lang="en-US" sz="2800" dirty="0" err="1"/>
              <a:t>CEV</a:t>
            </a:r>
            <a:r>
              <a:rPr lang="en-US" sz="2800" dirty="0"/>
              <a:t>:  “be </a:t>
            </a:r>
            <a:r>
              <a:rPr lang="en-US" sz="2800" b="1" dirty="0">
                <a:solidFill>
                  <a:srgbClr val="FFFF00"/>
                </a:solidFill>
              </a:rPr>
              <a:t>faithful</a:t>
            </a:r>
            <a:r>
              <a:rPr lang="en-US" sz="2800" dirty="0"/>
              <a:t> in marriage”</a:t>
            </a:r>
          </a:p>
          <a:p>
            <a:pPr marL="463550" indent="-463550">
              <a:spcBef>
                <a:spcPts val="0"/>
              </a:spcBef>
              <a:spcAft>
                <a:spcPts val="1200"/>
              </a:spcAft>
            </a:pPr>
            <a:r>
              <a:rPr lang="en-US" sz="2800" dirty="0"/>
              <a:t>The Message:  “</a:t>
            </a:r>
            <a:r>
              <a:rPr lang="en-US" sz="2800" b="1" dirty="0">
                <a:solidFill>
                  <a:srgbClr val="FFFF00"/>
                </a:solidFill>
              </a:rPr>
              <a:t>committed</a:t>
            </a:r>
            <a:r>
              <a:rPr lang="en-US" sz="2800" dirty="0"/>
              <a:t> to his wife”</a:t>
            </a:r>
          </a:p>
          <a:p>
            <a:pPr marL="463550" indent="-463550">
              <a:spcBef>
                <a:spcPts val="0"/>
              </a:spcBef>
              <a:spcAft>
                <a:spcPts val="1200"/>
              </a:spcAft>
            </a:pPr>
            <a:r>
              <a:rPr lang="en-US" sz="2800" dirty="0"/>
              <a:t>NEB:  “</a:t>
            </a:r>
            <a:r>
              <a:rPr lang="en-US" sz="2800" b="1" dirty="0">
                <a:solidFill>
                  <a:srgbClr val="FFFF00"/>
                </a:solidFill>
              </a:rPr>
              <a:t>faithful</a:t>
            </a:r>
            <a:r>
              <a:rPr lang="en-US" sz="2800" dirty="0"/>
              <a:t> to his one wife”</a:t>
            </a:r>
          </a:p>
          <a:p>
            <a:pPr marL="463550" indent="-463550">
              <a:spcBef>
                <a:spcPts val="0"/>
              </a:spcBef>
              <a:spcAft>
                <a:spcPts val="1200"/>
              </a:spcAft>
            </a:pPr>
            <a:r>
              <a:rPr lang="en-US" sz="2800" dirty="0" err="1"/>
              <a:t>NIRV</a:t>
            </a:r>
            <a:r>
              <a:rPr lang="en-US" sz="2800" dirty="0"/>
              <a:t>, NLT:  “He must be </a:t>
            </a:r>
            <a:r>
              <a:rPr lang="en-US" sz="2800" b="1" dirty="0">
                <a:solidFill>
                  <a:srgbClr val="FFFF00"/>
                </a:solidFill>
              </a:rPr>
              <a:t>faithful</a:t>
            </a:r>
            <a:r>
              <a:rPr lang="en-US" sz="2800" dirty="0"/>
              <a:t> to his wife”</a:t>
            </a:r>
          </a:p>
          <a:p>
            <a:pPr marL="463550" indent="-463550">
              <a:spcBef>
                <a:spcPts val="0"/>
              </a:spcBef>
              <a:spcAft>
                <a:spcPts val="1200"/>
              </a:spcAft>
            </a:pPr>
            <a:r>
              <a:rPr lang="en-US" sz="2800" dirty="0" err="1"/>
              <a:t>TNIV</a:t>
            </a:r>
            <a:r>
              <a:rPr lang="en-US" sz="2800" dirty="0"/>
              <a:t>:  “</a:t>
            </a:r>
            <a:r>
              <a:rPr lang="en-US" sz="2800" b="1" dirty="0">
                <a:solidFill>
                  <a:srgbClr val="FFFF00"/>
                </a:solidFill>
              </a:rPr>
              <a:t>faithful</a:t>
            </a:r>
            <a:r>
              <a:rPr lang="en-US" sz="2800" dirty="0"/>
              <a:t> to his wife”</a:t>
            </a:r>
          </a:p>
          <a:p>
            <a:pPr marL="463550" indent="-463550">
              <a:spcBef>
                <a:spcPts val="0"/>
              </a:spcBef>
              <a:spcAft>
                <a:spcPts val="1200"/>
              </a:spcAft>
            </a:pPr>
            <a:r>
              <a:rPr lang="en-US" sz="2800" dirty="0" err="1"/>
              <a:t>WNT</a:t>
            </a:r>
            <a:r>
              <a:rPr lang="en-US" sz="2800" dirty="0"/>
              <a:t>:  “</a:t>
            </a:r>
            <a:r>
              <a:rPr lang="en-US" sz="2800" b="1" dirty="0">
                <a:solidFill>
                  <a:srgbClr val="FFFF00"/>
                </a:solidFill>
              </a:rPr>
              <a:t>true</a:t>
            </a:r>
            <a:r>
              <a:rPr lang="en-US" sz="2800" dirty="0"/>
              <a:t> to his one wife”</a:t>
            </a:r>
          </a:p>
          <a:p>
            <a:pPr marL="463550" indent="-463550"/>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38</a:t>
            </a:fld>
            <a:endParaRPr lang="en-US"/>
          </a:p>
        </p:txBody>
      </p:sp>
    </p:spTree>
  </p:cSld>
  <p:clrMapOvr>
    <a:masterClrMapping/>
  </p:clrMapOvr>
  <p:transition spd="med">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sz="4400" dirty="0">
                <a:solidFill>
                  <a:srgbClr val="FFC000"/>
                </a:solidFill>
                <a:latin typeface="Arial Black" pitchFamily="34" charset="0"/>
              </a:rPr>
              <a:t>“Children”</a:t>
            </a:r>
          </a:p>
        </p:txBody>
      </p:sp>
      <p:sp>
        <p:nvSpPr>
          <p:cNvPr id="6" name="Subtitle 5"/>
          <p:cNvSpPr>
            <a:spLocks noGrp="1"/>
          </p:cNvSpPr>
          <p:nvPr>
            <p:ph type="subTitle" sz="quarter" idx="1"/>
          </p:nvPr>
        </p:nvSpPr>
        <p:spPr/>
        <p:txBody>
          <a:bodyPr/>
          <a:lstStyle/>
          <a:p>
            <a:r>
              <a:rPr lang="en-US" dirty="0"/>
              <a:t>(1 Tim. 3:4; Tit. 1:6)</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39</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215A68B-3392-4D20-94E5-D2CD1E42AECE}" type="slidenum">
              <a:rPr lang="en-US"/>
              <a:pPr>
                <a:defRPr/>
              </a:pPr>
              <a:t>4</a:t>
            </a:fld>
            <a:endParaRPr lang="en-US"/>
          </a:p>
        </p:txBody>
      </p:sp>
      <p:sp>
        <p:nvSpPr>
          <p:cNvPr id="277506" name="Rectangle 2"/>
          <p:cNvSpPr>
            <a:spLocks noGrp="1" noChangeArrowheads="1"/>
          </p:cNvSpPr>
          <p:nvPr>
            <p:ph type="title"/>
          </p:nvPr>
        </p:nvSpPr>
        <p:spPr/>
        <p:txBody>
          <a:bodyPr/>
          <a:lstStyle/>
          <a:p>
            <a:pPr eaLnBrk="1" hangingPunct="1">
              <a:defRPr/>
            </a:pPr>
            <a:r>
              <a:rPr lang="en-US">
                <a:latin typeface="Arial Black" pitchFamily="34" charset="0"/>
              </a:rPr>
              <a:t>Implied Qualifications</a:t>
            </a:r>
          </a:p>
        </p:txBody>
      </p:sp>
      <p:sp>
        <p:nvSpPr>
          <p:cNvPr id="277507" name="Rectangle 3"/>
          <p:cNvSpPr>
            <a:spLocks noGrp="1" noChangeArrowheads="1"/>
          </p:cNvSpPr>
          <p:nvPr>
            <p:ph type="body" idx="1"/>
          </p:nvPr>
        </p:nvSpPr>
        <p:spPr/>
        <p:txBody>
          <a:bodyPr/>
          <a:lstStyle/>
          <a:p>
            <a:pPr marL="457200" indent="-457200" eaLnBrk="1" hangingPunct="1">
              <a:spcBef>
                <a:spcPct val="0"/>
              </a:spcBef>
              <a:spcAft>
                <a:spcPct val="100000"/>
              </a:spcAft>
              <a:defRPr/>
            </a:pPr>
            <a:r>
              <a:rPr lang="en-US" b="1" dirty="0">
                <a:solidFill>
                  <a:srgbClr val="FFFF00"/>
                </a:solidFill>
              </a:rPr>
              <a:t>Work:  </a:t>
            </a:r>
            <a:r>
              <a:rPr lang="en-US" dirty="0"/>
              <a:t>Able to do the work of an elder</a:t>
            </a:r>
          </a:p>
          <a:p>
            <a:pPr marL="457200" indent="-457200" eaLnBrk="1" hangingPunct="1">
              <a:spcBef>
                <a:spcPct val="0"/>
              </a:spcBef>
              <a:spcAft>
                <a:spcPct val="100000"/>
              </a:spcAft>
              <a:defRPr/>
            </a:pPr>
            <a:r>
              <a:rPr lang="en-US" b="1" dirty="0">
                <a:solidFill>
                  <a:srgbClr val="FFFF00"/>
                </a:solidFill>
              </a:rPr>
              <a:t>Selected</a:t>
            </a:r>
            <a:r>
              <a:rPr lang="en-US" dirty="0"/>
              <a:t> </a:t>
            </a:r>
            <a:r>
              <a:rPr lang="en-US" b="1" dirty="0">
                <a:solidFill>
                  <a:srgbClr val="FFFF00"/>
                </a:solidFill>
              </a:rPr>
              <a:t>&amp;</a:t>
            </a:r>
            <a:r>
              <a:rPr lang="en-US" dirty="0"/>
              <a:t> </a:t>
            </a:r>
            <a:r>
              <a:rPr lang="en-US" b="1" dirty="0">
                <a:solidFill>
                  <a:srgbClr val="FFFF00"/>
                </a:solidFill>
              </a:rPr>
              <a:t>Appointed:  </a:t>
            </a:r>
            <a:r>
              <a:rPr lang="en-US" dirty="0"/>
              <a:t>Willingness of the congregation to select, submit to, and follow</a:t>
            </a:r>
          </a:p>
        </p:txBody>
      </p:sp>
      <p:pic>
        <p:nvPicPr>
          <p:cNvPr id="5" name="Picture 4" descr="http://www.freewebs.com/injesusname123/Shephrd1the%20good%20shepherd.gif"/>
          <p:cNvPicPr>
            <a:picLocks noChangeAspect="1" noChangeArrowheads="1"/>
          </p:cNvPicPr>
          <p:nvPr/>
        </p:nvPicPr>
        <p:blipFill>
          <a:blip r:embed="rId3" cstate="print"/>
          <a:srcRect/>
          <a:stretch>
            <a:fillRect/>
          </a:stretch>
        </p:blipFill>
        <p:spPr bwMode="auto">
          <a:xfrm>
            <a:off x="6324600" y="3886200"/>
            <a:ext cx="1732397" cy="2286000"/>
          </a:xfrm>
          <a:prstGeom prst="rect">
            <a:avLst/>
          </a:prstGeom>
          <a:noFill/>
        </p:spPr>
      </p:pic>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p:cTn id="7" dur="500" fill="hold"/>
                                        <p:tgtEl>
                                          <p:spTgt spid="277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7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 calcmode="lin" valueType="num">
                                      <p:cBhvr>
                                        <p:cTn id="13" dur="500" fill="hold"/>
                                        <p:tgtEl>
                                          <p:spTgt spid="277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750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EAED0B-A093-40B0-BFDA-6C79149F0436}" type="slidenum">
              <a:rPr lang="en-US"/>
              <a:pPr>
                <a:defRPr/>
              </a:pPr>
              <a:t>40</a:t>
            </a:fld>
            <a:endParaRPr lang="en-US"/>
          </a:p>
        </p:txBody>
      </p:sp>
      <p:sp>
        <p:nvSpPr>
          <p:cNvPr id="566274" name="Rectangle 2"/>
          <p:cNvSpPr>
            <a:spLocks noGrp="1" noChangeArrowheads="1"/>
          </p:cNvSpPr>
          <p:nvPr>
            <p:ph type="title"/>
          </p:nvPr>
        </p:nvSpPr>
        <p:spPr/>
        <p:txBody>
          <a:bodyPr/>
          <a:lstStyle/>
          <a:p>
            <a:pPr eaLnBrk="1" hangingPunct="1">
              <a:defRPr/>
            </a:pPr>
            <a:r>
              <a:rPr lang="en-US" sz="4000" dirty="0">
                <a:latin typeface="Arial Black" pitchFamily="34" charset="0"/>
              </a:rPr>
              <a:t>Questions About “Children”</a:t>
            </a:r>
          </a:p>
        </p:txBody>
      </p:sp>
      <p:sp>
        <p:nvSpPr>
          <p:cNvPr id="566275" name="Rectangle 3"/>
          <p:cNvSpPr>
            <a:spLocks noGrp="1" noChangeArrowheads="1"/>
          </p:cNvSpPr>
          <p:nvPr>
            <p:ph type="body" idx="1"/>
          </p:nvPr>
        </p:nvSpPr>
        <p:spPr>
          <a:xfrm>
            <a:off x="457200" y="1447800"/>
            <a:ext cx="8229600" cy="4683125"/>
          </a:xfrm>
        </p:spPr>
        <p:txBody>
          <a:bodyPr/>
          <a:lstStyle/>
          <a:p>
            <a:pPr marL="457200" indent="-457200" eaLnBrk="1" hangingPunct="1">
              <a:spcBef>
                <a:spcPct val="0"/>
              </a:spcBef>
              <a:spcAft>
                <a:spcPct val="50000"/>
              </a:spcAft>
              <a:defRPr/>
            </a:pPr>
            <a:r>
              <a:rPr lang="en-US" sz="2800" dirty="0"/>
              <a:t>Does an elder have to </a:t>
            </a:r>
            <a:r>
              <a:rPr lang="en-US" sz="2800" b="1" dirty="0">
                <a:solidFill>
                  <a:srgbClr val="FFFF00"/>
                </a:solidFill>
              </a:rPr>
              <a:t>have children</a:t>
            </a:r>
            <a:r>
              <a:rPr lang="en-US" sz="2800" dirty="0"/>
              <a:t>?</a:t>
            </a:r>
          </a:p>
          <a:p>
            <a:pPr marL="457200" indent="-457200" eaLnBrk="1" hangingPunct="1">
              <a:spcBef>
                <a:spcPct val="0"/>
              </a:spcBef>
              <a:spcAft>
                <a:spcPct val="50000"/>
              </a:spcAft>
              <a:defRPr/>
            </a:pPr>
            <a:r>
              <a:rPr lang="en-US" sz="2800" dirty="0"/>
              <a:t>Must an elder’s children be his own </a:t>
            </a:r>
            <a:r>
              <a:rPr lang="en-US" sz="2800" b="1" dirty="0">
                <a:solidFill>
                  <a:srgbClr val="FFFF00"/>
                </a:solidFill>
              </a:rPr>
              <a:t>biological children</a:t>
            </a:r>
            <a:r>
              <a:rPr lang="en-US" sz="2800" dirty="0"/>
              <a:t>?</a:t>
            </a:r>
          </a:p>
          <a:p>
            <a:pPr marL="457200" indent="-457200" eaLnBrk="1" hangingPunct="1">
              <a:spcBef>
                <a:spcPct val="0"/>
              </a:spcBef>
              <a:spcAft>
                <a:spcPct val="50000"/>
              </a:spcAft>
              <a:defRPr/>
            </a:pPr>
            <a:r>
              <a:rPr lang="en-US" sz="2800" dirty="0"/>
              <a:t>Must an elder have </a:t>
            </a:r>
            <a:r>
              <a:rPr lang="en-US" sz="2800" b="1" dirty="0">
                <a:solidFill>
                  <a:srgbClr val="FFFF00"/>
                </a:solidFill>
              </a:rPr>
              <a:t>more than one child</a:t>
            </a:r>
            <a:r>
              <a:rPr lang="en-US" sz="2800" dirty="0"/>
              <a:t>?</a:t>
            </a:r>
          </a:p>
          <a:p>
            <a:pPr marL="457200" indent="-457200" eaLnBrk="1" hangingPunct="1">
              <a:spcBef>
                <a:spcPct val="0"/>
              </a:spcBef>
              <a:spcAft>
                <a:spcPct val="50000"/>
              </a:spcAft>
              <a:defRPr/>
            </a:pPr>
            <a:r>
              <a:rPr lang="en-US" sz="2800" dirty="0"/>
              <a:t>Must an elder’s children be </a:t>
            </a:r>
            <a:r>
              <a:rPr lang="en-US" sz="2800" b="1" dirty="0">
                <a:solidFill>
                  <a:srgbClr val="FFFF00"/>
                </a:solidFill>
              </a:rPr>
              <a:t>Christians</a:t>
            </a:r>
            <a:r>
              <a:rPr lang="en-US" sz="2800" dirty="0"/>
              <a:t>?</a:t>
            </a:r>
          </a:p>
          <a:p>
            <a:pPr marL="457200" indent="-457200" eaLnBrk="1" hangingPunct="1">
              <a:spcBef>
                <a:spcPct val="0"/>
              </a:spcBef>
              <a:spcAft>
                <a:spcPct val="50000"/>
              </a:spcAft>
              <a:defRPr/>
            </a:pPr>
            <a:r>
              <a:rPr lang="en-US" sz="2800" dirty="0"/>
              <a:t>Must </a:t>
            </a:r>
            <a:r>
              <a:rPr lang="en-US" sz="2800" b="1" dirty="0">
                <a:solidFill>
                  <a:srgbClr val="FFFF00"/>
                </a:solidFill>
              </a:rPr>
              <a:t>all</a:t>
            </a:r>
            <a:r>
              <a:rPr lang="en-US" sz="2800" dirty="0"/>
              <a:t> of an elder’s children be Christians?</a:t>
            </a:r>
          </a:p>
          <a:p>
            <a:pPr marL="457200" indent="-457200" eaLnBrk="1" hangingPunct="1">
              <a:spcBef>
                <a:spcPct val="0"/>
              </a:spcBef>
              <a:spcAft>
                <a:spcPct val="50000"/>
              </a:spcAft>
              <a:defRPr/>
            </a:pPr>
            <a:r>
              <a:rPr lang="en-US" sz="2800" dirty="0"/>
              <a:t>Must an elder’s children </a:t>
            </a:r>
            <a:r>
              <a:rPr lang="en-US" sz="2800" b="1" dirty="0">
                <a:solidFill>
                  <a:srgbClr val="FFFF00"/>
                </a:solidFill>
              </a:rPr>
              <a:t>remain faithful</a:t>
            </a:r>
            <a:r>
              <a:rPr lang="en-US" sz="2800" dirty="0"/>
              <a:t> after they leave his house?</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6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6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6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6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What Does “Children” Mean?</a:t>
            </a:r>
          </a:p>
        </p:txBody>
      </p:sp>
      <p:sp>
        <p:nvSpPr>
          <p:cNvPr id="3" name="Text Placeholder 2"/>
          <p:cNvSpPr>
            <a:spLocks noGrp="1"/>
          </p:cNvSpPr>
          <p:nvPr>
            <p:ph type="body" sz="half" idx="1"/>
          </p:nvPr>
        </p:nvSpPr>
        <p:spPr>
          <a:xfrm>
            <a:off x="457200" y="1600201"/>
            <a:ext cx="4038600" cy="3811587"/>
          </a:xfrm>
        </p:spPr>
        <p:txBody>
          <a:bodyPr/>
          <a:lstStyle/>
          <a:p>
            <a:pPr marL="463550" indent="-463550"/>
            <a:r>
              <a:rPr lang="en-US" sz="2800" dirty="0"/>
              <a:t>Gen. 21:7</a:t>
            </a:r>
          </a:p>
          <a:p>
            <a:pPr marL="463550" indent="-463550"/>
            <a:r>
              <a:rPr lang="en-US" sz="2800" dirty="0"/>
              <a:t>Gen. 30:1</a:t>
            </a:r>
          </a:p>
          <a:p>
            <a:pPr marL="463550" indent="-463550"/>
            <a:r>
              <a:rPr lang="en-US" sz="2800" dirty="0"/>
              <a:t>Lev. 25:41</a:t>
            </a:r>
          </a:p>
          <a:p>
            <a:pPr marL="463550" indent="-463550"/>
            <a:r>
              <a:rPr lang="en-US" sz="2800" dirty="0"/>
              <a:t>1 Sam. 30:22</a:t>
            </a:r>
          </a:p>
          <a:p>
            <a:pPr marL="463550" indent="-463550"/>
            <a:r>
              <a:rPr lang="en-US" sz="2800" dirty="0"/>
              <a:t>1 Chr. 2:30</a:t>
            </a:r>
          </a:p>
          <a:p>
            <a:pPr marL="463550" indent="-463550"/>
            <a:r>
              <a:rPr lang="en-US" sz="2800" dirty="0"/>
              <a:t>1 Chr. 2:32</a:t>
            </a:r>
          </a:p>
          <a:p>
            <a:pPr marL="463550" indent="-463550"/>
            <a:r>
              <a:rPr lang="en-US" sz="2800" dirty="0"/>
              <a:t>Isa. 23:4</a:t>
            </a:r>
          </a:p>
          <a:p>
            <a:pPr marL="463550" indent="-463550"/>
            <a:endParaRPr lang="en-US" sz="2800" dirty="0"/>
          </a:p>
        </p:txBody>
      </p:sp>
      <p:sp>
        <p:nvSpPr>
          <p:cNvPr id="4" name="Content Placeholder 3"/>
          <p:cNvSpPr>
            <a:spLocks noGrp="1"/>
          </p:cNvSpPr>
          <p:nvPr>
            <p:ph sz="half" idx="2"/>
          </p:nvPr>
        </p:nvSpPr>
        <p:spPr>
          <a:xfrm>
            <a:off x="4648200" y="1600201"/>
            <a:ext cx="4038600" cy="3809999"/>
          </a:xfrm>
        </p:spPr>
        <p:txBody>
          <a:bodyPr/>
          <a:lstStyle/>
          <a:p>
            <a:pPr marL="463550" indent="-463550"/>
            <a:r>
              <a:rPr lang="en-US" sz="2800" dirty="0"/>
              <a:t>Mt. 10:21</a:t>
            </a:r>
          </a:p>
          <a:p>
            <a:pPr marL="463550" indent="-463550"/>
            <a:r>
              <a:rPr lang="en-US" sz="2800" dirty="0"/>
              <a:t>Mt. 19:29</a:t>
            </a:r>
          </a:p>
          <a:p>
            <a:pPr marL="463550" indent="-463550"/>
            <a:r>
              <a:rPr lang="en-US" sz="2800" dirty="0"/>
              <a:t>Mt. 22:24</a:t>
            </a:r>
          </a:p>
          <a:p>
            <a:pPr marL="463550" indent="-463550"/>
            <a:r>
              <a:rPr lang="en-US" sz="2800" dirty="0"/>
              <a:t>Mk. 10:29</a:t>
            </a:r>
          </a:p>
          <a:p>
            <a:pPr marL="463550" indent="-463550"/>
            <a:r>
              <a:rPr lang="en-US" sz="2800" dirty="0"/>
              <a:t>Lk. 14:26</a:t>
            </a:r>
          </a:p>
          <a:p>
            <a:pPr marL="463550" indent="-463550"/>
            <a:r>
              <a:rPr lang="en-US" sz="2800" dirty="0"/>
              <a:t>Lk. 18:29-30</a:t>
            </a:r>
          </a:p>
          <a:p>
            <a:pPr marL="463550" indent="-463550"/>
            <a:r>
              <a:rPr lang="en-US" sz="2800" dirty="0"/>
              <a:t>Acts 2:39</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6553200" y="6243638"/>
            <a:ext cx="2133600" cy="399850"/>
          </a:xfrm>
        </p:spPr>
        <p:txBody>
          <a:bodyPr/>
          <a:lstStyle/>
          <a:p>
            <a:pPr>
              <a:defRPr/>
            </a:pPr>
            <a:fld id="{4BAA16BA-7C66-42A2-864A-0811C9C40CC0}" type="slidenum">
              <a:rPr lang="en-US"/>
              <a:pPr>
                <a:defRPr/>
              </a:pPr>
              <a:t>41</a:t>
            </a:fld>
            <a:endParaRPr lang="en-US"/>
          </a:p>
        </p:txBody>
      </p:sp>
      <p:sp>
        <p:nvSpPr>
          <p:cNvPr id="8" name="Up Arrow Callout 7"/>
          <p:cNvSpPr/>
          <p:nvPr/>
        </p:nvSpPr>
        <p:spPr bwMode="auto">
          <a:xfrm>
            <a:off x="2895600" y="5257800"/>
            <a:ext cx="3810000" cy="838200"/>
          </a:xfrm>
          <a:prstGeom prst="upArrowCallout">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Black" pitchFamily="34" charset="0"/>
              </a:rPr>
              <a:t>One Or More</a:t>
            </a:r>
            <a:endParaRPr kumimoji="0" lang="en-US" sz="3200" b="0" i="0" u="none" strike="noStrike" cap="none" normalizeH="0" baseline="0" dirty="0">
              <a:ln>
                <a:noFill/>
              </a:ln>
              <a:solidFill>
                <a:schemeClr val="tx1"/>
              </a:solidFill>
              <a:effectLst/>
              <a:latin typeface="Arial Black" pitchFamily="34" charset="0"/>
            </a:endParaRPr>
          </a:p>
        </p:txBody>
      </p:sp>
    </p:spTree>
  </p:cSld>
  <p:clrMapOvr>
    <a:masterClrMapping/>
  </p:clrMapOvr>
  <p:transition spd="med">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What Does “Children” Mean?</a:t>
            </a:r>
          </a:p>
        </p:txBody>
      </p:sp>
      <p:sp>
        <p:nvSpPr>
          <p:cNvPr id="3" name="Text Placeholder 2"/>
          <p:cNvSpPr>
            <a:spLocks noGrp="1"/>
          </p:cNvSpPr>
          <p:nvPr>
            <p:ph type="body" sz="half" idx="1"/>
          </p:nvPr>
        </p:nvSpPr>
        <p:spPr>
          <a:xfrm>
            <a:off x="457200" y="1600201"/>
            <a:ext cx="4038600" cy="3811587"/>
          </a:xfrm>
        </p:spPr>
        <p:txBody>
          <a:bodyPr/>
          <a:lstStyle/>
          <a:p>
            <a:pPr marL="463550" indent="-463550"/>
            <a:r>
              <a:rPr lang="en-US" sz="2800" dirty="0"/>
              <a:t>1 Cor. 7:14</a:t>
            </a:r>
          </a:p>
          <a:p>
            <a:pPr marL="463550" indent="-463550"/>
            <a:r>
              <a:rPr lang="en-US" sz="2800" dirty="0"/>
              <a:t>2 Cor. 12:14</a:t>
            </a:r>
          </a:p>
          <a:p>
            <a:pPr marL="463550" indent="-463550"/>
            <a:r>
              <a:rPr lang="en-US" sz="2800" dirty="0"/>
              <a:t>Eph. 6:4</a:t>
            </a:r>
          </a:p>
          <a:p>
            <a:pPr marL="463550" indent="-463550"/>
            <a:r>
              <a:rPr lang="en-US" sz="2800" dirty="0"/>
              <a:t>Col. 3:21</a:t>
            </a:r>
          </a:p>
          <a:p>
            <a:pPr marL="463550" indent="-463550"/>
            <a:r>
              <a:rPr lang="en-US" sz="2800" dirty="0"/>
              <a:t>1 Th. 2:7</a:t>
            </a:r>
          </a:p>
          <a:p>
            <a:pPr marL="463550" indent="-463550"/>
            <a:r>
              <a:rPr lang="en-US" sz="2800" dirty="0"/>
              <a:t>1 Th. 2:11</a:t>
            </a:r>
          </a:p>
          <a:p>
            <a:pPr marL="463550" indent="-463550"/>
            <a:r>
              <a:rPr lang="en-US" sz="2800" dirty="0"/>
              <a:t>1 Tim. 5:4</a:t>
            </a:r>
          </a:p>
        </p:txBody>
      </p:sp>
      <p:sp>
        <p:nvSpPr>
          <p:cNvPr id="4" name="Content Placeholder 3"/>
          <p:cNvSpPr>
            <a:spLocks noGrp="1"/>
          </p:cNvSpPr>
          <p:nvPr>
            <p:ph sz="half" idx="2"/>
          </p:nvPr>
        </p:nvSpPr>
        <p:spPr>
          <a:xfrm>
            <a:off x="4648200" y="1600201"/>
            <a:ext cx="4038600" cy="3809999"/>
          </a:xfrm>
        </p:spPr>
        <p:txBody>
          <a:bodyPr/>
          <a:lstStyle/>
          <a:p>
            <a:pPr marL="463550" indent="-463550"/>
            <a:r>
              <a:rPr lang="en-US" sz="2800" dirty="0"/>
              <a:t>1 Tim. 5:10</a:t>
            </a:r>
          </a:p>
          <a:p>
            <a:pPr marL="463550" indent="-463550"/>
            <a:r>
              <a:rPr lang="en-US" sz="2800" dirty="0"/>
              <a:t>1 Tim. 5:14</a:t>
            </a:r>
          </a:p>
          <a:p>
            <a:pPr marL="463550" indent="-463550"/>
            <a:r>
              <a:rPr lang="en-US" sz="2800" dirty="0"/>
              <a:t>Tit. 2:4</a:t>
            </a:r>
          </a:p>
          <a:p>
            <a:pPr marL="463550" indent="-463550"/>
            <a:r>
              <a:rPr lang="en-US" sz="2800" dirty="0"/>
              <a:t>1 Tim. 3:4</a:t>
            </a:r>
          </a:p>
          <a:p>
            <a:pPr marL="463550" indent="-463550"/>
            <a:r>
              <a:rPr lang="en-US" sz="2800" dirty="0"/>
              <a:t>Tit.  1:6</a:t>
            </a:r>
          </a:p>
          <a:p>
            <a:pPr marL="463550" indent="-463550"/>
            <a:endParaRPr lang="en-US" sz="28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6553200" y="6243638"/>
            <a:ext cx="2133600" cy="399850"/>
          </a:xfrm>
        </p:spPr>
        <p:txBody>
          <a:bodyPr/>
          <a:lstStyle/>
          <a:p>
            <a:pPr>
              <a:defRPr/>
            </a:pPr>
            <a:fld id="{4BAA16BA-7C66-42A2-864A-0811C9C40CC0}" type="slidenum">
              <a:rPr lang="en-US"/>
              <a:pPr>
                <a:defRPr/>
              </a:pPr>
              <a:t>42</a:t>
            </a:fld>
            <a:endParaRPr lang="en-US"/>
          </a:p>
        </p:txBody>
      </p:sp>
      <p:sp>
        <p:nvSpPr>
          <p:cNvPr id="8" name="Up Arrow Callout 7"/>
          <p:cNvSpPr/>
          <p:nvPr/>
        </p:nvSpPr>
        <p:spPr bwMode="auto">
          <a:xfrm>
            <a:off x="2895600" y="5257800"/>
            <a:ext cx="3810000" cy="838200"/>
          </a:xfrm>
          <a:prstGeom prst="upArrowCallout">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Black" pitchFamily="34" charset="0"/>
              </a:rPr>
              <a:t>One Or More</a:t>
            </a:r>
            <a:endParaRPr kumimoji="0" lang="en-US" sz="3200" b="0" i="0" u="none" strike="noStrike" cap="none" normalizeH="0" baseline="0" dirty="0">
              <a:ln>
                <a:noFill/>
              </a:ln>
              <a:solidFill>
                <a:schemeClr val="tx1"/>
              </a:solidFill>
              <a:effectLst/>
              <a:latin typeface="Arial Black" pitchFamily="34" charset="0"/>
            </a:endParaRPr>
          </a:p>
        </p:txBody>
      </p:sp>
    </p:spTree>
  </p:cSld>
  <p:clrMapOvr>
    <a:masterClrMapping/>
  </p:clrMapOvr>
  <p:transition spd="med">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65588878-FE37-48A8-8599-D57911CE0966}" type="slidenum">
              <a:rPr lang="en-US"/>
              <a:pPr>
                <a:defRPr/>
              </a:pPr>
              <a:t>43</a:t>
            </a:fld>
            <a:endParaRPr lang="en-US"/>
          </a:p>
        </p:txBody>
      </p:sp>
      <p:sp>
        <p:nvSpPr>
          <p:cNvPr id="567298" name="Rectangle 2"/>
          <p:cNvSpPr>
            <a:spLocks noGrp="1" noChangeArrowheads="1"/>
          </p:cNvSpPr>
          <p:nvPr>
            <p:ph type="title"/>
          </p:nvPr>
        </p:nvSpPr>
        <p:spPr/>
        <p:txBody>
          <a:bodyPr/>
          <a:lstStyle/>
          <a:p>
            <a:pPr eaLnBrk="1" hangingPunct="1">
              <a:defRPr/>
            </a:pPr>
            <a:r>
              <a:rPr lang="en-US" b="1" dirty="0"/>
              <a:t>What Does “Children” Mean?</a:t>
            </a:r>
          </a:p>
        </p:txBody>
      </p:sp>
      <p:sp>
        <p:nvSpPr>
          <p:cNvPr id="567299" name="Rectangle 3"/>
          <p:cNvSpPr>
            <a:spLocks noGrp="1" noChangeArrowheads="1"/>
          </p:cNvSpPr>
          <p:nvPr>
            <p:ph type="body" sz="half" idx="1"/>
          </p:nvPr>
        </p:nvSpPr>
        <p:spPr>
          <a:xfrm>
            <a:off x="457200" y="1524000"/>
            <a:ext cx="8001000" cy="3886200"/>
          </a:xfrm>
        </p:spPr>
        <p:txBody>
          <a:bodyPr/>
          <a:lstStyle/>
          <a:p>
            <a:pPr marL="457200" indent="-457200" eaLnBrk="1" hangingPunct="1">
              <a:spcBef>
                <a:spcPts val="0"/>
              </a:spcBef>
              <a:spcAft>
                <a:spcPts val="2400"/>
              </a:spcAft>
              <a:defRPr/>
            </a:pPr>
            <a:r>
              <a:rPr lang="en-US" sz="2800" b="1" dirty="0"/>
              <a:t>Gen. 21:7:</a:t>
            </a:r>
            <a:r>
              <a:rPr lang="en-US" sz="2800" dirty="0"/>
              <a:t>  She also said, "Who would have said to Abraham that Sarah would nurse </a:t>
            </a:r>
            <a:r>
              <a:rPr lang="en-US" sz="2800" b="1" dirty="0">
                <a:solidFill>
                  <a:srgbClr val="FFFF00"/>
                </a:solidFill>
              </a:rPr>
              <a:t>children</a:t>
            </a:r>
            <a:r>
              <a:rPr lang="en-US" sz="2800" dirty="0"/>
              <a:t>? For I have borne </a:t>
            </a:r>
            <a:r>
              <a:rPr lang="en-US" sz="2800" i="1" dirty="0"/>
              <a:t>him </a:t>
            </a:r>
            <a:r>
              <a:rPr lang="en-US" sz="2800" b="1" dirty="0">
                <a:solidFill>
                  <a:srgbClr val="FFFF00"/>
                </a:solidFill>
              </a:rPr>
              <a:t>a son</a:t>
            </a:r>
            <a:r>
              <a:rPr lang="en-US" sz="2800" dirty="0"/>
              <a:t> in his old age.”</a:t>
            </a:r>
          </a:p>
          <a:p>
            <a:pPr marL="457200" indent="-457200" eaLnBrk="1" hangingPunct="1">
              <a:spcBef>
                <a:spcPts val="0"/>
              </a:spcBef>
              <a:spcAft>
                <a:spcPts val="2400"/>
              </a:spcAft>
              <a:defRPr/>
            </a:pPr>
            <a:r>
              <a:rPr lang="en-US" sz="2800" b="1" dirty="0"/>
              <a:t> Gen. 30:1:</a:t>
            </a:r>
            <a:r>
              <a:rPr lang="en-US" sz="2800" dirty="0"/>
              <a:t>  </a:t>
            </a:r>
            <a:r>
              <a:rPr lang="en-US" sz="2800" baseline="30000" dirty="0"/>
              <a:t>1</a:t>
            </a:r>
            <a:r>
              <a:rPr lang="en-US" sz="2800" dirty="0"/>
              <a:t> Now when Rachel saw that she bore Jacob no </a:t>
            </a:r>
            <a:r>
              <a:rPr lang="en-US" sz="2800" b="1" dirty="0">
                <a:solidFill>
                  <a:srgbClr val="FFFF00"/>
                </a:solidFill>
              </a:rPr>
              <a:t>children</a:t>
            </a:r>
            <a:r>
              <a:rPr lang="en-US" sz="2800" dirty="0"/>
              <a:t>, Rachel envied her sister, and said to Jacob, “Give me </a:t>
            </a:r>
            <a:r>
              <a:rPr lang="en-US" sz="2800" b="1" dirty="0">
                <a:solidFill>
                  <a:srgbClr val="FFFF00"/>
                </a:solidFill>
              </a:rPr>
              <a:t>children</a:t>
            </a:r>
            <a:r>
              <a:rPr lang="en-US" sz="2800" dirty="0"/>
              <a:t>, or else I die!”</a:t>
            </a:r>
          </a:p>
        </p:txBody>
      </p:sp>
      <p:graphicFrame>
        <p:nvGraphicFramePr>
          <p:cNvPr id="567300" name="Group 4"/>
          <p:cNvGraphicFramePr>
            <a:graphicFrameLocks noGrp="1"/>
          </p:cNvGraphicFramePr>
          <p:nvPr>
            <p:ph sz="half" idx="2"/>
          </p:nvPr>
        </p:nvGraphicFramePr>
        <p:xfrm>
          <a:off x="914400" y="55626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65588878-FE37-48A8-8599-D57911CE0966}" type="slidenum">
              <a:rPr lang="en-US"/>
              <a:pPr>
                <a:defRPr/>
              </a:pPr>
              <a:t>44</a:t>
            </a:fld>
            <a:endParaRPr lang="en-US"/>
          </a:p>
        </p:txBody>
      </p:sp>
      <p:sp>
        <p:nvSpPr>
          <p:cNvPr id="567298" name="Rectangle 2"/>
          <p:cNvSpPr>
            <a:spLocks noGrp="1" noChangeArrowheads="1"/>
          </p:cNvSpPr>
          <p:nvPr>
            <p:ph type="title"/>
          </p:nvPr>
        </p:nvSpPr>
        <p:spPr/>
        <p:txBody>
          <a:bodyPr/>
          <a:lstStyle/>
          <a:p>
            <a:pPr eaLnBrk="1" hangingPunct="1">
              <a:defRPr/>
            </a:pPr>
            <a:r>
              <a:rPr lang="en-US" b="1" dirty="0"/>
              <a:t>What Does “Children” Mean?</a:t>
            </a:r>
          </a:p>
        </p:txBody>
      </p:sp>
      <p:sp>
        <p:nvSpPr>
          <p:cNvPr id="567299" name="Rectangle 3"/>
          <p:cNvSpPr>
            <a:spLocks noGrp="1" noChangeArrowheads="1"/>
          </p:cNvSpPr>
          <p:nvPr>
            <p:ph type="body" sz="half" idx="1"/>
          </p:nvPr>
        </p:nvSpPr>
        <p:spPr>
          <a:xfrm>
            <a:off x="457200" y="1524000"/>
            <a:ext cx="8001000" cy="3886200"/>
          </a:xfrm>
        </p:spPr>
        <p:txBody>
          <a:bodyPr/>
          <a:lstStyle/>
          <a:p>
            <a:pPr marL="457200" indent="-457200" eaLnBrk="1" hangingPunct="1">
              <a:spcBef>
                <a:spcPts val="0"/>
              </a:spcBef>
              <a:spcAft>
                <a:spcPts val="2400"/>
              </a:spcAft>
              <a:defRPr/>
            </a:pPr>
            <a:r>
              <a:rPr lang="en-US" sz="2800" b="1" dirty="0"/>
              <a:t>Lev. 25:41:</a:t>
            </a:r>
            <a:r>
              <a:rPr lang="en-US" sz="2800" dirty="0"/>
              <a:t>  </a:t>
            </a:r>
            <a:r>
              <a:rPr lang="en-US" sz="2800" baseline="30000" dirty="0"/>
              <a:t>41</a:t>
            </a:r>
            <a:r>
              <a:rPr lang="en-US" sz="2800" dirty="0"/>
              <a:t> And then he shall depart from you—he and his </a:t>
            </a:r>
            <a:r>
              <a:rPr lang="en-US" sz="2800" b="1" dirty="0">
                <a:solidFill>
                  <a:srgbClr val="FFFF00"/>
                </a:solidFill>
              </a:rPr>
              <a:t>children</a:t>
            </a:r>
            <a:r>
              <a:rPr lang="en-US" sz="2800" dirty="0"/>
              <a:t> with him—and shall return to his own family. He shall return to the possession of his fathers.</a:t>
            </a:r>
          </a:p>
          <a:p>
            <a:pPr marL="457200" indent="-457200" eaLnBrk="1" hangingPunct="1">
              <a:spcBef>
                <a:spcPts val="0"/>
              </a:spcBef>
              <a:spcAft>
                <a:spcPts val="2400"/>
              </a:spcAft>
              <a:defRPr/>
            </a:pPr>
            <a:endParaRPr lang="en-US" sz="2800" dirty="0"/>
          </a:p>
        </p:txBody>
      </p:sp>
      <p:graphicFrame>
        <p:nvGraphicFramePr>
          <p:cNvPr id="567300" name="Group 4"/>
          <p:cNvGraphicFramePr>
            <a:graphicFrameLocks noGrp="1"/>
          </p:cNvGraphicFramePr>
          <p:nvPr>
            <p:ph sz="half" idx="2"/>
          </p:nvPr>
        </p:nvGraphicFramePr>
        <p:xfrm>
          <a:off x="914400" y="55626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4F68AB21-4627-46E3-92FE-934C7323E639}" type="slidenum">
              <a:rPr lang="en-US"/>
              <a:pPr>
                <a:defRPr/>
              </a:pPr>
              <a:t>45</a:t>
            </a:fld>
            <a:endParaRPr lang="en-US"/>
          </a:p>
        </p:txBody>
      </p:sp>
      <p:sp>
        <p:nvSpPr>
          <p:cNvPr id="568322" name="Rectangle 2"/>
          <p:cNvSpPr>
            <a:spLocks noGrp="1" noChangeArrowheads="1"/>
          </p:cNvSpPr>
          <p:nvPr>
            <p:ph type="title"/>
          </p:nvPr>
        </p:nvSpPr>
        <p:spPr/>
        <p:txBody>
          <a:bodyPr/>
          <a:lstStyle/>
          <a:p>
            <a:pPr eaLnBrk="1" hangingPunct="1">
              <a:defRPr/>
            </a:pPr>
            <a:r>
              <a:rPr lang="en-US" b="1"/>
              <a:t>What Does “Children” Mean?</a:t>
            </a:r>
          </a:p>
        </p:txBody>
      </p:sp>
      <p:sp>
        <p:nvSpPr>
          <p:cNvPr id="568323" name="Rectangle 3"/>
          <p:cNvSpPr>
            <a:spLocks noGrp="1" noChangeArrowheads="1"/>
          </p:cNvSpPr>
          <p:nvPr>
            <p:ph type="body" sz="half" idx="1"/>
          </p:nvPr>
        </p:nvSpPr>
        <p:spPr>
          <a:xfrm>
            <a:off x="457200" y="1600200"/>
            <a:ext cx="7924800" cy="3581400"/>
          </a:xfrm>
        </p:spPr>
        <p:txBody>
          <a:bodyPr/>
          <a:lstStyle/>
          <a:p>
            <a:pPr marL="457200" indent="-457200" eaLnBrk="1" hangingPunct="1">
              <a:defRPr/>
            </a:pPr>
            <a:r>
              <a:rPr lang="en-US" sz="2800" b="1" dirty="0"/>
              <a:t>1 Sam. 30:22:</a:t>
            </a:r>
            <a:r>
              <a:rPr lang="en-US" sz="2800" dirty="0"/>
              <a:t>  Then all the wicked and worthless men of those who went with David answered and said, "Because they did not go with us, we will not give them </a:t>
            </a:r>
            <a:r>
              <a:rPr lang="en-US" sz="2800" i="1" dirty="0"/>
              <a:t>any </a:t>
            </a:r>
            <a:r>
              <a:rPr lang="en-US" sz="2800" dirty="0"/>
              <a:t>of the spoil that we have recovered, except for every man's wife and </a:t>
            </a:r>
            <a:r>
              <a:rPr lang="en-US" sz="2800" b="1" dirty="0">
                <a:solidFill>
                  <a:srgbClr val="FFFF00"/>
                </a:solidFill>
              </a:rPr>
              <a:t>children</a:t>
            </a:r>
            <a:r>
              <a:rPr lang="en-US" sz="2800" dirty="0"/>
              <a:t>, that they may lead </a:t>
            </a:r>
            <a:r>
              <a:rPr lang="en-US" sz="2800" i="1" dirty="0"/>
              <a:t>them </a:t>
            </a:r>
            <a:r>
              <a:rPr lang="en-US" sz="2800" dirty="0"/>
              <a:t>away and depart."</a:t>
            </a:r>
          </a:p>
        </p:txBody>
      </p:sp>
      <p:graphicFrame>
        <p:nvGraphicFramePr>
          <p:cNvPr id="568324"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C50B5C5B-15C1-48DD-B540-70F36073C2EF}" type="slidenum">
              <a:rPr lang="en-US"/>
              <a:pPr>
                <a:defRPr/>
              </a:pPr>
              <a:t>46</a:t>
            </a:fld>
            <a:endParaRPr lang="en-US"/>
          </a:p>
        </p:txBody>
      </p:sp>
      <p:sp>
        <p:nvSpPr>
          <p:cNvPr id="569346" name="Rectangle 2"/>
          <p:cNvSpPr>
            <a:spLocks noGrp="1" noChangeArrowheads="1"/>
          </p:cNvSpPr>
          <p:nvPr>
            <p:ph type="title"/>
          </p:nvPr>
        </p:nvSpPr>
        <p:spPr/>
        <p:txBody>
          <a:bodyPr/>
          <a:lstStyle/>
          <a:p>
            <a:pPr eaLnBrk="1" hangingPunct="1">
              <a:defRPr/>
            </a:pPr>
            <a:r>
              <a:rPr lang="en-US" b="1"/>
              <a:t>What Does “Children” Mean?</a:t>
            </a:r>
          </a:p>
        </p:txBody>
      </p:sp>
      <p:sp>
        <p:nvSpPr>
          <p:cNvPr id="569347"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1 Chr. 2:30:</a:t>
            </a:r>
            <a:r>
              <a:rPr lang="en-US" sz="2800" dirty="0"/>
              <a:t>  The sons of Nadab </a:t>
            </a:r>
            <a:r>
              <a:rPr lang="en-US" sz="2800" i="1" dirty="0"/>
              <a:t>were </a:t>
            </a:r>
            <a:r>
              <a:rPr lang="en-US" sz="2800" dirty="0" err="1"/>
              <a:t>Seled</a:t>
            </a:r>
            <a:r>
              <a:rPr lang="en-US" sz="2800" dirty="0"/>
              <a:t> and </a:t>
            </a:r>
            <a:r>
              <a:rPr lang="en-US" sz="2800" dirty="0" err="1"/>
              <a:t>Appaim</a:t>
            </a:r>
            <a:r>
              <a:rPr lang="en-US" sz="2800" dirty="0"/>
              <a:t>; </a:t>
            </a:r>
            <a:r>
              <a:rPr lang="en-US" sz="2800" dirty="0" err="1"/>
              <a:t>Seled</a:t>
            </a:r>
            <a:r>
              <a:rPr lang="en-US" sz="2800" dirty="0"/>
              <a:t> died without </a:t>
            </a:r>
            <a:r>
              <a:rPr lang="en-US" sz="2800" b="1" dirty="0">
                <a:solidFill>
                  <a:srgbClr val="FFFF00"/>
                </a:solidFill>
              </a:rPr>
              <a:t>children</a:t>
            </a:r>
            <a:r>
              <a:rPr lang="en-US" sz="2800" dirty="0"/>
              <a:t>. </a:t>
            </a:r>
          </a:p>
          <a:p>
            <a:pPr marL="457200" indent="-457200" eaLnBrk="1" hangingPunct="1">
              <a:spcBef>
                <a:spcPct val="0"/>
              </a:spcBef>
              <a:spcAft>
                <a:spcPts val="2400"/>
              </a:spcAft>
              <a:defRPr/>
            </a:pPr>
            <a:r>
              <a:rPr lang="en-US" sz="2800" b="1" dirty="0"/>
              <a:t>1 Chr. 2:32:</a:t>
            </a:r>
            <a:r>
              <a:rPr lang="en-US" sz="2800" dirty="0"/>
              <a:t>  The sons of </a:t>
            </a:r>
            <a:r>
              <a:rPr lang="en-US" sz="2800" dirty="0" err="1"/>
              <a:t>Jada</a:t>
            </a:r>
            <a:r>
              <a:rPr lang="en-US" sz="2800" dirty="0"/>
              <a:t>, the brother of </a:t>
            </a:r>
            <a:r>
              <a:rPr lang="en-US" sz="2800" dirty="0" err="1"/>
              <a:t>Shammai</a:t>
            </a:r>
            <a:r>
              <a:rPr lang="en-US" sz="2800" dirty="0"/>
              <a:t>, </a:t>
            </a:r>
            <a:r>
              <a:rPr lang="en-US" sz="2800" i="1" dirty="0"/>
              <a:t>were </a:t>
            </a:r>
            <a:r>
              <a:rPr lang="en-US" sz="2800" dirty="0" err="1"/>
              <a:t>Jether</a:t>
            </a:r>
            <a:r>
              <a:rPr lang="en-US" sz="2800" dirty="0"/>
              <a:t> and Jonathan; </a:t>
            </a:r>
            <a:r>
              <a:rPr lang="en-US" sz="2800" dirty="0" err="1"/>
              <a:t>Jether</a:t>
            </a:r>
            <a:r>
              <a:rPr lang="en-US" sz="2800" dirty="0"/>
              <a:t> died without </a:t>
            </a:r>
            <a:r>
              <a:rPr lang="en-US" sz="2800" b="1" dirty="0">
                <a:solidFill>
                  <a:srgbClr val="FFFF00"/>
                </a:solidFill>
              </a:rPr>
              <a:t>children</a:t>
            </a:r>
            <a:r>
              <a:rPr lang="en-US" sz="2800" dirty="0"/>
              <a:t>.</a:t>
            </a:r>
          </a:p>
        </p:txBody>
      </p:sp>
      <p:graphicFrame>
        <p:nvGraphicFramePr>
          <p:cNvPr id="569348"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7F502CF4-062F-4CFB-981B-CB7995B1CD93}" type="slidenum">
              <a:rPr lang="en-US"/>
              <a:pPr>
                <a:defRPr/>
              </a:pPr>
              <a:t>47</a:t>
            </a:fld>
            <a:endParaRPr lang="en-US"/>
          </a:p>
        </p:txBody>
      </p:sp>
      <p:sp>
        <p:nvSpPr>
          <p:cNvPr id="570370" name="Rectangle 2"/>
          <p:cNvSpPr>
            <a:spLocks noGrp="1" noChangeArrowheads="1"/>
          </p:cNvSpPr>
          <p:nvPr>
            <p:ph type="title"/>
          </p:nvPr>
        </p:nvSpPr>
        <p:spPr/>
        <p:txBody>
          <a:bodyPr/>
          <a:lstStyle/>
          <a:p>
            <a:pPr eaLnBrk="1" hangingPunct="1">
              <a:defRPr/>
            </a:pPr>
            <a:r>
              <a:rPr lang="en-US" b="1"/>
              <a:t>What Does “Children” Mean?</a:t>
            </a:r>
          </a:p>
        </p:txBody>
      </p:sp>
      <p:sp>
        <p:nvSpPr>
          <p:cNvPr id="570371"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Isa. 23:4:</a:t>
            </a:r>
            <a:r>
              <a:rPr lang="en-US" sz="2800" dirty="0"/>
              <a:t>  Be ashamed, O Sidon; For the sea has spoken, The strength of the sea, saying, "I do not labor, nor bring forth </a:t>
            </a:r>
            <a:r>
              <a:rPr lang="en-US" sz="2800" b="1" dirty="0">
                <a:solidFill>
                  <a:srgbClr val="FFFF00"/>
                </a:solidFill>
              </a:rPr>
              <a:t>children</a:t>
            </a:r>
            <a:r>
              <a:rPr lang="en-US" sz="2800" dirty="0"/>
              <a:t>; Neither do I rear young men, </a:t>
            </a:r>
            <a:r>
              <a:rPr lang="en-US" sz="2800" i="1" dirty="0"/>
              <a:t>Nor </a:t>
            </a:r>
            <a:r>
              <a:rPr lang="en-US" sz="2800" dirty="0"/>
              <a:t>bring up virgins.</a:t>
            </a:r>
          </a:p>
        </p:txBody>
      </p:sp>
      <p:graphicFrame>
        <p:nvGraphicFramePr>
          <p:cNvPr id="570372"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7F502CF4-062F-4CFB-981B-CB7995B1CD93}" type="slidenum">
              <a:rPr lang="en-US"/>
              <a:pPr>
                <a:defRPr/>
              </a:pPr>
              <a:t>48</a:t>
            </a:fld>
            <a:endParaRPr lang="en-US"/>
          </a:p>
        </p:txBody>
      </p:sp>
      <p:sp>
        <p:nvSpPr>
          <p:cNvPr id="570370" name="Rectangle 2"/>
          <p:cNvSpPr>
            <a:spLocks noGrp="1" noChangeArrowheads="1"/>
          </p:cNvSpPr>
          <p:nvPr>
            <p:ph type="title"/>
          </p:nvPr>
        </p:nvSpPr>
        <p:spPr/>
        <p:txBody>
          <a:bodyPr/>
          <a:lstStyle/>
          <a:p>
            <a:pPr eaLnBrk="1" hangingPunct="1">
              <a:defRPr/>
            </a:pPr>
            <a:r>
              <a:rPr lang="en-US" b="1" dirty="0"/>
              <a:t>What Does “Children” Mean?</a:t>
            </a:r>
          </a:p>
        </p:txBody>
      </p:sp>
      <p:sp>
        <p:nvSpPr>
          <p:cNvPr id="570371"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Mt. 10:21:  </a:t>
            </a:r>
            <a:r>
              <a:rPr lang="en-US" sz="2800" dirty="0"/>
              <a:t>“Now brother will deliver up brother to death, and a father his child; and </a:t>
            </a:r>
            <a:r>
              <a:rPr lang="en-US" sz="2800" b="1" dirty="0">
                <a:solidFill>
                  <a:srgbClr val="FFFF00"/>
                </a:solidFill>
              </a:rPr>
              <a:t>children</a:t>
            </a:r>
            <a:r>
              <a:rPr lang="en-US" sz="2800" dirty="0"/>
              <a:t> will rise up against parents and cause them to be put to death.  </a:t>
            </a:r>
          </a:p>
        </p:txBody>
      </p:sp>
      <p:graphicFrame>
        <p:nvGraphicFramePr>
          <p:cNvPr id="570372"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F3783404-C616-4FC3-A30C-E09314A71A03}" type="slidenum">
              <a:rPr lang="en-US"/>
              <a:pPr>
                <a:defRPr/>
              </a:pPr>
              <a:t>49</a:t>
            </a:fld>
            <a:endParaRPr lang="en-US"/>
          </a:p>
        </p:txBody>
      </p:sp>
      <p:sp>
        <p:nvSpPr>
          <p:cNvPr id="571394" name="Rectangle 2"/>
          <p:cNvSpPr>
            <a:spLocks noGrp="1" noChangeArrowheads="1"/>
          </p:cNvSpPr>
          <p:nvPr>
            <p:ph type="title"/>
          </p:nvPr>
        </p:nvSpPr>
        <p:spPr/>
        <p:txBody>
          <a:bodyPr/>
          <a:lstStyle/>
          <a:p>
            <a:pPr eaLnBrk="1" hangingPunct="1">
              <a:defRPr/>
            </a:pPr>
            <a:r>
              <a:rPr lang="en-US" b="1"/>
              <a:t>What Does “Children” Mean?</a:t>
            </a:r>
          </a:p>
        </p:txBody>
      </p:sp>
      <p:sp>
        <p:nvSpPr>
          <p:cNvPr id="571395"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Mt. 19:29:</a:t>
            </a:r>
            <a:r>
              <a:rPr lang="en-US" sz="2800" dirty="0"/>
              <a:t>  "And everyone who has left houses or brothers or sisters or father or mother or wife or </a:t>
            </a:r>
            <a:r>
              <a:rPr lang="en-US" sz="2800" b="1" dirty="0">
                <a:solidFill>
                  <a:srgbClr val="FFFF00"/>
                </a:solidFill>
              </a:rPr>
              <a:t>children</a:t>
            </a:r>
            <a:r>
              <a:rPr lang="en-US" sz="2800" dirty="0"/>
              <a:t> or lands, for My name's sake, shall receive a hundredfold, and inherit eternal life. </a:t>
            </a:r>
          </a:p>
        </p:txBody>
      </p:sp>
      <p:graphicFrame>
        <p:nvGraphicFramePr>
          <p:cNvPr id="571396"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E802D05-1304-4544-8DA1-9951F79F5FE2}" type="slidenum">
              <a:rPr lang="en-US"/>
              <a:pPr>
                <a:defRPr/>
              </a:pPr>
              <a:t>5</a:t>
            </a:fld>
            <a:endParaRPr lang="en-US"/>
          </a:p>
        </p:txBody>
      </p:sp>
      <p:sp>
        <p:nvSpPr>
          <p:cNvPr id="267266" name="Rectangle 2"/>
          <p:cNvSpPr>
            <a:spLocks noGrp="1" noChangeArrowheads="1"/>
          </p:cNvSpPr>
          <p:nvPr>
            <p:ph type="title"/>
          </p:nvPr>
        </p:nvSpPr>
        <p:spPr/>
        <p:txBody>
          <a:bodyPr/>
          <a:lstStyle/>
          <a:p>
            <a:pPr eaLnBrk="1" hangingPunct="1">
              <a:defRPr/>
            </a:pPr>
            <a:r>
              <a:rPr lang="en-US" sz="4200" dirty="0">
                <a:latin typeface="Arial Black" pitchFamily="34" charset="0"/>
              </a:rPr>
              <a:t>Qualifications Are A “Must”</a:t>
            </a:r>
          </a:p>
        </p:txBody>
      </p:sp>
      <p:sp>
        <p:nvSpPr>
          <p:cNvPr id="267267" name="Rectangle 3"/>
          <p:cNvSpPr>
            <a:spLocks noGrp="1" noChangeArrowheads="1"/>
          </p:cNvSpPr>
          <p:nvPr>
            <p:ph type="body" idx="1"/>
          </p:nvPr>
        </p:nvSpPr>
        <p:spPr>
          <a:xfrm>
            <a:off x="457200" y="1447800"/>
            <a:ext cx="8229600" cy="4876800"/>
          </a:xfrm>
        </p:spPr>
        <p:txBody>
          <a:bodyPr/>
          <a:lstStyle/>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A bishop then </a:t>
            </a:r>
            <a:r>
              <a:rPr lang="en-US" sz="2800" b="1" dirty="0">
                <a:solidFill>
                  <a:srgbClr val="FFFF00"/>
                </a:solidFill>
                <a:cs typeface="Times New Roman" pitchFamily="18" charset="0"/>
              </a:rPr>
              <a:t>must</a:t>
            </a:r>
            <a:r>
              <a:rPr lang="en-US" sz="2800" dirty="0">
                <a:cs typeface="Times New Roman" pitchFamily="18" charset="0"/>
              </a:rPr>
              <a:t> </a:t>
            </a:r>
            <a:r>
              <a:rPr lang="en-US" sz="2800" b="1" dirty="0">
                <a:solidFill>
                  <a:srgbClr val="FFFF00"/>
                </a:solidFill>
                <a:cs typeface="Times New Roman" pitchFamily="18" charset="0"/>
              </a:rPr>
              <a:t>be</a:t>
            </a:r>
            <a:r>
              <a:rPr lang="en-US" sz="2800" dirty="0">
                <a:cs typeface="Times New Roman" pitchFamily="18" charset="0"/>
              </a:rPr>
              <a:t> blameless….</a:t>
            </a:r>
            <a:r>
              <a:rPr lang="en-US" sz="2800" dirty="0">
                <a:latin typeface="Times New Roman"/>
                <a:cs typeface="Times New Roman" pitchFamily="18" charset="0"/>
              </a:rPr>
              <a:t>”</a:t>
            </a:r>
            <a:r>
              <a:rPr lang="en-US" sz="2800" dirty="0">
                <a:cs typeface="Times New Roman" pitchFamily="18" charset="0"/>
              </a:rPr>
              <a:t>  (1 Tim. 3:2)</a:t>
            </a:r>
            <a:r>
              <a:rPr lang="en-US" sz="2800" dirty="0"/>
              <a:t> </a:t>
            </a:r>
          </a:p>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Moreover he </a:t>
            </a:r>
            <a:r>
              <a:rPr lang="en-US" sz="2800" b="1" dirty="0">
                <a:solidFill>
                  <a:srgbClr val="FFFF00"/>
                </a:solidFill>
                <a:cs typeface="Times New Roman" pitchFamily="18" charset="0"/>
              </a:rPr>
              <a:t>must</a:t>
            </a:r>
            <a:r>
              <a:rPr lang="en-US" sz="2800" dirty="0">
                <a:cs typeface="Times New Roman" pitchFamily="18" charset="0"/>
              </a:rPr>
              <a:t> have a good testimony….</a:t>
            </a:r>
            <a:r>
              <a:rPr lang="en-US" sz="2800" dirty="0">
                <a:latin typeface="Times New Roman"/>
                <a:cs typeface="Times New Roman" pitchFamily="18" charset="0"/>
              </a:rPr>
              <a:t>”</a:t>
            </a:r>
            <a:r>
              <a:rPr lang="en-US" sz="2800" dirty="0">
                <a:cs typeface="Times New Roman" pitchFamily="18" charset="0"/>
              </a:rPr>
              <a:t>  (1 Tim. 3:7)</a:t>
            </a:r>
          </a:p>
          <a:p>
            <a:pPr marL="457200" indent="-457200" eaLnBrk="1" hangingPunct="1">
              <a:spcBef>
                <a:spcPct val="0"/>
              </a:spcBef>
              <a:spcAft>
                <a:spcPts val="2400"/>
              </a:spcAft>
              <a:defRPr/>
            </a:pPr>
            <a:r>
              <a:rPr lang="en-US" sz="2800" dirty="0"/>
              <a:t>“</a:t>
            </a:r>
            <a:r>
              <a:rPr lang="en-US" sz="2800" b="1" dirty="0">
                <a:solidFill>
                  <a:srgbClr val="FFFF00"/>
                </a:solidFill>
                <a:cs typeface="Times New Roman" pitchFamily="18" charset="0"/>
              </a:rPr>
              <a:t>If</a:t>
            </a:r>
            <a:r>
              <a:rPr lang="en-US" sz="2800" dirty="0"/>
              <a:t> a man is blameless, the husband of one wife, having faithful children….”  (Tit. 1:6) </a:t>
            </a:r>
          </a:p>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For a bishop </a:t>
            </a:r>
            <a:r>
              <a:rPr lang="en-US" sz="2800" b="1" dirty="0">
                <a:solidFill>
                  <a:srgbClr val="FFFF00"/>
                </a:solidFill>
                <a:cs typeface="Times New Roman" pitchFamily="18" charset="0"/>
              </a:rPr>
              <a:t>must</a:t>
            </a:r>
            <a:r>
              <a:rPr lang="en-US" sz="2800" dirty="0">
                <a:cs typeface="Times New Roman" pitchFamily="18" charset="0"/>
              </a:rPr>
              <a:t> </a:t>
            </a:r>
            <a:r>
              <a:rPr lang="en-US" sz="2800" b="1" dirty="0">
                <a:solidFill>
                  <a:srgbClr val="FFFF00"/>
                </a:solidFill>
                <a:cs typeface="Times New Roman" pitchFamily="18" charset="0"/>
              </a:rPr>
              <a:t>be</a:t>
            </a:r>
            <a:r>
              <a:rPr lang="en-US" sz="2800" dirty="0">
                <a:cs typeface="Times New Roman" pitchFamily="18" charset="0"/>
              </a:rPr>
              <a:t> blameless….</a:t>
            </a:r>
            <a:r>
              <a:rPr lang="en-US" sz="2800" dirty="0">
                <a:latin typeface="Times New Roman"/>
                <a:cs typeface="Times New Roman" pitchFamily="18" charset="0"/>
              </a:rPr>
              <a:t>”</a:t>
            </a:r>
            <a:r>
              <a:rPr lang="en-US" sz="2800" dirty="0">
                <a:cs typeface="Times New Roman" pitchFamily="18" charset="0"/>
              </a:rPr>
              <a:t>  (Tit. 1:7)</a:t>
            </a: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BAE6AC4F-C4B5-409F-BF82-6DD01D3CF476}" type="slidenum">
              <a:rPr lang="en-US"/>
              <a:pPr>
                <a:defRPr/>
              </a:pPr>
              <a:t>50</a:t>
            </a:fld>
            <a:endParaRPr lang="en-US"/>
          </a:p>
        </p:txBody>
      </p:sp>
      <p:sp>
        <p:nvSpPr>
          <p:cNvPr id="572418" name="Rectangle 2"/>
          <p:cNvSpPr>
            <a:spLocks noGrp="1" noChangeArrowheads="1"/>
          </p:cNvSpPr>
          <p:nvPr>
            <p:ph type="title"/>
          </p:nvPr>
        </p:nvSpPr>
        <p:spPr/>
        <p:txBody>
          <a:bodyPr/>
          <a:lstStyle/>
          <a:p>
            <a:pPr eaLnBrk="1" hangingPunct="1">
              <a:defRPr/>
            </a:pPr>
            <a:r>
              <a:rPr lang="en-US" b="1"/>
              <a:t>What Does “Children” Mean?</a:t>
            </a:r>
          </a:p>
        </p:txBody>
      </p:sp>
      <p:sp>
        <p:nvSpPr>
          <p:cNvPr id="572419"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Mt. 22:24:</a:t>
            </a:r>
            <a:r>
              <a:rPr lang="en-US" sz="2800" dirty="0"/>
              <a:t>  saying: "Teacher, Moses said that if a man dies, having no </a:t>
            </a:r>
            <a:r>
              <a:rPr lang="en-US" sz="2800" b="1" dirty="0">
                <a:solidFill>
                  <a:srgbClr val="FFFF00"/>
                </a:solidFill>
              </a:rPr>
              <a:t>children</a:t>
            </a:r>
            <a:r>
              <a:rPr lang="en-US" sz="2800" dirty="0"/>
              <a:t>, his brother shall marry his wife and raise up offspring for his brother.</a:t>
            </a:r>
          </a:p>
        </p:txBody>
      </p:sp>
      <p:graphicFrame>
        <p:nvGraphicFramePr>
          <p:cNvPr id="572420"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45C4A64B-53E1-4946-AB7D-94B790047018}" type="slidenum">
              <a:rPr lang="en-US"/>
              <a:pPr>
                <a:defRPr/>
              </a:pPr>
              <a:t>51</a:t>
            </a:fld>
            <a:endParaRPr lang="en-US"/>
          </a:p>
        </p:txBody>
      </p:sp>
      <p:sp>
        <p:nvSpPr>
          <p:cNvPr id="573442" name="Rectangle 2"/>
          <p:cNvSpPr>
            <a:spLocks noGrp="1" noChangeArrowheads="1"/>
          </p:cNvSpPr>
          <p:nvPr>
            <p:ph type="title"/>
          </p:nvPr>
        </p:nvSpPr>
        <p:spPr/>
        <p:txBody>
          <a:bodyPr/>
          <a:lstStyle/>
          <a:p>
            <a:pPr eaLnBrk="1" hangingPunct="1">
              <a:defRPr/>
            </a:pPr>
            <a:r>
              <a:rPr lang="en-US" b="1"/>
              <a:t>What Does “Children” Mean?</a:t>
            </a:r>
          </a:p>
        </p:txBody>
      </p:sp>
      <p:sp>
        <p:nvSpPr>
          <p:cNvPr id="573443"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Mk. 10:29:</a:t>
            </a:r>
            <a:r>
              <a:rPr lang="en-US" sz="2800" dirty="0"/>
              <a:t>  So Jesus answered and said, "Assuredly, I say to you, there is no one who has left house or brothers or sisters or father or mother or wife or </a:t>
            </a:r>
            <a:r>
              <a:rPr lang="en-US" sz="2800" b="1" dirty="0">
                <a:solidFill>
                  <a:srgbClr val="FFFF00"/>
                </a:solidFill>
              </a:rPr>
              <a:t>children</a:t>
            </a:r>
            <a:r>
              <a:rPr lang="en-US" sz="2800" dirty="0"/>
              <a:t> or lands, for My sake and the gospel's,   </a:t>
            </a:r>
          </a:p>
        </p:txBody>
      </p:sp>
      <p:graphicFrame>
        <p:nvGraphicFramePr>
          <p:cNvPr id="573444"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A55DB0DB-D1A3-45DE-8931-D2624DD639EA}" type="slidenum">
              <a:rPr lang="en-US"/>
              <a:pPr>
                <a:defRPr/>
              </a:pPr>
              <a:t>52</a:t>
            </a:fld>
            <a:endParaRPr lang="en-US"/>
          </a:p>
        </p:txBody>
      </p:sp>
      <p:sp>
        <p:nvSpPr>
          <p:cNvPr id="574466" name="Rectangle 2"/>
          <p:cNvSpPr>
            <a:spLocks noGrp="1" noChangeArrowheads="1"/>
          </p:cNvSpPr>
          <p:nvPr>
            <p:ph type="title"/>
          </p:nvPr>
        </p:nvSpPr>
        <p:spPr/>
        <p:txBody>
          <a:bodyPr/>
          <a:lstStyle/>
          <a:p>
            <a:pPr eaLnBrk="1" hangingPunct="1">
              <a:defRPr/>
            </a:pPr>
            <a:r>
              <a:rPr lang="en-US" b="1"/>
              <a:t>What Does “Children” Mean?</a:t>
            </a:r>
          </a:p>
        </p:txBody>
      </p:sp>
      <p:sp>
        <p:nvSpPr>
          <p:cNvPr id="574467"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Lk. 14:26:</a:t>
            </a:r>
            <a:r>
              <a:rPr lang="en-US" sz="2800" dirty="0"/>
              <a:t>  "If anyone comes to Me and does not hate his father and mother, wife and </a:t>
            </a:r>
            <a:r>
              <a:rPr lang="en-US" sz="2800" b="1" dirty="0">
                <a:solidFill>
                  <a:srgbClr val="FFFF00"/>
                </a:solidFill>
              </a:rPr>
              <a:t>children</a:t>
            </a:r>
            <a:r>
              <a:rPr lang="en-US" sz="2800" dirty="0"/>
              <a:t>, brothers and sisters, yes, and his own life also, he cannot be My disciple. </a:t>
            </a:r>
          </a:p>
        </p:txBody>
      </p:sp>
      <p:graphicFrame>
        <p:nvGraphicFramePr>
          <p:cNvPr id="574468"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21D8047E-FF7F-4F7B-8966-9564FA32F2AC}" type="slidenum">
              <a:rPr lang="en-US"/>
              <a:pPr>
                <a:defRPr/>
              </a:pPr>
              <a:t>53</a:t>
            </a:fld>
            <a:endParaRPr lang="en-US"/>
          </a:p>
        </p:txBody>
      </p:sp>
      <p:sp>
        <p:nvSpPr>
          <p:cNvPr id="575490" name="Rectangle 2"/>
          <p:cNvSpPr>
            <a:spLocks noGrp="1" noChangeArrowheads="1"/>
          </p:cNvSpPr>
          <p:nvPr>
            <p:ph type="title"/>
          </p:nvPr>
        </p:nvSpPr>
        <p:spPr/>
        <p:txBody>
          <a:bodyPr/>
          <a:lstStyle/>
          <a:p>
            <a:pPr eaLnBrk="1" hangingPunct="1">
              <a:defRPr/>
            </a:pPr>
            <a:r>
              <a:rPr lang="en-US" b="1"/>
              <a:t>What Does “Children” Mean?</a:t>
            </a:r>
          </a:p>
        </p:txBody>
      </p:sp>
      <p:sp>
        <p:nvSpPr>
          <p:cNvPr id="575491"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Lk. 18:29-30:</a:t>
            </a:r>
            <a:r>
              <a:rPr lang="en-US" sz="2800" dirty="0"/>
              <a:t>  </a:t>
            </a:r>
            <a:r>
              <a:rPr lang="en-US" sz="2800" baseline="30000" dirty="0"/>
              <a:t>29</a:t>
            </a:r>
            <a:r>
              <a:rPr lang="en-US" sz="2800" dirty="0"/>
              <a:t> So He said to them, "Assuredly, I say to you, there is no one who has left house or parents or brothers or wife or </a:t>
            </a:r>
            <a:r>
              <a:rPr lang="en-US" sz="2800" b="1" dirty="0">
                <a:solidFill>
                  <a:srgbClr val="FFFF00"/>
                </a:solidFill>
              </a:rPr>
              <a:t>children</a:t>
            </a:r>
            <a:r>
              <a:rPr lang="en-US" sz="2800" dirty="0"/>
              <a:t>, for the sake of the kingdom of God, </a:t>
            </a:r>
            <a:r>
              <a:rPr lang="en-US" sz="2800" baseline="30000" dirty="0"/>
              <a:t>30</a:t>
            </a:r>
            <a:r>
              <a:rPr lang="en-US" sz="2800" dirty="0"/>
              <a:t> "who shall not receive many times more in this present time, and in the age to come eternal life." </a:t>
            </a:r>
          </a:p>
        </p:txBody>
      </p:sp>
      <p:graphicFrame>
        <p:nvGraphicFramePr>
          <p:cNvPr id="575492"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791CB89B-8047-490B-AD3D-751E9B6EC9ED}" type="slidenum">
              <a:rPr lang="en-US"/>
              <a:pPr>
                <a:defRPr/>
              </a:pPr>
              <a:t>54</a:t>
            </a:fld>
            <a:endParaRPr lang="en-US"/>
          </a:p>
        </p:txBody>
      </p:sp>
      <p:sp>
        <p:nvSpPr>
          <p:cNvPr id="576514" name="Rectangle 2"/>
          <p:cNvSpPr>
            <a:spLocks noGrp="1" noChangeArrowheads="1"/>
          </p:cNvSpPr>
          <p:nvPr>
            <p:ph type="title"/>
          </p:nvPr>
        </p:nvSpPr>
        <p:spPr/>
        <p:txBody>
          <a:bodyPr/>
          <a:lstStyle/>
          <a:p>
            <a:pPr eaLnBrk="1" hangingPunct="1">
              <a:defRPr/>
            </a:pPr>
            <a:r>
              <a:rPr lang="en-US" b="1"/>
              <a:t>What Does “Children” Mean?</a:t>
            </a:r>
          </a:p>
        </p:txBody>
      </p:sp>
      <p:sp>
        <p:nvSpPr>
          <p:cNvPr id="576515" name="Rectangle 3"/>
          <p:cNvSpPr>
            <a:spLocks noGrp="1" noChangeArrowheads="1"/>
          </p:cNvSpPr>
          <p:nvPr>
            <p:ph type="body" sz="half" idx="1"/>
          </p:nvPr>
        </p:nvSpPr>
        <p:spPr>
          <a:xfrm>
            <a:off x="457200" y="1447800"/>
            <a:ext cx="7924800" cy="3810000"/>
          </a:xfrm>
        </p:spPr>
        <p:txBody>
          <a:bodyPr/>
          <a:lstStyle/>
          <a:p>
            <a:pPr marL="457200" indent="-457200" eaLnBrk="1" hangingPunct="1">
              <a:spcBef>
                <a:spcPct val="0"/>
              </a:spcBef>
              <a:spcAft>
                <a:spcPts val="2400"/>
              </a:spcAft>
              <a:defRPr/>
            </a:pPr>
            <a:r>
              <a:rPr lang="en-US" sz="2800" b="1" dirty="0"/>
              <a:t>Acts 2:39:</a:t>
            </a:r>
            <a:r>
              <a:rPr lang="en-US" sz="2800" dirty="0"/>
              <a:t>  "For the promise is to you and to your </a:t>
            </a:r>
            <a:r>
              <a:rPr lang="en-US" sz="2800" b="1" dirty="0">
                <a:solidFill>
                  <a:srgbClr val="FFFF00"/>
                </a:solidFill>
              </a:rPr>
              <a:t>children</a:t>
            </a:r>
            <a:r>
              <a:rPr lang="en-US" sz="2800" dirty="0"/>
              <a:t>, and to all who are afar off, as many as the Lord our God will call.“</a:t>
            </a:r>
          </a:p>
          <a:p>
            <a:pPr marL="457200" indent="-457200" eaLnBrk="1" hangingPunct="1">
              <a:spcBef>
                <a:spcPct val="0"/>
              </a:spcBef>
              <a:spcAft>
                <a:spcPts val="2400"/>
              </a:spcAft>
              <a:defRPr/>
            </a:pPr>
            <a:r>
              <a:rPr lang="en-US" sz="2800" dirty="0"/>
              <a:t> </a:t>
            </a:r>
            <a:r>
              <a:rPr lang="en-US" sz="2800" b="1" dirty="0"/>
              <a:t>1 Cor. 7:14:</a:t>
            </a:r>
            <a:r>
              <a:rPr lang="en-US" sz="2800" dirty="0"/>
              <a:t>  For the unbelieving husband is sanctified by the wife, and the unbelieving wife is sanctified by the husband; otherwise your </a:t>
            </a:r>
            <a:r>
              <a:rPr lang="en-US" sz="2800" b="1" dirty="0">
                <a:solidFill>
                  <a:srgbClr val="FFFF00"/>
                </a:solidFill>
              </a:rPr>
              <a:t>children</a:t>
            </a:r>
            <a:r>
              <a:rPr lang="en-US" sz="2800" dirty="0"/>
              <a:t> would be unclean, but now they are holy.</a:t>
            </a:r>
          </a:p>
        </p:txBody>
      </p:sp>
      <p:graphicFrame>
        <p:nvGraphicFramePr>
          <p:cNvPr id="576516" name="Group 4"/>
          <p:cNvGraphicFramePr>
            <a:graphicFrameLocks noGrp="1"/>
          </p:cNvGraphicFramePr>
          <p:nvPr>
            <p:ph sz="half" idx="2"/>
          </p:nvPr>
        </p:nvGraphicFramePr>
        <p:xfrm>
          <a:off x="914400" y="56388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E2ABE12E-7ADE-4B4C-B0B2-B113C985D520}" type="slidenum">
              <a:rPr lang="en-US"/>
              <a:pPr>
                <a:defRPr/>
              </a:pPr>
              <a:t>55</a:t>
            </a:fld>
            <a:endParaRPr lang="en-US"/>
          </a:p>
        </p:txBody>
      </p:sp>
      <p:sp>
        <p:nvSpPr>
          <p:cNvPr id="578562" name="Rectangle 2"/>
          <p:cNvSpPr>
            <a:spLocks noGrp="1" noChangeArrowheads="1"/>
          </p:cNvSpPr>
          <p:nvPr>
            <p:ph type="title"/>
          </p:nvPr>
        </p:nvSpPr>
        <p:spPr/>
        <p:txBody>
          <a:bodyPr/>
          <a:lstStyle/>
          <a:p>
            <a:pPr eaLnBrk="1" hangingPunct="1">
              <a:defRPr/>
            </a:pPr>
            <a:r>
              <a:rPr lang="en-US" b="1"/>
              <a:t>What Does “Children” Mean?</a:t>
            </a:r>
          </a:p>
        </p:txBody>
      </p:sp>
      <p:sp>
        <p:nvSpPr>
          <p:cNvPr id="578563"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ct val="50000"/>
              </a:spcAft>
              <a:defRPr/>
            </a:pPr>
            <a:r>
              <a:rPr lang="en-US" sz="2800" b="1" dirty="0"/>
              <a:t>2 Cor. 12:14:</a:t>
            </a:r>
            <a:r>
              <a:rPr lang="en-US" sz="2800" dirty="0"/>
              <a:t>  Now </a:t>
            </a:r>
            <a:r>
              <a:rPr lang="en-US" sz="2800" i="1" dirty="0"/>
              <a:t>for </a:t>
            </a:r>
            <a:r>
              <a:rPr lang="en-US" sz="2800" dirty="0"/>
              <a:t>the third time I am ready to come to you. And I will not be burdensome to you; for I do not seek yours, but you. For the </a:t>
            </a:r>
            <a:r>
              <a:rPr lang="en-US" sz="2800" b="1" dirty="0">
                <a:solidFill>
                  <a:srgbClr val="FFFF00"/>
                </a:solidFill>
              </a:rPr>
              <a:t>children</a:t>
            </a:r>
            <a:r>
              <a:rPr lang="en-US" sz="2800" dirty="0"/>
              <a:t> ought not to lay up for the parents, but the parents for the </a:t>
            </a:r>
            <a:r>
              <a:rPr lang="en-US" sz="2800" b="1" dirty="0">
                <a:solidFill>
                  <a:srgbClr val="FFFF00"/>
                </a:solidFill>
              </a:rPr>
              <a:t>children</a:t>
            </a:r>
            <a:r>
              <a:rPr lang="en-US" sz="2800" dirty="0"/>
              <a:t>.</a:t>
            </a:r>
          </a:p>
        </p:txBody>
      </p:sp>
      <p:graphicFrame>
        <p:nvGraphicFramePr>
          <p:cNvPr id="578564"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30BDFC04-9402-4DB5-AEE2-A9A00C69C8DD}" type="slidenum">
              <a:rPr lang="en-US"/>
              <a:pPr>
                <a:defRPr/>
              </a:pPr>
              <a:t>56</a:t>
            </a:fld>
            <a:endParaRPr lang="en-US"/>
          </a:p>
        </p:txBody>
      </p:sp>
      <p:sp>
        <p:nvSpPr>
          <p:cNvPr id="579586" name="Rectangle 2"/>
          <p:cNvSpPr>
            <a:spLocks noGrp="1" noChangeArrowheads="1"/>
          </p:cNvSpPr>
          <p:nvPr>
            <p:ph type="title"/>
          </p:nvPr>
        </p:nvSpPr>
        <p:spPr/>
        <p:txBody>
          <a:bodyPr/>
          <a:lstStyle/>
          <a:p>
            <a:pPr eaLnBrk="1" hangingPunct="1">
              <a:defRPr/>
            </a:pPr>
            <a:r>
              <a:rPr lang="en-US" b="1"/>
              <a:t>What Does “Children” Mean?</a:t>
            </a:r>
          </a:p>
        </p:txBody>
      </p:sp>
      <p:sp>
        <p:nvSpPr>
          <p:cNvPr id="579587"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Eph. 6:4:</a:t>
            </a:r>
            <a:r>
              <a:rPr lang="en-US" sz="2800" dirty="0"/>
              <a:t>  And you, fathers, do not provoke your </a:t>
            </a:r>
            <a:r>
              <a:rPr lang="en-US" sz="2800" b="1" dirty="0">
                <a:solidFill>
                  <a:srgbClr val="FFFF00"/>
                </a:solidFill>
              </a:rPr>
              <a:t>children</a:t>
            </a:r>
            <a:r>
              <a:rPr lang="en-US" sz="2800" dirty="0"/>
              <a:t> to wrath, but bring them up in the training and admonition of the Lord.</a:t>
            </a:r>
          </a:p>
          <a:p>
            <a:pPr marL="457200" indent="-457200" eaLnBrk="1" hangingPunct="1">
              <a:spcBef>
                <a:spcPct val="0"/>
              </a:spcBef>
              <a:spcAft>
                <a:spcPts val="2400"/>
              </a:spcAft>
              <a:defRPr/>
            </a:pPr>
            <a:r>
              <a:rPr lang="en-US" sz="2800" b="1" dirty="0"/>
              <a:t>Col. 3:21:</a:t>
            </a:r>
            <a:r>
              <a:rPr lang="en-US" sz="2800" dirty="0"/>
              <a:t>  Fathers, do not provoke your </a:t>
            </a:r>
            <a:r>
              <a:rPr lang="en-US" sz="2800" b="1" dirty="0">
                <a:solidFill>
                  <a:srgbClr val="FFFF00"/>
                </a:solidFill>
              </a:rPr>
              <a:t>children</a:t>
            </a:r>
            <a:r>
              <a:rPr lang="en-US" sz="2800" dirty="0"/>
              <a:t>, lest they become discouraged.  </a:t>
            </a:r>
          </a:p>
        </p:txBody>
      </p:sp>
      <p:graphicFrame>
        <p:nvGraphicFramePr>
          <p:cNvPr id="579588"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97D9F33E-BE7D-4624-8A2E-4193099D2C64}" type="slidenum">
              <a:rPr lang="en-US"/>
              <a:pPr>
                <a:defRPr/>
              </a:pPr>
              <a:t>57</a:t>
            </a:fld>
            <a:endParaRPr lang="en-US"/>
          </a:p>
        </p:txBody>
      </p:sp>
      <p:sp>
        <p:nvSpPr>
          <p:cNvPr id="580610" name="Rectangle 2"/>
          <p:cNvSpPr>
            <a:spLocks noGrp="1" noChangeArrowheads="1"/>
          </p:cNvSpPr>
          <p:nvPr>
            <p:ph type="title"/>
          </p:nvPr>
        </p:nvSpPr>
        <p:spPr/>
        <p:txBody>
          <a:bodyPr/>
          <a:lstStyle/>
          <a:p>
            <a:pPr eaLnBrk="1" hangingPunct="1">
              <a:defRPr/>
            </a:pPr>
            <a:r>
              <a:rPr lang="en-US" b="1"/>
              <a:t>What Does “Children” Mean?</a:t>
            </a:r>
          </a:p>
        </p:txBody>
      </p:sp>
      <p:sp>
        <p:nvSpPr>
          <p:cNvPr id="580611"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1 Th. 2:7:</a:t>
            </a:r>
            <a:r>
              <a:rPr lang="en-US" sz="2800" dirty="0"/>
              <a:t>  But we were gentle among you, just as a nursing </a:t>
            </a:r>
            <a:r>
              <a:rPr lang="en-US" sz="2800" i="1" dirty="0"/>
              <a:t>mother </a:t>
            </a:r>
            <a:r>
              <a:rPr lang="en-US" sz="2800" dirty="0"/>
              <a:t>cherishes her own </a:t>
            </a:r>
            <a:r>
              <a:rPr lang="en-US" sz="2800" b="1" dirty="0">
                <a:solidFill>
                  <a:srgbClr val="FFFF00"/>
                </a:solidFill>
              </a:rPr>
              <a:t>children</a:t>
            </a:r>
            <a:r>
              <a:rPr lang="en-US" sz="2800" dirty="0"/>
              <a:t>.</a:t>
            </a:r>
          </a:p>
          <a:p>
            <a:pPr marL="457200" indent="-457200" eaLnBrk="1" hangingPunct="1">
              <a:spcBef>
                <a:spcPct val="0"/>
              </a:spcBef>
              <a:spcAft>
                <a:spcPts val="2400"/>
              </a:spcAft>
              <a:defRPr/>
            </a:pPr>
            <a:r>
              <a:rPr lang="en-US" sz="2800" b="1" dirty="0"/>
              <a:t>1 Th. 2:11:</a:t>
            </a:r>
            <a:r>
              <a:rPr lang="en-US" sz="2800" dirty="0"/>
              <a:t>  as you know how we exhorted, and comforted, and charged every one of you, as a father </a:t>
            </a:r>
            <a:r>
              <a:rPr lang="en-US" sz="2800" i="1" dirty="0"/>
              <a:t>does </a:t>
            </a:r>
            <a:r>
              <a:rPr lang="en-US" sz="2800" dirty="0"/>
              <a:t>his own </a:t>
            </a:r>
            <a:r>
              <a:rPr lang="en-US" sz="2800" b="1" dirty="0">
                <a:solidFill>
                  <a:srgbClr val="FFFF00"/>
                </a:solidFill>
              </a:rPr>
              <a:t>children</a:t>
            </a:r>
            <a:r>
              <a:rPr lang="en-US" sz="2800" dirty="0"/>
              <a:t>, </a:t>
            </a:r>
          </a:p>
        </p:txBody>
      </p:sp>
      <p:graphicFrame>
        <p:nvGraphicFramePr>
          <p:cNvPr id="580612"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C12FC570-5AFD-4138-9F94-79722990C25E}" type="slidenum">
              <a:rPr lang="en-US"/>
              <a:pPr>
                <a:defRPr/>
              </a:pPr>
              <a:t>58</a:t>
            </a:fld>
            <a:endParaRPr lang="en-US"/>
          </a:p>
        </p:txBody>
      </p:sp>
      <p:sp>
        <p:nvSpPr>
          <p:cNvPr id="581634" name="Rectangle 2"/>
          <p:cNvSpPr>
            <a:spLocks noGrp="1" noChangeArrowheads="1"/>
          </p:cNvSpPr>
          <p:nvPr>
            <p:ph type="title"/>
          </p:nvPr>
        </p:nvSpPr>
        <p:spPr/>
        <p:txBody>
          <a:bodyPr/>
          <a:lstStyle/>
          <a:p>
            <a:pPr eaLnBrk="1" hangingPunct="1">
              <a:defRPr/>
            </a:pPr>
            <a:r>
              <a:rPr lang="en-US" b="1"/>
              <a:t>What Does “Children” Mean?</a:t>
            </a:r>
          </a:p>
        </p:txBody>
      </p:sp>
      <p:sp>
        <p:nvSpPr>
          <p:cNvPr id="581635"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1 Tim. 5:4:</a:t>
            </a:r>
            <a:r>
              <a:rPr lang="en-US" sz="2800" dirty="0"/>
              <a:t>  But if any widow has </a:t>
            </a:r>
            <a:r>
              <a:rPr lang="en-US" sz="2800" b="1" dirty="0">
                <a:solidFill>
                  <a:srgbClr val="FFFF00"/>
                </a:solidFill>
              </a:rPr>
              <a:t>children</a:t>
            </a:r>
            <a:r>
              <a:rPr lang="en-US" sz="2800" dirty="0"/>
              <a:t> or grandchildren, let them first learn to show piety at home and to repay their parents; for this is good and acceptable before God.</a:t>
            </a:r>
          </a:p>
          <a:p>
            <a:pPr marL="457200" indent="-457200" eaLnBrk="1" hangingPunct="1">
              <a:spcBef>
                <a:spcPct val="0"/>
              </a:spcBef>
              <a:spcAft>
                <a:spcPts val="2400"/>
              </a:spcAft>
              <a:defRPr/>
            </a:pPr>
            <a:r>
              <a:rPr lang="en-US" sz="2800" b="1" dirty="0"/>
              <a:t>1 Tim. 5:10:</a:t>
            </a:r>
            <a:r>
              <a:rPr lang="en-US" sz="2800" dirty="0"/>
              <a:t>  well reported for good works: if she has brought up </a:t>
            </a:r>
            <a:r>
              <a:rPr lang="en-US" sz="2800" b="1" dirty="0">
                <a:solidFill>
                  <a:srgbClr val="FFFF00"/>
                </a:solidFill>
              </a:rPr>
              <a:t>children</a:t>
            </a:r>
            <a:r>
              <a:rPr lang="en-US" sz="2800" dirty="0"/>
              <a:t>…. </a:t>
            </a:r>
          </a:p>
        </p:txBody>
      </p:sp>
      <p:graphicFrame>
        <p:nvGraphicFramePr>
          <p:cNvPr id="581636"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5D8DC2A1-5574-482F-BE44-DB1F8D845FEF}" type="slidenum">
              <a:rPr lang="en-US"/>
              <a:pPr>
                <a:defRPr/>
              </a:pPr>
              <a:t>59</a:t>
            </a:fld>
            <a:endParaRPr lang="en-US"/>
          </a:p>
        </p:txBody>
      </p:sp>
      <p:sp>
        <p:nvSpPr>
          <p:cNvPr id="582658" name="Rectangle 2"/>
          <p:cNvSpPr>
            <a:spLocks noGrp="1" noChangeArrowheads="1"/>
          </p:cNvSpPr>
          <p:nvPr>
            <p:ph type="title"/>
          </p:nvPr>
        </p:nvSpPr>
        <p:spPr/>
        <p:txBody>
          <a:bodyPr/>
          <a:lstStyle/>
          <a:p>
            <a:pPr eaLnBrk="1" hangingPunct="1">
              <a:defRPr/>
            </a:pPr>
            <a:r>
              <a:rPr lang="en-US" b="1" dirty="0"/>
              <a:t>What Does “Children” Mean?</a:t>
            </a:r>
          </a:p>
        </p:txBody>
      </p:sp>
      <p:sp>
        <p:nvSpPr>
          <p:cNvPr id="582659"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1 Tim. 5:14:</a:t>
            </a:r>
            <a:r>
              <a:rPr lang="en-US" sz="2800" dirty="0"/>
              <a:t>  Therefore I desire that </a:t>
            </a:r>
            <a:r>
              <a:rPr lang="en-US" sz="2800" i="1" dirty="0"/>
              <a:t>the </a:t>
            </a:r>
            <a:r>
              <a:rPr lang="en-US" sz="2800" dirty="0"/>
              <a:t>younger </a:t>
            </a:r>
            <a:r>
              <a:rPr lang="en-US" sz="2800" i="1" dirty="0"/>
              <a:t>widows </a:t>
            </a:r>
            <a:r>
              <a:rPr lang="en-US" sz="2800" dirty="0"/>
              <a:t>marry, bear </a:t>
            </a:r>
            <a:r>
              <a:rPr lang="en-US" sz="2800" b="1" dirty="0">
                <a:solidFill>
                  <a:srgbClr val="FFFF00"/>
                </a:solidFill>
              </a:rPr>
              <a:t>children</a:t>
            </a:r>
            <a:r>
              <a:rPr lang="en-US" sz="2800" dirty="0"/>
              <a:t>, manage the house, give no opportunity to the adversary to speak reproachfully.</a:t>
            </a:r>
          </a:p>
          <a:p>
            <a:pPr marL="457200" indent="-457200" eaLnBrk="1" hangingPunct="1">
              <a:spcBef>
                <a:spcPct val="0"/>
              </a:spcBef>
              <a:spcAft>
                <a:spcPts val="2400"/>
              </a:spcAft>
              <a:defRPr/>
            </a:pPr>
            <a:r>
              <a:rPr lang="en-US" sz="2800" b="1" dirty="0"/>
              <a:t>Tit. 2:4:</a:t>
            </a:r>
            <a:r>
              <a:rPr lang="en-US" sz="2800" dirty="0"/>
              <a:t>  that they admonish the young women to love their husbands, to love their </a:t>
            </a:r>
            <a:r>
              <a:rPr lang="en-US" sz="2800" b="1" dirty="0">
                <a:solidFill>
                  <a:srgbClr val="FFFF00"/>
                </a:solidFill>
              </a:rPr>
              <a:t>children</a:t>
            </a:r>
            <a:r>
              <a:rPr lang="en-US" sz="2800" dirty="0"/>
              <a:t>, </a:t>
            </a:r>
          </a:p>
        </p:txBody>
      </p:sp>
      <p:graphicFrame>
        <p:nvGraphicFramePr>
          <p:cNvPr id="582660"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E802D05-1304-4544-8DA1-9951F79F5FE2}" type="slidenum">
              <a:rPr lang="en-US"/>
              <a:pPr>
                <a:defRPr/>
              </a:pPr>
              <a:t>6</a:t>
            </a:fld>
            <a:endParaRPr lang="en-US"/>
          </a:p>
        </p:txBody>
      </p:sp>
      <p:sp>
        <p:nvSpPr>
          <p:cNvPr id="267266" name="Rectangle 2"/>
          <p:cNvSpPr>
            <a:spLocks noGrp="1" noChangeArrowheads="1"/>
          </p:cNvSpPr>
          <p:nvPr>
            <p:ph type="title"/>
          </p:nvPr>
        </p:nvSpPr>
        <p:spPr/>
        <p:txBody>
          <a:bodyPr/>
          <a:lstStyle/>
          <a:p>
            <a:pPr eaLnBrk="1" hangingPunct="1">
              <a:defRPr/>
            </a:pPr>
            <a:r>
              <a:rPr lang="en-US" dirty="0">
                <a:latin typeface="Arial Black" pitchFamily="34" charset="0"/>
              </a:rPr>
              <a:t>“Must” In The Pastorals</a:t>
            </a:r>
          </a:p>
        </p:txBody>
      </p:sp>
      <p:sp>
        <p:nvSpPr>
          <p:cNvPr id="267267" name="Rectangle 3"/>
          <p:cNvSpPr>
            <a:spLocks noGrp="1" noChangeArrowheads="1"/>
          </p:cNvSpPr>
          <p:nvPr>
            <p:ph type="body" idx="1"/>
          </p:nvPr>
        </p:nvSpPr>
        <p:spPr>
          <a:xfrm>
            <a:off x="457200" y="1447800"/>
            <a:ext cx="8229600" cy="4876800"/>
          </a:xfrm>
        </p:spPr>
        <p:txBody>
          <a:bodyPr/>
          <a:lstStyle/>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Likewise deacons </a:t>
            </a:r>
            <a:r>
              <a:rPr lang="en-US" sz="2800" b="1" i="1" dirty="0">
                <a:solidFill>
                  <a:srgbClr val="FFFF00"/>
                </a:solidFill>
                <a:cs typeface="Times New Roman" pitchFamily="18" charset="0"/>
              </a:rPr>
              <a:t>must</a:t>
            </a:r>
            <a:r>
              <a:rPr lang="en-US" sz="2800" i="1" dirty="0">
                <a:cs typeface="Times New Roman" pitchFamily="18" charset="0"/>
              </a:rPr>
              <a:t> </a:t>
            </a:r>
            <a:r>
              <a:rPr lang="en-US" sz="2800" b="1" i="1" dirty="0">
                <a:solidFill>
                  <a:srgbClr val="FFFF00"/>
                </a:solidFill>
                <a:cs typeface="Times New Roman" pitchFamily="18" charset="0"/>
              </a:rPr>
              <a:t>be</a:t>
            </a:r>
            <a:r>
              <a:rPr lang="en-US" sz="2800" i="1" dirty="0">
                <a:cs typeface="Times New Roman" pitchFamily="18" charset="0"/>
              </a:rPr>
              <a:t> </a:t>
            </a:r>
            <a:r>
              <a:rPr lang="en-US" sz="2800" dirty="0">
                <a:cs typeface="Times New Roman" pitchFamily="18" charset="0"/>
              </a:rPr>
              <a:t>reverent….</a:t>
            </a:r>
            <a:r>
              <a:rPr lang="en-US" sz="2800" dirty="0">
                <a:latin typeface="Times New Roman"/>
                <a:cs typeface="Times New Roman" pitchFamily="18" charset="0"/>
              </a:rPr>
              <a:t>”</a:t>
            </a:r>
            <a:r>
              <a:rPr lang="en-US" sz="2800" dirty="0">
                <a:cs typeface="Times New Roman" pitchFamily="18" charset="0"/>
              </a:rPr>
              <a:t>  (1 Tim. 3:8)</a:t>
            </a:r>
            <a:r>
              <a:rPr lang="en-US" sz="2800" dirty="0"/>
              <a:t> </a:t>
            </a:r>
          </a:p>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Likewise </a:t>
            </a:r>
            <a:r>
              <a:rPr lang="en-US" sz="2800" i="1" dirty="0">
                <a:cs typeface="Times New Roman" pitchFamily="18" charset="0"/>
              </a:rPr>
              <a:t>their </a:t>
            </a:r>
            <a:r>
              <a:rPr lang="en-US" sz="2800" dirty="0">
                <a:cs typeface="Times New Roman" pitchFamily="18" charset="0"/>
              </a:rPr>
              <a:t>wives </a:t>
            </a:r>
            <a:r>
              <a:rPr lang="en-US" sz="2800" b="1" i="1" dirty="0">
                <a:solidFill>
                  <a:srgbClr val="FFFF00"/>
                </a:solidFill>
                <a:cs typeface="Times New Roman" pitchFamily="18" charset="0"/>
              </a:rPr>
              <a:t>must</a:t>
            </a:r>
            <a:r>
              <a:rPr lang="en-US" sz="2800" i="1" dirty="0">
                <a:cs typeface="Times New Roman" pitchFamily="18" charset="0"/>
              </a:rPr>
              <a:t> </a:t>
            </a:r>
            <a:r>
              <a:rPr lang="en-US" sz="2800" b="1" i="1" dirty="0">
                <a:solidFill>
                  <a:srgbClr val="FFFF00"/>
                </a:solidFill>
                <a:cs typeface="Times New Roman" pitchFamily="18" charset="0"/>
              </a:rPr>
              <a:t>be</a:t>
            </a:r>
            <a:r>
              <a:rPr lang="en-US" sz="2800" i="1" dirty="0">
                <a:cs typeface="Times New Roman" pitchFamily="18" charset="0"/>
              </a:rPr>
              <a:t> </a:t>
            </a:r>
            <a:r>
              <a:rPr lang="en-US" sz="2800" dirty="0">
                <a:cs typeface="Times New Roman" pitchFamily="18" charset="0"/>
              </a:rPr>
              <a:t>reverent….</a:t>
            </a:r>
            <a:r>
              <a:rPr lang="en-US" sz="2800" dirty="0">
                <a:latin typeface="Times New Roman"/>
                <a:cs typeface="Times New Roman" pitchFamily="18" charset="0"/>
              </a:rPr>
              <a:t>”</a:t>
            </a:r>
            <a:r>
              <a:rPr lang="en-US" sz="2800" dirty="0">
                <a:cs typeface="Times New Roman" pitchFamily="18" charset="0"/>
              </a:rPr>
              <a:t>  (1 Tim. 3:11)</a:t>
            </a:r>
          </a:p>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You therefore </a:t>
            </a:r>
            <a:r>
              <a:rPr lang="en-US" sz="2800" b="1" dirty="0">
                <a:solidFill>
                  <a:srgbClr val="FFFF00"/>
                </a:solidFill>
                <a:cs typeface="Times New Roman" pitchFamily="18" charset="0"/>
              </a:rPr>
              <a:t>must</a:t>
            </a:r>
            <a:r>
              <a:rPr lang="en-US" sz="2800" dirty="0">
                <a:cs typeface="Times New Roman" pitchFamily="18" charset="0"/>
              </a:rPr>
              <a:t> endure hardship….</a:t>
            </a:r>
            <a:r>
              <a:rPr lang="en-US" sz="2800" dirty="0">
                <a:latin typeface="Times New Roman"/>
                <a:cs typeface="Times New Roman" pitchFamily="18" charset="0"/>
              </a:rPr>
              <a:t>”</a:t>
            </a:r>
            <a:r>
              <a:rPr lang="en-US" sz="2800" dirty="0">
                <a:cs typeface="Times New Roman" pitchFamily="18" charset="0"/>
              </a:rPr>
              <a:t>  (2 Tim. 2:3)</a:t>
            </a:r>
          </a:p>
          <a:p>
            <a:pPr marL="457200" indent="-457200" eaLnBrk="1" hangingPunct="1">
              <a:spcBef>
                <a:spcPct val="0"/>
              </a:spcBef>
              <a:spcAft>
                <a:spcPts val="2400"/>
              </a:spcAft>
              <a:defRPr/>
            </a:pPr>
            <a:r>
              <a:rPr lang="en-US" sz="2800" dirty="0"/>
              <a:t> </a:t>
            </a:r>
            <a:r>
              <a:rPr lang="en-US" sz="2800" dirty="0">
                <a:cs typeface="Times New Roman" pitchFamily="18" charset="0"/>
              </a:rPr>
              <a:t>“The hard-working farmer </a:t>
            </a:r>
            <a:r>
              <a:rPr lang="en-US" sz="2800" b="1" dirty="0">
                <a:solidFill>
                  <a:srgbClr val="FFFF00"/>
                </a:solidFill>
                <a:cs typeface="Times New Roman" pitchFamily="18" charset="0"/>
              </a:rPr>
              <a:t>must</a:t>
            </a:r>
            <a:r>
              <a:rPr lang="en-US" sz="2800" dirty="0">
                <a:cs typeface="Times New Roman" pitchFamily="18" charset="0"/>
              </a:rPr>
              <a:t> be first to partake of the crops.”  (2 Tim. 2:6)</a:t>
            </a:r>
            <a:r>
              <a:rPr lang="en-US" sz="2800" dirty="0"/>
              <a:t> </a:t>
            </a:r>
          </a:p>
          <a:p>
            <a:pPr marL="457200" indent="-457200" eaLnBrk="1" hangingPunct="1">
              <a:spcBef>
                <a:spcPct val="0"/>
              </a:spcBef>
              <a:spcAft>
                <a:spcPts val="2400"/>
              </a:spcAft>
              <a:defRPr/>
            </a:pPr>
            <a:endParaRPr lang="en-US" sz="2800" dirty="0"/>
          </a:p>
          <a:p>
            <a:pPr marL="457200" indent="-457200" eaLnBrk="1" hangingPunct="1">
              <a:spcBef>
                <a:spcPct val="0"/>
              </a:spcBef>
              <a:spcAft>
                <a:spcPts val="2400"/>
              </a:spcAft>
              <a:defRPr/>
            </a:pPr>
            <a:endParaRPr lang="en-US" sz="27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66B1163A-A7B9-4590-B7BB-9D7974DE606B}" type="slidenum">
              <a:rPr lang="en-US"/>
              <a:pPr>
                <a:defRPr/>
              </a:pPr>
              <a:t>60</a:t>
            </a:fld>
            <a:endParaRPr lang="en-US"/>
          </a:p>
        </p:txBody>
      </p:sp>
      <p:sp>
        <p:nvSpPr>
          <p:cNvPr id="583682" name="Rectangle 2"/>
          <p:cNvSpPr>
            <a:spLocks noGrp="1" noChangeArrowheads="1"/>
          </p:cNvSpPr>
          <p:nvPr>
            <p:ph type="title"/>
          </p:nvPr>
        </p:nvSpPr>
        <p:spPr/>
        <p:txBody>
          <a:bodyPr/>
          <a:lstStyle/>
          <a:p>
            <a:pPr eaLnBrk="1" hangingPunct="1">
              <a:defRPr/>
            </a:pPr>
            <a:r>
              <a:rPr lang="en-US" b="1"/>
              <a:t>What Does “Children” Mean?</a:t>
            </a:r>
          </a:p>
        </p:txBody>
      </p:sp>
      <p:sp>
        <p:nvSpPr>
          <p:cNvPr id="583683" name="Rectangle 3"/>
          <p:cNvSpPr>
            <a:spLocks noGrp="1" noChangeArrowheads="1"/>
          </p:cNvSpPr>
          <p:nvPr>
            <p:ph type="body" sz="half" idx="1"/>
          </p:nvPr>
        </p:nvSpPr>
        <p:spPr>
          <a:xfrm>
            <a:off x="457200" y="1600200"/>
            <a:ext cx="7924800" cy="3581400"/>
          </a:xfrm>
        </p:spPr>
        <p:txBody>
          <a:bodyPr/>
          <a:lstStyle/>
          <a:p>
            <a:pPr marL="457200" indent="-457200" eaLnBrk="1" hangingPunct="1">
              <a:spcBef>
                <a:spcPct val="0"/>
              </a:spcBef>
              <a:spcAft>
                <a:spcPts val="2400"/>
              </a:spcAft>
              <a:defRPr/>
            </a:pPr>
            <a:r>
              <a:rPr lang="en-US" sz="2800" b="1" dirty="0"/>
              <a:t>1 Tim. 3:4:</a:t>
            </a:r>
            <a:r>
              <a:rPr lang="en-US" sz="2800" dirty="0"/>
              <a:t>  one who rules his own house well, having </a:t>
            </a:r>
            <a:r>
              <a:rPr lang="en-US" sz="2800" i="1" dirty="0"/>
              <a:t>his </a:t>
            </a:r>
            <a:r>
              <a:rPr lang="en-US" sz="2800" b="1" dirty="0">
                <a:solidFill>
                  <a:srgbClr val="FFFF00"/>
                </a:solidFill>
              </a:rPr>
              <a:t>children</a:t>
            </a:r>
            <a:r>
              <a:rPr lang="en-US" sz="2800" dirty="0"/>
              <a:t> in submission with all reverence….</a:t>
            </a:r>
          </a:p>
          <a:p>
            <a:pPr marL="457200" indent="-457200" eaLnBrk="1" hangingPunct="1">
              <a:spcBef>
                <a:spcPct val="0"/>
              </a:spcBef>
              <a:spcAft>
                <a:spcPts val="2400"/>
              </a:spcAft>
              <a:defRPr/>
            </a:pPr>
            <a:r>
              <a:rPr lang="en-US" sz="2800" b="1" dirty="0"/>
              <a:t>Tit. 1:6:</a:t>
            </a:r>
            <a:r>
              <a:rPr lang="en-US" sz="2800" dirty="0"/>
              <a:t>  if a man is blameless, the husband of one wife, having faithful </a:t>
            </a:r>
            <a:r>
              <a:rPr lang="en-US" sz="2800" b="1" dirty="0">
                <a:solidFill>
                  <a:srgbClr val="FFFF00"/>
                </a:solidFill>
              </a:rPr>
              <a:t>children</a:t>
            </a:r>
            <a:r>
              <a:rPr lang="en-US" sz="2800" dirty="0"/>
              <a:t> not accused of dissipation or insubordination. </a:t>
            </a:r>
          </a:p>
        </p:txBody>
      </p:sp>
      <p:graphicFrame>
        <p:nvGraphicFramePr>
          <p:cNvPr id="583684" name="Group 4"/>
          <p:cNvGraphicFramePr>
            <a:graphicFrameLocks noGrp="1"/>
          </p:cNvGraphicFramePr>
          <p:nvPr>
            <p:ph sz="half" idx="2"/>
          </p:nvPr>
        </p:nvGraphicFramePr>
        <p:xfrm>
          <a:off x="914400" y="5410200"/>
          <a:ext cx="7543800" cy="609600"/>
        </p:xfrm>
        <a:graphic>
          <a:graphicData uri="http://schemas.openxmlformats.org/drawingml/2006/table">
            <a:tbl>
              <a:tblPr/>
              <a:tblGrid>
                <a:gridCol w="3771900"/>
                <a:gridCol w="3771900"/>
              </a:tblGrid>
              <a:tr h="609600">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More Than One</a:t>
                      </a:r>
                    </a:p>
                  </a:txBody>
                  <a:tcPr anchor="ctr" horzOverflow="overflow">
                    <a:lnL cap="flat">
                      <a:noFill/>
                    </a:lnL>
                    <a:lnR>
                      <a:noFill/>
                    </a:lnR>
                    <a:lnT cap="flat">
                      <a:noFill/>
                    </a:lnT>
                    <a:lnB cap="flat">
                      <a:noFill/>
                    </a:lnB>
                    <a:lnTlToBr>
                      <a:noFill/>
                    </a:lnTlToBr>
                    <a:lnBlToTr>
                      <a:noFill/>
                    </a:lnBlToTr>
                    <a:noFill/>
                  </a:tcPr>
                </a:tc>
                <a:tc>
                  <a:txBody>
                    <a:bodyPr/>
                    <a:lstStyle/>
                    <a:p>
                      <a:pPr marL="574675" marR="0" lvl="0" indent="-574675" algn="l" defTabSz="914400" rtl="0" eaLnBrk="1" fontAlgn="base" latinLnBrk="0" hangingPunct="1">
                        <a:lnSpc>
                          <a:spcPct val="100000"/>
                        </a:lnSpc>
                        <a:spcBef>
                          <a:spcPct val="0"/>
                        </a:spcBef>
                        <a:spcAft>
                          <a:spcPct val="0"/>
                        </a:spcAft>
                        <a:buClrTx/>
                        <a:buSzPct val="100000"/>
                        <a:buFont typeface="Wingdings" pitchFamily="2" charset="2"/>
                        <a:buChar char=""/>
                        <a:tabLst/>
                      </a:pPr>
                      <a:r>
                        <a:rPr lang="en-US" sz="2800" b="1" dirty="0">
                          <a:solidFill>
                            <a:srgbClr val="FFFF00"/>
                          </a:solidFill>
                          <a:effectLst>
                            <a:outerShdw blurRad="38100" dist="38100" dir="2700000" algn="tl">
                              <a:srgbClr val="000000"/>
                            </a:outerShdw>
                          </a:effectLst>
                          <a:latin typeface="+mn-lt"/>
                          <a:ea typeface="+mn-ea"/>
                          <a:cs typeface="+mn-cs"/>
                        </a:rPr>
                        <a:t>One Or More</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What Does “Children” Mean?</a:t>
            </a:r>
            <a:endParaRPr lang="en-US" dirty="0">
              <a:latin typeface="Arial Black" pitchFamily="34" charset="0"/>
            </a:endParaRPr>
          </a:p>
        </p:txBody>
      </p:sp>
      <p:sp>
        <p:nvSpPr>
          <p:cNvPr id="8" name="Text Placeholder 7"/>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Widow </a:t>
            </a:r>
            <a:r>
              <a:rPr lang="en-US" sz="3200" dirty="0"/>
              <a:t>Indeed</a:t>
            </a:r>
            <a:endParaRPr lang="en-US" sz="3200" dirty="0"/>
          </a:p>
        </p:txBody>
      </p:sp>
      <p:sp>
        <p:nvSpPr>
          <p:cNvPr id="9" name="Content Placeholder 8"/>
          <p:cNvSpPr>
            <a:spLocks noGrp="1"/>
          </p:cNvSpPr>
          <p:nvPr>
            <p:ph sz="half" idx="2"/>
          </p:nvPr>
        </p:nvSpPr>
        <p:spPr/>
        <p:txBody>
          <a:bodyPr/>
          <a:lstStyle/>
          <a:p>
            <a:pPr indent="4763">
              <a:spcBef>
                <a:spcPts val="0"/>
              </a:spcBef>
              <a:spcAft>
                <a:spcPts val="1200"/>
              </a:spcAft>
              <a:buNone/>
            </a:pPr>
            <a:r>
              <a:rPr lang="en-US" sz="2800" b="1" dirty="0"/>
              <a:t>1 Tim. 5:10</a:t>
            </a:r>
            <a:r>
              <a:rPr lang="en-US" sz="2800" b="1" dirty="0"/>
              <a:t>:  </a:t>
            </a:r>
            <a:r>
              <a:rPr lang="en-US" sz="2800" dirty="0"/>
              <a:t>well reported for good works: if she has brought up </a:t>
            </a:r>
            <a:r>
              <a:rPr lang="en-US" sz="2800" b="1" dirty="0">
                <a:solidFill>
                  <a:srgbClr val="FFFF00"/>
                </a:solidFill>
              </a:rPr>
              <a:t>children</a:t>
            </a:r>
            <a:r>
              <a:rPr lang="en-US" sz="2800" dirty="0"/>
              <a:t>…. </a:t>
            </a:r>
            <a:endParaRPr lang="en-US" sz="2800" dirty="0"/>
          </a:p>
          <a:p>
            <a:pPr indent="4763">
              <a:spcBef>
                <a:spcPts val="0"/>
              </a:spcBef>
              <a:spcAft>
                <a:spcPts val="1200"/>
              </a:spcAft>
              <a:buNone/>
            </a:pPr>
            <a:endParaRPr lang="en-US" sz="2800" dirty="0"/>
          </a:p>
          <a:p>
            <a:pPr marL="463550" indent="-463550">
              <a:spcBef>
                <a:spcPts val="0"/>
              </a:spcBef>
              <a:spcAft>
                <a:spcPts val="1200"/>
              </a:spcAft>
              <a:buClr>
                <a:schemeClr val="tx1"/>
              </a:buClr>
              <a:buSzPct val="100000"/>
              <a:buFont typeface="Wingdings" pitchFamily="2" charset="2"/>
              <a:buChar char="q"/>
            </a:pPr>
            <a:r>
              <a:rPr lang="en-US" sz="2800" dirty="0"/>
              <a:t>More than one</a:t>
            </a:r>
          </a:p>
          <a:p>
            <a:pPr marL="463550" indent="-463550">
              <a:spcBef>
                <a:spcPts val="0"/>
              </a:spcBef>
              <a:spcAft>
                <a:spcPts val="1200"/>
              </a:spcAft>
              <a:buClr>
                <a:schemeClr val="tx1"/>
              </a:buClr>
              <a:buSzPct val="100000"/>
              <a:buFont typeface="Wingdings" pitchFamily="2" charset="2"/>
              <a:buChar char="q"/>
            </a:pPr>
            <a:r>
              <a:rPr lang="en-US" sz="2800" dirty="0"/>
              <a:t>One or more</a:t>
            </a:r>
          </a:p>
          <a:p>
            <a:endParaRPr lang="en-US" dirty="0"/>
          </a:p>
        </p:txBody>
      </p:sp>
      <p:sp>
        <p:nvSpPr>
          <p:cNvPr id="10" name="Text Placeholder 9"/>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Elders</a:t>
            </a:r>
            <a:endParaRPr lang="en-US" sz="3200" dirty="0"/>
          </a:p>
        </p:txBody>
      </p:sp>
      <p:sp>
        <p:nvSpPr>
          <p:cNvPr id="11" name="Content Placeholder 10"/>
          <p:cNvSpPr>
            <a:spLocks noGrp="1"/>
          </p:cNvSpPr>
          <p:nvPr>
            <p:ph sz="quarter" idx="4"/>
          </p:nvPr>
        </p:nvSpPr>
        <p:spPr>
          <a:xfrm>
            <a:off x="4419600" y="2209800"/>
            <a:ext cx="4267200" cy="3951288"/>
          </a:xfrm>
        </p:spPr>
        <p:txBody>
          <a:bodyPr/>
          <a:lstStyle/>
          <a:p>
            <a:pPr indent="4763">
              <a:spcBef>
                <a:spcPts val="0"/>
              </a:spcBef>
              <a:spcAft>
                <a:spcPts val="1200"/>
              </a:spcAft>
              <a:buNone/>
            </a:pPr>
            <a:r>
              <a:rPr lang="en-US" sz="2800" b="1" dirty="0"/>
              <a:t>1 </a:t>
            </a:r>
            <a:r>
              <a:rPr lang="en-US" sz="2800" b="1" dirty="0"/>
              <a:t>Tim. 3:4</a:t>
            </a:r>
            <a:r>
              <a:rPr lang="en-US" sz="2800" b="1" dirty="0"/>
              <a:t>:  </a:t>
            </a:r>
            <a:r>
              <a:rPr lang="en-US" sz="2800" dirty="0"/>
              <a:t>one who rules his own house well, having </a:t>
            </a:r>
            <a:r>
              <a:rPr lang="en-US" sz="2800" i="1" dirty="0"/>
              <a:t>his </a:t>
            </a:r>
            <a:r>
              <a:rPr lang="en-US" sz="2800" b="1" dirty="0">
                <a:solidFill>
                  <a:srgbClr val="FFFF00"/>
                </a:solidFill>
              </a:rPr>
              <a:t>children</a:t>
            </a:r>
            <a:r>
              <a:rPr lang="en-US" sz="2800" dirty="0"/>
              <a:t> in submission</a:t>
            </a:r>
            <a:r>
              <a:rPr lang="en-US" sz="2800" dirty="0"/>
              <a:t>….</a:t>
            </a:r>
          </a:p>
          <a:p>
            <a:pPr indent="4763">
              <a:spcBef>
                <a:spcPts val="0"/>
              </a:spcBef>
              <a:spcAft>
                <a:spcPts val="1200"/>
              </a:spcAft>
              <a:buNone/>
            </a:pPr>
            <a:endParaRPr lang="en-US" sz="2800" dirty="0"/>
          </a:p>
          <a:p>
            <a:pPr marL="463550" indent="-463550">
              <a:spcBef>
                <a:spcPts val="0"/>
              </a:spcBef>
              <a:spcAft>
                <a:spcPts val="1200"/>
              </a:spcAft>
              <a:buClr>
                <a:schemeClr val="tx1"/>
              </a:buClr>
              <a:buSzPct val="100000"/>
              <a:buFont typeface="Wingdings" pitchFamily="2" charset="2"/>
              <a:buChar char="q"/>
            </a:pPr>
            <a:r>
              <a:rPr lang="en-US" sz="2800" dirty="0"/>
              <a:t>More than one</a:t>
            </a:r>
          </a:p>
          <a:p>
            <a:pPr marL="463550" indent="-463550">
              <a:spcBef>
                <a:spcPts val="0"/>
              </a:spcBef>
              <a:spcAft>
                <a:spcPts val="1200"/>
              </a:spcAft>
              <a:buClr>
                <a:schemeClr val="tx1"/>
              </a:buClr>
              <a:buSzPct val="100000"/>
              <a:buFont typeface="Wingdings" pitchFamily="2" charset="2"/>
              <a:buChar char="q"/>
            </a:pPr>
            <a:r>
              <a:rPr lang="en-US" sz="2800" dirty="0"/>
              <a:t>One </a:t>
            </a:r>
            <a:r>
              <a:rPr lang="en-US" sz="2800" dirty="0"/>
              <a:t>or more </a:t>
            </a:r>
          </a:p>
          <a:p>
            <a:endParaRPr lang="en-US" dirty="0"/>
          </a:p>
        </p:txBody>
      </p:sp>
      <p:sp>
        <p:nvSpPr>
          <p:cNvPr id="5" name="Footer Placeholder 4"/>
          <p:cNvSpPr>
            <a:spLocks noGrp="1"/>
          </p:cNvSpPr>
          <p:nvPr>
            <p:ph type="ftr" sz="quarter" idx="11"/>
          </p:nvPr>
        </p:nvSpPr>
        <p:spPr/>
        <p:txBody>
          <a:bodyPr/>
          <a:lstStyle/>
          <a:p>
            <a:pPr>
              <a:defRPr/>
            </a:pPr>
            <a:r>
              <a:rPr lang="en-US" dirty="0"/>
              <a:t>Bill Walton</a:t>
            </a:r>
          </a:p>
        </p:txBody>
      </p:sp>
      <p:sp>
        <p:nvSpPr>
          <p:cNvPr id="6" name="Slide Number Placeholder 5"/>
          <p:cNvSpPr>
            <a:spLocks noGrp="1"/>
          </p:cNvSpPr>
          <p:nvPr>
            <p:ph type="sldNum" sz="quarter" idx="12"/>
          </p:nvPr>
        </p:nvSpPr>
        <p:spPr/>
        <p:txBody>
          <a:bodyPr/>
          <a:lstStyle/>
          <a:p>
            <a:pPr>
              <a:defRPr/>
            </a:pPr>
            <a:fld id="{4BAA16BA-7C66-42A2-864A-0811C9C40CC0}" type="slidenum">
              <a:rPr lang="en-US"/>
              <a:pPr>
                <a:defRPr/>
              </a:pPr>
              <a:t>61</a:t>
            </a:fld>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latin typeface="Arial Black" pitchFamily="34" charset="0"/>
              </a:rPr>
              <a:t>Ahaz</a:t>
            </a:r>
            <a:r>
              <a:rPr lang="en-US" dirty="0">
                <a:latin typeface="Arial Black" pitchFamily="34" charset="0"/>
              </a:rPr>
              <a:t> &amp; Child Sacrifice</a:t>
            </a:r>
          </a:p>
        </p:txBody>
      </p:sp>
      <p:sp>
        <p:nvSpPr>
          <p:cNvPr id="7" name="Text Placeholder 6"/>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a:t>2 Ki. 16:3</a:t>
            </a:r>
          </a:p>
        </p:txBody>
      </p:sp>
      <p:sp>
        <p:nvSpPr>
          <p:cNvPr id="8" name="Content Placeholder 7"/>
          <p:cNvSpPr>
            <a:spLocks noGrp="1"/>
          </p:cNvSpPr>
          <p:nvPr>
            <p:ph sz="half" idx="2"/>
          </p:nvPr>
        </p:nvSpPr>
        <p:spPr>
          <a:xfrm>
            <a:off x="457200" y="2362199"/>
            <a:ext cx="4040188" cy="3763963"/>
          </a:xfrm>
        </p:spPr>
        <p:txBody>
          <a:bodyPr/>
          <a:lstStyle/>
          <a:p>
            <a:r>
              <a:rPr lang="en-US" dirty="0"/>
              <a:t>But he walked in the way of the kings of Israel; indeed he made </a:t>
            </a:r>
            <a:r>
              <a:rPr lang="en-US" b="1" dirty="0">
                <a:solidFill>
                  <a:srgbClr val="FFFF00"/>
                </a:solidFill>
              </a:rPr>
              <a:t>his son </a:t>
            </a:r>
            <a:r>
              <a:rPr lang="en-US" dirty="0"/>
              <a:t>pass through the fire, according to the abominations of the nations whom the Lord had cast out from before the children of Israel. </a:t>
            </a:r>
          </a:p>
          <a:p>
            <a:endParaRPr lang="en-US" dirty="0"/>
          </a:p>
        </p:txBody>
      </p:sp>
      <p:sp>
        <p:nvSpPr>
          <p:cNvPr id="9" name="Text Placeholder 8"/>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a:t>2 Chr. 28:3</a:t>
            </a:r>
          </a:p>
        </p:txBody>
      </p:sp>
      <p:sp>
        <p:nvSpPr>
          <p:cNvPr id="10" name="Content Placeholder 9"/>
          <p:cNvSpPr>
            <a:spLocks noGrp="1"/>
          </p:cNvSpPr>
          <p:nvPr>
            <p:ph sz="quarter" idx="4"/>
          </p:nvPr>
        </p:nvSpPr>
        <p:spPr>
          <a:xfrm>
            <a:off x="4645025" y="2362199"/>
            <a:ext cx="4041775" cy="3763963"/>
          </a:xfrm>
        </p:spPr>
        <p:txBody>
          <a:bodyPr/>
          <a:lstStyle/>
          <a:p>
            <a:r>
              <a:rPr lang="en-US" dirty="0"/>
              <a:t>He burned incense in the Valley of the Son of </a:t>
            </a:r>
            <a:r>
              <a:rPr lang="en-US" dirty="0" err="1"/>
              <a:t>Hinnom</a:t>
            </a:r>
            <a:r>
              <a:rPr lang="en-US" dirty="0"/>
              <a:t>, and burned </a:t>
            </a:r>
            <a:r>
              <a:rPr lang="en-US" b="1" dirty="0">
                <a:solidFill>
                  <a:srgbClr val="FFFF00"/>
                </a:solidFill>
              </a:rPr>
              <a:t>his children </a:t>
            </a:r>
            <a:r>
              <a:rPr lang="en-US" dirty="0"/>
              <a:t>in the fire, according to the abominations of the nations whom the Lord had cast out before the children of Israel. </a:t>
            </a:r>
          </a:p>
          <a:p>
            <a:endParaRPr lang="en-US" dirty="0"/>
          </a:p>
        </p:txBody>
      </p:sp>
      <p:sp>
        <p:nvSpPr>
          <p:cNvPr id="5" name="Slide Number Placeholder 4"/>
          <p:cNvSpPr>
            <a:spLocks noGrp="1"/>
          </p:cNvSpPr>
          <p:nvPr>
            <p:ph type="sldNum" sz="quarter" idx="12"/>
          </p:nvPr>
        </p:nvSpPr>
        <p:spPr/>
        <p:txBody>
          <a:bodyPr/>
          <a:lstStyle/>
          <a:p>
            <a:pPr>
              <a:defRPr/>
            </a:pPr>
            <a:fld id="{4BAA16BA-7C66-42A2-864A-0811C9C40CC0}" type="slidenum">
              <a:rPr lang="en-US"/>
              <a:pPr>
                <a:defRPr/>
              </a:pPr>
              <a:t>62</a:t>
            </a:fld>
            <a:endParaRPr lang="en-US"/>
          </a:p>
        </p:txBody>
      </p:sp>
      <p:sp>
        <p:nvSpPr>
          <p:cNvPr id="11" name="Footer Placeholder 10"/>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BCEA5031-221C-4237-B425-5BC2E2059355}" type="slidenum">
              <a:rPr lang="en-US"/>
              <a:pPr>
                <a:defRPr/>
              </a:pPr>
              <a:t>63</a:t>
            </a:fld>
            <a:endParaRPr lang="en-US"/>
          </a:p>
        </p:txBody>
      </p:sp>
      <p:sp>
        <p:nvSpPr>
          <p:cNvPr id="584706" name="Rectangle 2"/>
          <p:cNvSpPr>
            <a:spLocks noGrp="1" noChangeArrowheads="1"/>
          </p:cNvSpPr>
          <p:nvPr>
            <p:ph type="title"/>
          </p:nvPr>
        </p:nvSpPr>
        <p:spPr/>
        <p:txBody>
          <a:bodyPr/>
          <a:lstStyle/>
          <a:p>
            <a:pPr eaLnBrk="1" hangingPunct="1">
              <a:defRPr/>
            </a:pPr>
            <a:r>
              <a:rPr lang="en-US" dirty="0">
                <a:latin typeface="Arial Black" pitchFamily="34" charset="0"/>
              </a:rPr>
              <a:t>“Children”</a:t>
            </a:r>
          </a:p>
        </p:txBody>
      </p:sp>
      <p:graphicFrame>
        <p:nvGraphicFramePr>
          <p:cNvPr id="584707" name="Group 3"/>
          <p:cNvGraphicFramePr>
            <a:graphicFrameLocks noGrp="1"/>
          </p:cNvGraphicFramePr>
          <p:nvPr>
            <p:ph type="tbl" idx="1"/>
          </p:nvPr>
        </p:nvGraphicFramePr>
        <p:xfrm>
          <a:off x="457200" y="1600200"/>
          <a:ext cx="8229600" cy="4343401"/>
        </p:xfrm>
        <a:graphic>
          <a:graphicData uri="http://schemas.openxmlformats.org/drawingml/2006/table">
            <a:tbl>
              <a:tblPr/>
              <a:tblGrid>
                <a:gridCol w="2743200"/>
                <a:gridCol w="2743200"/>
                <a:gridCol w="2743200"/>
              </a:tblGrid>
              <a:tr h="842963">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4000" b="1" i="0" u="none" strike="noStrike" cap="none" normalizeH="0" baseline="0" dirty="0">
                          <a:ln>
                            <a:noFill/>
                          </a:ln>
                          <a:solidFill>
                            <a:srgbClr val="FFFF00"/>
                          </a:solidFill>
                          <a:effectLst>
                            <a:outerShdw blurRad="38100" dist="38100" dir="2700000" algn="tl">
                              <a:srgbClr val="000000"/>
                            </a:outerShdw>
                          </a:effectLst>
                          <a:latin typeface="Arial" charset="0"/>
                        </a:rPr>
                        <a:t>Parallel Expressions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3500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0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pitchFamily="18" charset="0"/>
                        </a:rPr>
                        <a:t>Dt. 25:5</a:t>
                      </a:r>
                      <a:r>
                        <a:rPr kumimoji="0" lang="en-US" sz="3000" b="1" i="0" u="none" strike="noStrike" cap="none" normalizeH="0" baseline="0" dirty="0">
                          <a:ln>
                            <a:noFill/>
                          </a:ln>
                          <a:solidFill>
                            <a:schemeClr val="tx1"/>
                          </a:solidFill>
                          <a:effectLst>
                            <a:outerShdw blurRad="38100" dist="38100" dir="2700000" algn="tl">
                              <a:srgbClr val="000000"/>
                            </a:outerShdw>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2500" kern="1200" baseline="0" dirty="0">
                          <a:solidFill>
                            <a:schemeClr val="tx1"/>
                          </a:solidFill>
                          <a:latin typeface="+mn-lt"/>
                          <a:ea typeface="+mn-ea"/>
                          <a:cs typeface="+mn-cs"/>
                        </a:rPr>
                        <a:t>“If brothers dwell together, and one of them dies and has </a:t>
                      </a:r>
                      <a:r>
                        <a:rPr kumimoji="0" lang="en-US" sz="2500" b="1" i="0" u="none" strike="noStrike" kern="1200" cap="none" normalizeH="0" baseline="0" dirty="0">
                          <a:ln>
                            <a:noFill/>
                          </a:ln>
                          <a:solidFill>
                            <a:srgbClr val="FFFF00"/>
                          </a:solidFill>
                          <a:effectLst>
                            <a:outerShdw blurRad="38100" dist="38100" dir="2700000" algn="tl">
                              <a:srgbClr val="000000"/>
                            </a:outerShdw>
                          </a:effectLst>
                          <a:latin typeface="Arial" charset="0"/>
                          <a:ea typeface="+mn-ea"/>
                          <a:cs typeface="Times New Roman" pitchFamily="18" charset="0"/>
                        </a:rPr>
                        <a:t>no son</a:t>
                      </a:r>
                      <a:r>
                        <a:rPr lang="en-US" sz="2500" kern="1200" baseline="0" dirty="0">
                          <a:solidFill>
                            <a:schemeClr val="tx1"/>
                          </a:solidFill>
                          <a:latin typeface="+mn-lt"/>
                          <a:ea typeface="+mn-ea"/>
                          <a:cs typeface="+mn-cs"/>
                        </a:rPr>
                        <a:t>….”  </a:t>
                      </a:r>
                      <a:r>
                        <a:rPr lang="en-US" sz="2000" kern="1200" baseline="0" dirty="0">
                          <a:solidFill>
                            <a:schemeClr val="tx1"/>
                          </a:solidFill>
                          <a:latin typeface="+mn-lt"/>
                          <a:ea typeface="+mn-ea"/>
                          <a:cs typeface="+mn-cs"/>
                        </a:rPr>
                        <a:t>(ESV)</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0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pitchFamily="18" charset="0"/>
                        </a:rPr>
                        <a:t>Mk. 12:19</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pitchFamily="18" charset="0"/>
                        </a:rPr>
                        <a:t>“</a:t>
                      </a:r>
                      <a:r>
                        <a:rPr lang="en-US" sz="2500" kern="1200" baseline="0" dirty="0">
                          <a:solidFill>
                            <a:schemeClr val="tx1"/>
                          </a:solidFill>
                          <a:latin typeface="+mn-lt"/>
                          <a:ea typeface="+mn-ea"/>
                          <a:cs typeface="+mn-cs"/>
                        </a:rPr>
                        <a:t>Teacher, Moses wrote ﻿for us that if a man’s brother dies ﻿and leaves ﻿a wife﻿, ﻿but leaves </a:t>
                      </a:r>
                      <a:r>
                        <a:rPr kumimoji="0" lang="en-US" sz="2500" b="1" i="0" u="none" strike="noStrike" kern="1200" cap="none" normalizeH="0" baseline="0" dirty="0">
                          <a:ln>
                            <a:noFill/>
                          </a:ln>
                          <a:solidFill>
                            <a:srgbClr val="FFFF00"/>
                          </a:solidFill>
                          <a:effectLst>
                            <a:outerShdw blurRad="38100" dist="38100" dir="2700000" algn="tl">
                              <a:srgbClr val="000000"/>
                            </a:outerShdw>
                          </a:effectLst>
                          <a:latin typeface="Arial" charset="0"/>
                          <a:ea typeface="+mn-ea"/>
                          <a:cs typeface="Times New Roman" pitchFamily="18" charset="0"/>
                        </a:rPr>
                        <a:t>no ﻿child </a:t>
                      </a:r>
                      <a:r>
                        <a:rPr lang="en-US" sz="2000" kern="1200" baseline="0" dirty="0">
                          <a:solidFill>
                            <a:schemeClr val="tx1"/>
                          </a:solidFill>
                          <a:latin typeface="+mn-lt"/>
                          <a:ea typeface="+mn-ea"/>
                          <a:cs typeface="+mn-cs"/>
                        </a:rPr>
                        <a:t>{</a:t>
                      </a:r>
                      <a:r>
                        <a:rPr lang="en-US" sz="2000" i="1" kern="1200" baseline="0" dirty="0" err="1">
                          <a:solidFill>
                            <a:schemeClr val="tx1"/>
                          </a:solidFill>
                          <a:latin typeface="+mn-lt"/>
                          <a:ea typeface="+mn-ea"/>
                          <a:cs typeface="+mn-cs"/>
                        </a:rPr>
                        <a:t>teknon</a:t>
                      </a:r>
                      <a:r>
                        <a:rPr lang="en-US" sz="2000" kern="1200" baseline="0" dirty="0">
                          <a:solidFill>
                            <a:schemeClr val="tx1"/>
                          </a:solidFill>
                          <a:latin typeface="+mn-lt"/>
                          <a:ea typeface="+mn-ea"/>
                          <a:cs typeface="+mn-cs"/>
                        </a:rPr>
                        <a:t>}</a:t>
                      </a:r>
                      <a:r>
                        <a:rPr lang="en-US" sz="2500" kern="1200" baseline="0" dirty="0">
                          <a:solidFill>
                            <a:schemeClr val="tx1"/>
                          </a:solidFill>
                          <a:latin typeface="+mn-lt"/>
                          <a:ea typeface="+mn-ea"/>
                          <a:cs typeface="+mn-cs"/>
                        </a:rPr>
                        <a:t> ….  </a:t>
                      </a:r>
                      <a:r>
                        <a:rPr lang="en-US" sz="2000" kern="1200" baseline="0" dirty="0">
                          <a:solidFill>
                            <a:schemeClr val="tx1"/>
                          </a:solidFill>
                          <a:latin typeface="+mn-lt"/>
                          <a:ea typeface="+mn-ea"/>
                          <a:cs typeface="+mn-cs"/>
                        </a:rPr>
                        <a:t>(ESV) </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000" b="1"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pitchFamily="18" charset="0"/>
                        </a:rPr>
                        <a:t>Mt. 22:24</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0" i="0" u="none" strike="noStrike" cap="none" normalizeH="0" baseline="0" dirty="0">
                          <a:ln>
                            <a:noFill/>
                          </a:ln>
                          <a:solidFill>
                            <a:schemeClr val="tx1"/>
                          </a:solidFill>
                          <a:effectLst>
                            <a:outerShdw blurRad="38100" dist="38100" dir="2700000" algn="tl">
                              <a:srgbClr val="000000"/>
                            </a:outerShdw>
                          </a:effectLst>
                          <a:latin typeface="Times New Roman"/>
                          <a:cs typeface="Times New Roman" pitchFamily="18" charset="0"/>
                        </a:rPr>
                        <a:t>“</a:t>
                      </a:r>
                      <a:r>
                        <a:rPr lang="en-US" sz="2500" kern="1200" baseline="0" dirty="0">
                          <a:solidFill>
                            <a:schemeClr val="tx1"/>
                          </a:solidFill>
                          <a:latin typeface="+mn-lt"/>
                          <a:ea typeface="+mn-ea"/>
                          <a:cs typeface="+mn-cs"/>
                        </a:rPr>
                        <a:t>saying﻿, ‘Teacher, Moses said﻿, “If a man dies ﻿having </a:t>
                      </a:r>
                      <a:r>
                        <a:rPr kumimoji="0" lang="en-US" sz="2500" b="1" i="0" u="none" strike="noStrike" kern="1200" cap="none" normalizeH="0" baseline="0" dirty="0">
                          <a:ln>
                            <a:noFill/>
                          </a:ln>
                          <a:solidFill>
                            <a:srgbClr val="FFFF00"/>
                          </a:solidFill>
                          <a:effectLst>
                            <a:outerShdw blurRad="38100" dist="38100" dir="2700000" algn="tl">
                              <a:srgbClr val="000000"/>
                            </a:outerShdw>
                          </a:effectLst>
                          <a:latin typeface="Arial" charset="0"/>
                          <a:ea typeface="+mn-ea"/>
                          <a:cs typeface="Times New Roman" pitchFamily="18" charset="0"/>
                        </a:rPr>
                        <a:t>no children </a:t>
                      </a:r>
                      <a:r>
                        <a:rPr lang="en-US" sz="2000" kern="1200" baseline="0" dirty="0">
                          <a:solidFill>
                            <a:schemeClr val="tx1"/>
                          </a:solidFill>
                          <a:latin typeface="+mn-lt"/>
                          <a:ea typeface="+mn-ea"/>
                          <a:cs typeface="+mn-cs"/>
                        </a:rPr>
                        <a:t>{</a:t>
                      </a:r>
                      <a:r>
                        <a:rPr lang="en-US" sz="2000" i="1" kern="1200" baseline="0" dirty="0" err="1">
                          <a:solidFill>
                            <a:schemeClr val="tx1"/>
                          </a:solidFill>
                          <a:latin typeface="+mn-lt"/>
                          <a:ea typeface="+mn-ea"/>
                          <a:cs typeface="+mn-cs"/>
                        </a:rPr>
                        <a:t>tekna</a:t>
                      </a:r>
                      <a:r>
                        <a:rPr lang="en-US" sz="2000" kern="1200" baseline="0" dirty="0">
                          <a:solidFill>
                            <a:schemeClr val="tx1"/>
                          </a:solidFill>
                          <a:latin typeface="+mn-lt"/>
                          <a:ea typeface="+mn-ea"/>
                          <a:cs typeface="+mn-cs"/>
                        </a:rPr>
                        <a:t>} </a:t>
                      </a:r>
                      <a:r>
                        <a:rPr lang="en-US" sz="2500" kern="1200" baseline="0" dirty="0">
                          <a:solidFill>
                            <a:schemeClr val="tx1"/>
                          </a:solidFill>
                          <a:latin typeface="+mn-lt"/>
                          <a:ea typeface="+mn-ea"/>
                          <a:cs typeface="+mn-cs"/>
                        </a:rPr>
                        <a:t>….”  </a:t>
                      </a:r>
                      <a:r>
                        <a:rPr lang="en-US" sz="2000" kern="1200" baseline="0" dirty="0">
                          <a:solidFill>
                            <a:schemeClr val="tx1"/>
                          </a:solidFill>
                          <a:latin typeface="+mn-lt"/>
                          <a:ea typeface="+mn-ea"/>
                          <a:cs typeface="+mn-cs"/>
                        </a:rPr>
                        <a:t>(ESV)</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BCEA5031-221C-4237-B425-5BC2E2059355}" type="slidenum">
              <a:rPr lang="en-US"/>
              <a:pPr>
                <a:defRPr/>
              </a:pPr>
              <a:t>64</a:t>
            </a:fld>
            <a:endParaRPr lang="en-US"/>
          </a:p>
        </p:txBody>
      </p:sp>
      <p:sp>
        <p:nvSpPr>
          <p:cNvPr id="584706" name="Rectangle 2"/>
          <p:cNvSpPr>
            <a:spLocks noGrp="1" noChangeArrowheads="1"/>
          </p:cNvSpPr>
          <p:nvPr>
            <p:ph type="title"/>
          </p:nvPr>
        </p:nvSpPr>
        <p:spPr/>
        <p:txBody>
          <a:bodyPr/>
          <a:lstStyle/>
          <a:p>
            <a:pPr eaLnBrk="1" hangingPunct="1">
              <a:defRPr/>
            </a:pPr>
            <a:r>
              <a:rPr lang="en-US" dirty="0">
                <a:latin typeface="Arial Black" pitchFamily="34" charset="0"/>
              </a:rPr>
              <a:t>“No Child” = “No Children”</a:t>
            </a:r>
          </a:p>
        </p:txBody>
      </p:sp>
      <p:graphicFrame>
        <p:nvGraphicFramePr>
          <p:cNvPr id="584707" name="Group 3"/>
          <p:cNvGraphicFramePr>
            <a:graphicFrameLocks noGrp="1"/>
          </p:cNvGraphicFramePr>
          <p:nvPr>
            <p:ph type="tbl" idx="1"/>
          </p:nvPr>
        </p:nvGraphicFramePr>
        <p:xfrm>
          <a:off x="990600" y="1828800"/>
          <a:ext cx="7086600" cy="3781260"/>
        </p:xfrm>
        <a:graphic>
          <a:graphicData uri="http://schemas.openxmlformats.org/drawingml/2006/table">
            <a:tbl>
              <a:tblPr/>
              <a:tblGrid>
                <a:gridCol w="3543300"/>
                <a:gridCol w="3543300"/>
              </a:tblGrid>
              <a:tr h="702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dirty="0">
                          <a:ln>
                            <a:noFill/>
                          </a:ln>
                          <a:solidFill>
                            <a:srgbClr val="FFFF00"/>
                          </a:solidFill>
                          <a:effectLst>
                            <a:outerShdw blurRad="38100" dist="38100" dir="2700000" algn="tl">
                              <a:srgbClr val="000000"/>
                            </a:outerShdw>
                          </a:effectLst>
                          <a:latin typeface="Arial" charset="0"/>
                        </a:rPr>
                        <a:t>Gen. 11:30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1" i="0" u="none" strike="noStrike" cap="none" normalizeH="0" baseline="0" dirty="0">
                          <a:ln>
                            <a:noFill/>
                          </a:ln>
                          <a:solidFill>
                            <a:srgbClr val="FFFF00"/>
                          </a:solidFill>
                          <a:effectLst>
                            <a:outerShdw blurRad="38100" dist="38100" dir="2700000" algn="tl">
                              <a:srgbClr val="000000"/>
                            </a:outerShdw>
                          </a:effectLst>
                          <a:latin typeface="Arial" charset="0"/>
                        </a:rPr>
                        <a:t>Gen. 16:1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29548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lang="en-US" sz="2800" baseline="0" dirty="0"/>
                        <a:t> </a:t>
                      </a:r>
                      <a:endParaRPr kumimoji="0" lang="en-US" sz="2800" b="1" i="0" u="none" strike="noStrike" kern="1200" cap="none" normalizeH="0" baseline="0" dirty="0">
                        <a:ln>
                          <a:noFill/>
                        </a:ln>
                        <a:solidFill>
                          <a:schemeClr val="tx1"/>
                        </a:solidFill>
                        <a:effectLst>
                          <a:outerShdw blurRad="38100" dist="38100" dir="2700000" algn="tl">
                            <a:srgbClr val="000000"/>
                          </a:outerShdw>
                        </a:effectLst>
                        <a:latin typeface="Arial" charset="0"/>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lang="en-US" sz="2800" baseline="0" dirty="0"/>
                        <a:t>But </a:t>
                      </a:r>
                      <a:r>
                        <a:rPr lang="en-US" sz="2800" baseline="0" dirty="0" err="1"/>
                        <a:t>Sarai</a:t>
                      </a:r>
                      <a:r>
                        <a:rPr lang="en-US" sz="2800" baseline="0" dirty="0"/>
                        <a:t> was barren; she had </a:t>
                      </a:r>
                      <a:r>
                        <a:rPr lang="en-US" sz="2800" b="1" baseline="0" dirty="0">
                          <a:solidFill>
                            <a:srgbClr val="FFFF00"/>
                          </a:solidFill>
                        </a:rPr>
                        <a:t>no child</a:t>
                      </a:r>
                      <a:r>
                        <a:rPr lang="en-US" sz="2800" baseline="0" dirty="0"/>
                        <a:t>.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1" i="0" u="none" strike="noStrike" kern="1200" cap="none" normalizeH="0" baseline="0" dirty="0">
                          <a:ln>
                            <a:noFill/>
                          </a:ln>
                          <a:solidFill>
                            <a:schemeClr val="tx1"/>
                          </a:solidFill>
                          <a:effectLst>
                            <a:outerShdw blurRad="38100" dist="38100" dir="2700000" algn="tl">
                              <a:srgbClr val="000000"/>
                            </a:outerShdw>
                          </a:effectLst>
                          <a:latin typeface="Arial" charset="0"/>
                          <a:ea typeface="+mn-ea"/>
                          <a:cs typeface="Times New Roman" pitchFamily="18" charset="0"/>
                        </a:rPr>
                        <a:t> </a:t>
                      </a:r>
                    </a:p>
                    <a:p>
                      <a:pPr marL="0" marR="0" lvl="0" indent="0" algn="l" defTabSz="914400" rtl="0" eaLnBrk="1" fontAlgn="base" latinLnBrk="0" hangingPunct="1">
                        <a:lnSpc>
                          <a:spcPct val="100000"/>
                        </a:lnSpc>
                        <a:spcBef>
                          <a:spcPts val="0"/>
                        </a:spcBef>
                        <a:spcAft>
                          <a:spcPts val="2400"/>
                        </a:spcAft>
                        <a:buClr>
                          <a:schemeClr val="hlink"/>
                        </a:buClr>
                        <a:buSzPct val="90000"/>
                        <a:buFont typeface="Wingdings" pitchFamily="2" charset="2"/>
                        <a:buNone/>
                        <a:tabLst/>
                        <a:defRPr/>
                      </a:pPr>
                      <a:r>
                        <a:rPr lang="en-US" sz="2800" baseline="0" dirty="0"/>
                        <a:t>Now </a:t>
                      </a:r>
                      <a:r>
                        <a:rPr lang="en-US" sz="2800" baseline="0" dirty="0" err="1"/>
                        <a:t>Sarai</a:t>
                      </a:r>
                      <a:r>
                        <a:rPr lang="en-US" sz="2800" baseline="0" dirty="0"/>
                        <a:t>, Abram’s wife, had borne him </a:t>
                      </a:r>
                      <a:r>
                        <a:rPr lang="en-US" sz="2800" b="1" baseline="0" dirty="0">
                          <a:solidFill>
                            <a:srgbClr val="FFFF00"/>
                          </a:solidFill>
                        </a:rPr>
                        <a:t>no </a:t>
                      </a:r>
                      <a:r>
                        <a:rPr lang="en-US" sz="2800" b="1" i="1" baseline="0" dirty="0">
                          <a:solidFill>
                            <a:srgbClr val="FFFF00"/>
                          </a:solidFill>
                        </a:rPr>
                        <a:t>children</a:t>
                      </a:r>
                      <a:r>
                        <a:rPr lang="en-US" sz="2800" baseline="0" dirty="0"/>
                        <a: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lang="en-US" sz="2000" kern="1200" baseline="0" dirty="0" err="1">
                          <a:solidFill>
                            <a:schemeClr val="tx1"/>
                          </a:solidFill>
                          <a:latin typeface="+mn-lt"/>
                          <a:ea typeface="+mn-ea"/>
                          <a:cs typeface="+mn-cs"/>
                        </a:rPr>
                        <a:t>YLT</a:t>
                      </a:r>
                      <a:r>
                        <a:rPr lang="en-US" sz="2000" kern="1200" baseline="0" dirty="0">
                          <a:solidFill>
                            <a:schemeClr val="tx1"/>
                          </a:solidFill>
                          <a:latin typeface="+mn-lt"/>
                          <a:ea typeface="+mn-ea"/>
                          <a:cs typeface="+mn-cs"/>
                        </a:rPr>
                        <a:t>:  And </a:t>
                      </a:r>
                      <a:r>
                        <a:rPr lang="en-US" sz="2000" kern="1200" baseline="0" dirty="0" err="1">
                          <a:solidFill>
                            <a:schemeClr val="tx1"/>
                          </a:solidFill>
                          <a:latin typeface="+mn-lt"/>
                          <a:ea typeface="+mn-ea"/>
                          <a:cs typeface="+mn-cs"/>
                        </a:rPr>
                        <a:t>Sarai</a:t>
                      </a:r>
                      <a:r>
                        <a:rPr lang="en-US" sz="2000" kern="1200" baseline="0" dirty="0">
                          <a:solidFill>
                            <a:schemeClr val="tx1"/>
                          </a:solidFill>
                          <a:latin typeface="+mn-lt"/>
                          <a:ea typeface="+mn-ea"/>
                          <a:cs typeface="+mn-cs"/>
                        </a:rPr>
                        <a:t>, Abram’s wife, </a:t>
                      </a:r>
                      <a:r>
                        <a:rPr lang="en-US" sz="2000" b="1" kern="1200" baseline="0" dirty="0">
                          <a:solidFill>
                            <a:srgbClr val="FFFF00"/>
                          </a:solidFill>
                          <a:latin typeface="+mn-lt"/>
                          <a:ea typeface="+mn-ea"/>
                          <a:cs typeface="+mn-cs"/>
                        </a:rPr>
                        <a:t>hath not borne </a:t>
                      </a:r>
                      <a:r>
                        <a:rPr lang="en-US" sz="2000" kern="1200" baseline="0" dirty="0">
                          <a:solidFill>
                            <a:schemeClr val="tx1"/>
                          </a:solidFill>
                          <a:latin typeface="+mn-lt"/>
                          <a:ea typeface="+mn-ea"/>
                          <a:cs typeface="+mn-cs"/>
                        </a:rPr>
                        <a:t>to him…. </a:t>
                      </a:r>
                      <a:endPar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3000" dirty="0">
                <a:latin typeface="+mn-lt"/>
              </a:rPr>
              <a:t>“Children”:</a:t>
            </a:r>
            <a:r>
              <a:rPr lang="en-US" dirty="0">
                <a:latin typeface="Arial Black" pitchFamily="34" charset="0"/>
              </a:rPr>
              <a:t/>
            </a:r>
            <a:br>
              <a:rPr lang="en-US" dirty="0">
                <a:latin typeface="Arial Black" pitchFamily="34" charset="0"/>
              </a:rPr>
            </a:br>
            <a:r>
              <a:rPr lang="en-US" dirty="0">
                <a:latin typeface="Arial Black" pitchFamily="34" charset="0"/>
              </a:rPr>
              <a:t>Parallel Expressions</a:t>
            </a:r>
          </a:p>
        </p:txBody>
      </p:sp>
      <p:sp>
        <p:nvSpPr>
          <p:cNvPr id="7" name="Content Placeholder 6"/>
          <p:cNvSpPr>
            <a:spLocks noGrp="1"/>
          </p:cNvSpPr>
          <p:nvPr>
            <p:ph idx="1"/>
          </p:nvPr>
        </p:nvSpPr>
        <p:spPr/>
        <p:txBody>
          <a:bodyPr/>
          <a:lstStyle/>
          <a:p>
            <a:pPr marL="463550" indent="-463550">
              <a:spcBef>
                <a:spcPts val="0"/>
              </a:spcBef>
              <a:spcAft>
                <a:spcPts val="2400"/>
              </a:spcAft>
            </a:pPr>
            <a:r>
              <a:rPr lang="en-US" sz="2800" dirty="0"/>
              <a:t>Lk. 20:28:  “…if a man’s brother dies…and he dies </a:t>
            </a:r>
            <a:r>
              <a:rPr lang="en-US" sz="2800" b="1" dirty="0">
                <a:solidFill>
                  <a:srgbClr val="FFFF00"/>
                </a:solidFill>
              </a:rPr>
              <a:t>without children  </a:t>
            </a:r>
            <a:r>
              <a:rPr lang="en-US" sz="2000" dirty="0"/>
              <a:t>{</a:t>
            </a:r>
            <a:r>
              <a:rPr lang="en-US" sz="2000" i="1" dirty="0" err="1"/>
              <a:t>ateknos</a:t>
            </a:r>
            <a:r>
              <a:rPr lang="en-US" sz="2000" dirty="0"/>
              <a:t>:  adj. sing.}</a:t>
            </a:r>
          </a:p>
          <a:p>
            <a:pPr marL="463550" indent="-463550">
              <a:spcBef>
                <a:spcPts val="0"/>
              </a:spcBef>
              <a:spcAft>
                <a:spcPts val="2400"/>
              </a:spcAft>
            </a:pPr>
            <a:r>
              <a:rPr lang="en-US" sz="2800" dirty="0"/>
              <a:t>Lk. 20:29:  “…the first took a wife, and died </a:t>
            </a:r>
            <a:r>
              <a:rPr lang="en-US" sz="2800" b="1" dirty="0">
                <a:solidFill>
                  <a:srgbClr val="FFFF00"/>
                </a:solidFill>
              </a:rPr>
              <a:t>without children</a:t>
            </a:r>
            <a:r>
              <a:rPr lang="en-US" sz="2800" dirty="0"/>
              <a:t>”  </a:t>
            </a:r>
            <a:r>
              <a:rPr lang="en-US" sz="2000" dirty="0"/>
              <a:t>{</a:t>
            </a:r>
            <a:r>
              <a:rPr lang="en-US" sz="2000" i="1" dirty="0" err="1"/>
              <a:t>ateknos</a:t>
            </a:r>
            <a:r>
              <a:rPr lang="en-US" sz="2000" dirty="0"/>
              <a:t>:  adj. sing.}</a:t>
            </a:r>
          </a:p>
          <a:p>
            <a:pPr marL="463550" indent="-463550">
              <a:spcBef>
                <a:spcPts val="0"/>
              </a:spcBef>
              <a:spcAft>
                <a:spcPts val="2400"/>
              </a:spcAft>
            </a:pPr>
            <a:r>
              <a:rPr lang="en-US" sz="2800" dirty="0"/>
              <a:t>Lk. 20:30:  “And the second took her as a wife, and he died </a:t>
            </a:r>
            <a:r>
              <a:rPr lang="en-US" sz="2800" b="1" dirty="0">
                <a:solidFill>
                  <a:srgbClr val="FFFF00"/>
                </a:solidFill>
              </a:rPr>
              <a:t>childless</a:t>
            </a:r>
            <a:r>
              <a:rPr lang="en-US" sz="2800" dirty="0"/>
              <a:t>.”  </a:t>
            </a:r>
            <a:r>
              <a:rPr lang="en-US" sz="2000" dirty="0"/>
              <a:t>{</a:t>
            </a:r>
            <a:r>
              <a:rPr lang="en-US" sz="2000" i="1" dirty="0" err="1"/>
              <a:t>ateknos</a:t>
            </a:r>
            <a:r>
              <a:rPr lang="en-US" sz="2000" dirty="0"/>
              <a:t>:  adj. sing.}</a:t>
            </a:r>
          </a:p>
          <a:p>
            <a:pPr marL="463550" indent="-463550">
              <a:spcBef>
                <a:spcPts val="0"/>
              </a:spcBef>
              <a:spcAft>
                <a:spcPts val="2400"/>
              </a:spcAft>
            </a:pPr>
            <a:r>
              <a:rPr lang="en-US" sz="2800" dirty="0"/>
              <a:t>Lk. 20:31:  “…and they left no </a:t>
            </a:r>
            <a:r>
              <a:rPr lang="en-US" sz="2800" b="1" dirty="0">
                <a:solidFill>
                  <a:srgbClr val="FFFF00"/>
                </a:solidFill>
              </a:rPr>
              <a:t>children</a:t>
            </a:r>
            <a:r>
              <a:rPr lang="en-US" sz="2800" dirty="0"/>
              <a:t>, and died”  </a:t>
            </a:r>
            <a:r>
              <a:rPr lang="en-US" sz="2000" dirty="0"/>
              <a:t>{</a:t>
            </a:r>
            <a:r>
              <a:rPr lang="en-US" sz="2000" dirty="0" err="1"/>
              <a:t>tekna</a:t>
            </a:r>
            <a:r>
              <a:rPr lang="en-US" sz="2000" dirty="0"/>
              <a:t>:  noun. </a:t>
            </a:r>
            <a:r>
              <a:rPr lang="en-US" sz="2000" dirty="0" err="1"/>
              <a:t>plur</a:t>
            </a:r>
            <a:r>
              <a:rPr lang="en-US" sz="2000" dirty="0"/>
              <a:t>.}</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41AC3D-F827-418E-8AC4-24DB18D2EF23}" type="slidenum">
              <a:rPr lang="en-US"/>
              <a:pPr>
                <a:defRPr/>
              </a:pPr>
              <a:t>65</a:t>
            </a:fld>
            <a:endParaRPr lang="en-US"/>
          </a:p>
        </p:txBody>
      </p:sp>
    </p:spTree>
  </p:cSld>
  <p:clrMapOvr>
    <a:masterClrMapping/>
  </p:clrMapOvr>
  <p:transition spd="med">
    <p:cover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a:latin typeface="+mn-lt"/>
              </a:rPr>
              <a:t>Objection:</a:t>
            </a:r>
            <a:r>
              <a:rPr lang="en-US" dirty="0">
                <a:latin typeface="Arial Black" pitchFamily="34" charset="0"/>
              </a:rPr>
              <a:t/>
            </a:r>
            <a:br>
              <a:rPr lang="en-US" dirty="0">
                <a:latin typeface="Arial Black" pitchFamily="34" charset="0"/>
              </a:rPr>
            </a:br>
            <a:r>
              <a:rPr lang="en-US" dirty="0">
                <a:latin typeface="Arial Black" pitchFamily="34" charset="0"/>
              </a:rPr>
              <a:t>Primary Meaning</a:t>
            </a:r>
          </a:p>
        </p:txBody>
      </p:sp>
      <p:sp>
        <p:nvSpPr>
          <p:cNvPr id="3" name="Content Placeholder 2"/>
          <p:cNvSpPr>
            <a:spLocks noGrp="1"/>
          </p:cNvSpPr>
          <p:nvPr>
            <p:ph idx="1"/>
          </p:nvPr>
        </p:nvSpPr>
        <p:spPr>
          <a:xfrm>
            <a:off x="457200" y="1524000"/>
            <a:ext cx="8229600" cy="4606925"/>
          </a:xfrm>
        </p:spPr>
        <p:txBody>
          <a:bodyPr/>
          <a:lstStyle/>
          <a:p>
            <a:pPr marL="0" indent="463550">
              <a:buNone/>
            </a:pPr>
            <a:r>
              <a:rPr lang="en-US" sz="2800" b="1" dirty="0" err="1"/>
              <a:t>Carrol</a:t>
            </a:r>
            <a:r>
              <a:rPr lang="en-US" sz="2800" b="1" dirty="0"/>
              <a:t> Sutton</a:t>
            </a:r>
            <a:r>
              <a:rPr lang="en-US" sz="2800" dirty="0"/>
              <a:t>:  “Since the </a:t>
            </a:r>
            <a:r>
              <a:rPr lang="en-US" sz="2800" b="1" dirty="0">
                <a:solidFill>
                  <a:srgbClr val="FFFF00"/>
                </a:solidFill>
              </a:rPr>
              <a:t>primary, ordinary </a:t>
            </a:r>
            <a:r>
              <a:rPr lang="en-US" sz="2800" dirty="0"/>
              <a:t>meaning of CHILDREN is </a:t>
            </a:r>
            <a:r>
              <a:rPr lang="en-US" sz="2800" b="1" dirty="0">
                <a:solidFill>
                  <a:srgbClr val="FFFF00"/>
                </a:solidFill>
              </a:rPr>
              <a:t>more than one </a:t>
            </a:r>
            <a:r>
              <a:rPr lang="en-US" sz="2800" dirty="0"/>
              <a:t>and this primary meaning is </a:t>
            </a:r>
            <a:r>
              <a:rPr lang="en-US" sz="2800" b="1" dirty="0">
                <a:solidFill>
                  <a:srgbClr val="FFFF00"/>
                </a:solidFill>
              </a:rPr>
              <a:t>not forbidden </a:t>
            </a:r>
            <a:r>
              <a:rPr lang="en-US" sz="2800" dirty="0"/>
              <a:t>either by the context or some other Scriptural statement or principle, we have </a:t>
            </a:r>
            <a:r>
              <a:rPr lang="en-US" sz="2800" b="1" dirty="0">
                <a:solidFill>
                  <a:srgbClr val="FFFF00"/>
                </a:solidFill>
              </a:rPr>
              <a:t>no right to adopt a </a:t>
            </a:r>
            <a:r>
              <a:rPr lang="en-US" sz="2800" b="1" dirty="0" err="1">
                <a:solidFill>
                  <a:srgbClr val="FFFF00"/>
                </a:solidFill>
              </a:rPr>
              <a:t>secon-dary</a:t>
            </a:r>
            <a:r>
              <a:rPr lang="en-US" sz="2800" b="1" dirty="0">
                <a:solidFill>
                  <a:srgbClr val="FFFF00"/>
                </a:solidFill>
              </a:rPr>
              <a:t>, abnormal meaning </a:t>
            </a:r>
            <a:r>
              <a:rPr lang="en-US" sz="2800" dirty="0"/>
              <a:t>such as ‘class’ or ‘categorical’ usage.  To arbitrarily place a secondary, abnormal meaning on CHILDREN…is without justification either grammatically or Scripturally.</a:t>
            </a:r>
            <a:r>
              <a:rPr lang="en-US" sz="2800" b="1" dirty="0"/>
              <a:t>”</a:t>
            </a:r>
            <a:r>
              <a:rPr lang="en-US" sz="2800" dirty="0"/>
              <a:t>  </a:t>
            </a:r>
            <a:r>
              <a:rPr lang="en-US" sz="2000" dirty="0"/>
              <a:t>(“An Elder’s Children In Titus 1:6 – Singular Or Plural? (No. 2)”  </a:t>
            </a:r>
            <a:r>
              <a:rPr lang="en-US" sz="2000" i="1" dirty="0"/>
              <a:t>The Instructor</a:t>
            </a:r>
            <a:r>
              <a:rPr lang="en-US" sz="2000" dirty="0"/>
              <a:t>, Dec. 1990, 27:12:2)</a:t>
            </a:r>
          </a:p>
          <a:p>
            <a:pPr marL="463550" indent="-463550"/>
            <a:endParaRPr lang="en-US" sz="2000"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66</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Arial Black" pitchFamily="34" charset="0"/>
              </a:rPr>
              <a:t>The Meaning Of “Children”</a:t>
            </a:r>
          </a:p>
        </p:txBody>
      </p:sp>
      <p:graphicFrame>
        <p:nvGraphicFramePr>
          <p:cNvPr id="5" name="Content Placeholder 4"/>
          <p:cNvGraphicFramePr>
            <a:graphicFrameLocks noGrp="1"/>
          </p:cNvGraphicFramePr>
          <p:nvPr>
            <p:ph idx="1"/>
          </p:nvPr>
        </p:nvGraphicFramePr>
        <p:xfrm>
          <a:off x="457200" y="1676400"/>
          <a:ext cx="8229600" cy="3779520"/>
        </p:xfrm>
        <a:graphic>
          <a:graphicData uri="http://schemas.openxmlformats.org/drawingml/2006/table">
            <a:tbl>
              <a:tblPr bandRow="1">
                <a:tableStyleId>{8A107856-5554-42FB-B03E-39F5DBC370BA}</a:tableStyleId>
              </a:tblPr>
              <a:tblGrid>
                <a:gridCol w="4114800"/>
                <a:gridCol w="4114800"/>
              </a:tblGrid>
              <a:tr h="370840">
                <a:tc gridSpan="2">
                  <a:txBody>
                    <a:bodyPr/>
                    <a:lstStyle/>
                    <a:p>
                      <a:pPr algn="ctr"/>
                      <a:r>
                        <a:rPr lang="en-US" sz="2500" b="1" dirty="0"/>
                        <a:t>“Water”</a:t>
                      </a:r>
                    </a:p>
                  </a:txBody>
                  <a:tcPr anchor="ctr"/>
                </a:tc>
                <a:tc hMerge="1">
                  <a:txBody>
                    <a:bodyPr/>
                    <a:lstStyle/>
                    <a:p>
                      <a:endParaRPr lang="en-US" dirty="0"/>
                    </a:p>
                  </a:txBody>
                  <a:tcPr/>
                </a:tc>
              </a:tr>
              <a:tr h="370840">
                <a:tc>
                  <a:txBody>
                    <a:bodyPr/>
                    <a:lstStyle/>
                    <a:p>
                      <a:r>
                        <a:rPr lang="en-US" sz="2000" dirty="0"/>
                        <a:t>Literal water  (Jn. 3:5; 4:7)</a:t>
                      </a:r>
                    </a:p>
                  </a:txBody>
                  <a:tcPr anchor="ctr"/>
                </a:tc>
                <a:tc>
                  <a:txBody>
                    <a:bodyPr/>
                    <a:lstStyle/>
                    <a:p>
                      <a:r>
                        <a:rPr lang="en-US" sz="2000" dirty="0"/>
                        <a:t>“Living”  (Jn. 4:10-11,</a:t>
                      </a:r>
                      <a:r>
                        <a:rPr lang="en-US" sz="2000" baseline="0" dirty="0"/>
                        <a:t> </a:t>
                      </a:r>
                      <a:r>
                        <a:rPr lang="en-US" sz="2000" dirty="0"/>
                        <a:t>14; Rev. 22:17)</a:t>
                      </a:r>
                    </a:p>
                  </a:txBody>
                  <a:tcPr anchor="ctr"/>
                </a:tc>
              </a:tr>
              <a:tr h="370840">
                <a:tc gridSpan="2">
                  <a:txBody>
                    <a:bodyPr/>
                    <a:lstStyle/>
                    <a:p>
                      <a:pPr algn="ctr"/>
                      <a:r>
                        <a:rPr lang="en-US" sz="2500" b="1" dirty="0"/>
                        <a:t>“Dead”</a:t>
                      </a:r>
                    </a:p>
                  </a:txBody>
                  <a:tcPr anchor="ctr"/>
                </a:tc>
                <a:tc hMerge="1">
                  <a:txBody>
                    <a:bodyPr/>
                    <a:lstStyle/>
                    <a:p>
                      <a:endParaRPr lang="en-US" sz="2000" dirty="0"/>
                    </a:p>
                  </a:txBody>
                  <a:tcPr/>
                </a:tc>
              </a:tr>
              <a:tr h="370840">
                <a:tc>
                  <a:txBody>
                    <a:bodyPr/>
                    <a:lstStyle/>
                    <a:p>
                      <a:r>
                        <a:rPr lang="en-US" sz="2000" dirty="0"/>
                        <a:t>Physical death  (Mt. 8:22; Lk. 9:60)</a:t>
                      </a:r>
                    </a:p>
                  </a:txBody>
                  <a:tcPr anchor="ctr"/>
                </a:tc>
                <a:tc>
                  <a:txBody>
                    <a:bodyPr/>
                    <a:lstStyle/>
                    <a:p>
                      <a:r>
                        <a:rPr lang="en-US" sz="2000" dirty="0"/>
                        <a:t>Spiritual death  (Mt. 8:22; Lk. 9:60)</a:t>
                      </a:r>
                    </a:p>
                  </a:txBody>
                  <a:tcPr anchor="ctr"/>
                </a:tc>
              </a:tr>
              <a:tr h="370840">
                <a:tc gridSpan="2">
                  <a:txBody>
                    <a:bodyPr/>
                    <a:lstStyle/>
                    <a:p>
                      <a:pPr algn="ctr"/>
                      <a:r>
                        <a:rPr lang="en-US" sz="2500" b="1" dirty="0"/>
                        <a:t>“Build”</a:t>
                      </a:r>
                    </a:p>
                  </a:txBody>
                  <a:tcPr anchor="ctr"/>
                </a:tc>
                <a:tc hMerge="1">
                  <a:txBody>
                    <a:bodyPr/>
                    <a:lstStyle/>
                    <a:p>
                      <a:endParaRPr lang="en-US" sz="2000" dirty="0"/>
                    </a:p>
                  </a:txBody>
                  <a:tcPr/>
                </a:tc>
              </a:tr>
              <a:tr h="370840">
                <a:tc>
                  <a:txBody>
                    <a:bodyPr/>
                    <a:lstStyle/>
                    <a:p>
                      <a:r>
                        <a:rPr lang="en-US" sz="2000" dirty="0"/>
                        <a:t>Literal  (Mk. 14:58)</a:t>
                      </a:r>
                    </a:p>
                  </a:txBody>
                  <a:tcPr anchor="ctr"/>
                </a:tc>
                <a:tc>
                  <a:txBody>
                    <a:bodyPr/>
                    <a:lstStyle/>
                    <a:p>
                      <a:r>
                        <a:rPr lang="en-US" sz="2000" dirty="0"/>
                        <a:t>Spiritual  (Mt. 16:18; Acts 20:32)</a:t>
                      </a:r>
                    </a:p>
                  </a:txBody>
                  <a:tcPr anchor="ctr"/>
                </a:tc>
              </a:tr>
              <a:tr h="370840">
                <a:tc gridSpan="2">
                  <a:txBody>
                    <a:bodyPr/>
                    <a:lstStyle/>
                    <a:p>
                      <a:pPr algn="ctr"/>
                      <a:r>
                        <a:rPr lang="en-US" sz="2500" b="1" dirty="0"/>
                        <a:t>“Children”</a:t>
                      </a:r>
                    </a:p>
                  </a:txBody>
                  <a:tcPr anchor="ctr"/>
                </a:tc>
                <a:tc hMerge="1">
                  <a:txBody>
                    <a:bodyPr/>
                    <a:lstStyle/>
                    <a:p>
                      <a:endParaRPr lang="en-US" sz="2000" dirty="0"/>
                    </a:p>
                  </a:txBody>
                  <a:tcPr/>
                </a:tc>
              </a:tr>
              <a:tr h="370840">
                <a:tc>
                  <a:txBody>
                    <a:bodyPr/>
                    <a:lstStyle/>
                    <a:p>
                      <a:r>
                        <a:rPr lang="en-US" sz="2000" dirty="0"/>
                        <a:t>More than one</a:t>
                      </a:r>
                    </a:p>
                  </a:txBody>
                  <a:tcPr anchor="ctr"/>
                </a:tc>
                <a:tc>
                  <a:txBody>
                    <a:bodyPr/>
                    <a:lstStyle/>
                    <a:p>
                      <a:r>
                        <a:rPr lang="en-US" sz="2000" dirty="0"/>
                        <a:t>One or more</a:t>
                      </a:r>
                    </a:p>
                  </a:txBody>
                  <a:tcPr anchor="ct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67</a:t>
            </a:fld>
            <a:endParaRPr lang="en-US"/>
          </a:p>
        </p:txBody>
      </p:sp>
      <p:sp>
        <p:nvSpPr>
          <p:cNvPr id="6" name="Footer Placeholder 5"/>
          <p:cNvSpPr>
            <a:spLocks noGrp="1"/>
          </p:cNvSpPr>
          <p:nvPr>
            <p:ph type="ftr" sz="quarter" idx="11"/>
          </p:nvPr>
        </p:nvSpPr>
        <p:spPr/>
        <p:txBody>
          <a:bodyPr/>
          <a:lstStyle/>
          <a:p>
            <a:pPr>
              <a:defRPr/>
            </a:pPr>
            <a:r>
              <a:rPr lang="en-US" dirty="0" err="1"/>
              <a:t>Carrol</a:t>
            </a:r>
            <a:r>
              <a:rPr lang="en-US" dirty="0"/>
              <a:t> Sutton</a:t>
            </a:r>
          </a:p>
        </p:txBody>
      </p:sp>
    </p:spTree>
  </p:cSld>
  <p:clrMapOvr>
    <a:masterClrMapping/>
  </p:clrMapOvr>
  <p:transition spd="med">
    <p:cover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“Children”</a:t>
            </a:r>
          </a:p>
        </p:txBody>
      </p:sp>
      <p:sp>
        <p:nvSpPr>
          <p:cNvPr id="5" name="Text Placeholder 4"/>
          <p:cNvSpPr>
            <a:spLocks noGrp="1"/>
          </p:cNvSpPr>
          <p:nvPr>
            <p:ph type="body" idx="1"/>
          </p:nvPr>
        </p:nvSpPr>
        <p:spPr>
          <a:solidFill>
            <a:schemeClr val="bg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a:t>Elders</a:t>
            </a:r>
          </a:p>
        </p:txBody>
      </p:sp>
      <p:sp>
        <p:nvSpPr>
          <p:cNvPr id="6" name="Content Placeholder 5"/>
          <p:cNvSpPr>
            <a:spLocks noGrp="1"/>
          </p:cNvSpPr>
          <p:nvPr>
            <p:ph sz="half" idx="2"/>
          </p:nvPr>
        </p:nvSpPr>
        <p:spPr/>
        <p:txBody>
          <a:bodyPr/>
          <a:lstStyle/>
          <a:p>
            <a:pPr marL="463550" indent="-463550">
              <a:spcBef>
                <a:spcPts val="0"/>
              </a:spcBef>
              <a:spcAft>
                <a:spcPts val="2400"/>
              </a:spcAft>
            </a:pPr>
            <a:r>
              <a:rPr lang="en-US" b="1" dirty="0"/>
              <a:t>1 Tim. 3:4:</a:t>
            </a:r>
            <a:r>
              <a:rPr lang="en-US" dirty="0"/>
              <a:t>  one who rules his own house well, having his </a:t>
            </a:r>
            <a:r>
              <a:rPr lang="en-US" b="1" dirty="0">
                <a:solidFill>
                  <a:srgbClr val="FFFF00"/>
                </a:solidFill>
              </a:rPr>
              <a:t>children</a:t>
            </a:r>
            <a:r>
              <a:rPr lang="en-US" dirty="0"/>
              <a:t> in submission with all reverence</a:t>
            </a:r>
          </a:p>
          <a:p>
            <a:pPr marL="463550" indent="-463550">
              <a:spcBef>
                <a:spcPts val="0"/>
              </a:spcBef>
              <a:spcAft>
                <a:spcPts val="2400"/>
              </a:spcAft>
            </a:pPr>
            <a:r>
              <a:rPr lang="en-US" b="1" dirty="0"/>
              <a:t> Tit. 1:6:</a:t>
            </a:r>
            <a:r>
              <a:rPr lang="en-US" dirty="0"/>
              <a:t>  if a man is blameless, the husband of one wife, having faithful </a:t>
            </a:r>
            <a:r>
              <a:rPr lang="en-US" b="1" dirty="0">
                <a:solidFill>
                  <a:srgbClr val="FFFF00"/>
                </a:solidFill>
              </a:rPr>
              <a:t>children</a:t>
            </a:r>
            <a:r>
              <a:rPr lang="en-US" dirty="0"/>
              <a:t>….</a:t>
            </a:r>
          </a:p>
          <a:p>
            <a:endParaRPr lang="en-US" dirty="0"/>
          </a:p>
          <a:p>
            <a:endParaRPr lang="en-US" dirty="0"/>
          </a:p>
        </p:txBody>
      </p:sp>
      <p:sp>
        <p:nvSpPr>
          <p:cNvPr id="7" name="Text Placeholder 6"/>
          <p:cNvSpPr>
            <a:spLocks noGrp="1"/>
          </p:cNvSpPr>
          <p:nvPr>
            <p:ph type="body" sz="quarter" idx="3"/>
          </p:nvPr>
        </p:nvSpPr>
        <p:spPr>
          <a:solidFill>
            <a:schemeClr val="bg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a:t>Widow Indeed</a:t>
            </a:r>
          </a:p>
        </p:txBody>
      </p:sp>
      <p:sp>
        <p:nvSpPr>
          <p:cNvPr id="8" name="Content Placeholder 7"/>
          <p:cNvSpPr>
            <a:spLocks noGrp="1"/>
          </p:cNvSpPr>
          <p:nvPr>
            <p:ph sz="quarter" idx="4"/>
          </p:nvPr>
        </p:nvSpPr>
        <p:spPr/>
        <p:txBody>
          <a:bodyPr/>
          <a:lstStyle/>
          <a:p>
            <a:pPr marL="463550" indent="-463550"/>
            <a:r>
              <a:rPr lang="en-US" b="1" dirty="0"/>
              <a:t>1 Tim. 5:10:  </a:t>
            </a:r>
            <a:r>
              <a:rPr lang="en-US" dirty="0"/>
              <a:t>well reported for good works: if she has </a:t>
            </a:r>
            <a:r>
              <a:rPr lang="en-US" b="1" dirty="0">
                <a:solidFill>
                  <a:srgbClr val="FFFF00"/>
                </a:solidFill>
              </a:rPr>
              <a:t>brought up children</a:t>
            </a:r>
            <a:r>
              <a:rPr lang="en-US" dirty="0"/>
              <a:t>….</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68</a:t>
            </a:fld>
            <a:endParaRPr lang="en-US"/>
          </a:p>
        </p:txBody>
      </p:sp>
      <p:sp>
        <p:nvSpPr>
          <p:cNvPr id="15" name="Footer Placeholder 14"/>
          <p:cNvSpPr>
            <a:spLocks noGrp="1"/>
          </p:cNvSpPr>
          <p:nvPr>
            <p:ph type="ftr" sz="quarter" idx="11"/>
          </p:nvPr>
        </p:nvSpPr>
        <p:spPr/>
        <p:txBody>
          <a:bodyPr/>
          <a:lstStyle/>
          <a:p>
            <a:pPr>
              <a:defRPr/>
            </a:pPr>
            <a:r>
              <a:rPr lang="en-US" dirty="0"/>
              <a:t>Don Martin</a:t>
            </a:r>
          </a:p>
        </p:txBody>
      </p:sp>
      <p:sp>
        <p:nvSpPr>
          <p:cNvPr id="17" name="Left Arrow Callout 16"/>
          <p:cNvSpPr/>
          <p:nvPr/>
        </p:nvSpPr>
        <p:spPr bwMode="auto">
          <a:xfrm>
            <a:off x="4953000" y="5181600"/>
            <a:ext cx="2590800" cy="762000"/>
          </a:xfrm>
          <a:prstGeom prst="leftArrowCallout">
            <a:avLst>
              <a:gd name="adj1" fmla="val 25000"/>
              <a:gd name="adj2" fmla="val 25000"/>
              <a:gd name="adj3" fmla="val 25000"/>
              <a:gd name="adj4" fmla="val 84943"/>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2400" b="1" dirty="0" err="1">
                <a:solidFill>
                  <a:srgbClr val="FFFF00"/>
                </a:solidFill>
              </a:rPr>
              <a:t>Tekna</a:t>
            </a:r>
            <a:endParaRPr lang="en-US" sz="2400" b="1" dirty="0">
              <a:solidFill>
                <a:srgbClr val="FFFF00"/>
              </a:solidFill>
            </a:endParaRPr>
          </a:p>
          <a:p>
            <a:pPr algn="ctr"/>
            <a:r>
              <a:rPr lang="en-US" sz="2000" dirty="0"/>
              <a:t>Plural Noun</a:t>
            </a:r>
          </a:p>
        </p:txBody>
      </p:sp>
      <p:sp>
        <p:nvSpPr>
          <p:cNvPr id="18" name="Up Arrow Callout 17"/>
          <p:cNvSpPr/>
          <p:nvPr/>
        </p:nvSpPr>
        <p:spPr bwMode="auto">
          <a:xfrm>
            <a:off x="5410200" y="3657600"/>
            <a:ext cx="3048000" cy="1295400"/>
          </a:xfrm>
          <a:prstGeom prst="up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2400" b="1" dirty="0" err="1">
                <a:solidFill>
                  <a:srgbClr val="FFFF00"/>
                </a:solidFill>
              </a:rPr>
              <a:t>Eteknotrophesen</a:t>
            </a:r>
            <a:endParaRPr lang="en-US" sz="2400" b="1" dirty="0">
              <a:solidFill>
                <a:srgbClr val="FFFF00"/>
              </a:solidFill>
            </a:endParaRPr>
          </a:p>
          <a:p>
            <a:pPr algn="ctr"/>
            <a:r>
              <a:rPr lang="en-US" sz="2000" dirty="0"/>
              <a:t>Singular Verb</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How Many “Children”?</a:t>
            </a:r>
          </a:p>
        </p:txBody>
      </p:sp>
      <p:sp>
        <p:nvSpPr>
          <p:cNvPr id="3" name="Content Placeholder 2"/>
          <p:cNvSpPr>
            <a:spLocks noGrp="1"/>
          </p:cNvSpPr>
          <p:nvPr>
            <p:ph idx="1"/>
          </p:nvPr>
        </p:nvSpPr>
        <p:spPr>
          <a:xfrm>
            <a:off x="533400" y="3048001"/>
            <a:ext cx="8229600" cy="1600200"/>
          </a:xfrm>
        </p:spPr>
        <p:txBody>
          <a:bodyPr/>
          <a:lstStyle/>
          <a:p>
            <a:pPr marL="0" indent="463550">
              <a:buNone/>
            </a:pPr>
            <a:r>
              <a:rPr lang="en-US" sz="2800" b="1" dirty="0"/>
              <a:t>Tit. 1:6: </a:t>
            </a:r>
            <a:r>
              <a:rPr lang="en-US" sz="2800" dirty="0"/>
              <a:t>if a man is blameless, the husband of one wife, having faithful </a:t>
            </a:r>
            <a:r>
              <a:rPr lang="en-US" sz="2800" b="1" dirty="0">
                <a:solidFill>
                  <a:srgbClr val="FFFF00"/>
                </a:solidFill>
              </a:rPr>
              <a:t>children</a:t>
            </a:r>
            <a:r>
              <a:rPr lang="en-US" sz="2800" dirty="0"/>
              <a:t> not accused of dissipation or insubordination. </a:t>
            </a:r>
          </a:p>
          <a:p>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69</a:t>
            </a:fld>
            <a:endParaRPr lang="en-US"/>
          </a:p>
        </p:txBody>
      </p:sp>
      <p:sp>
        <p:nvSpPr>
          <p:cNvPr id="5" name="Down Arrow Callout 4"/>
          <p:cNvSpPr/>
          <p:nvPr/>
        </p:nvSpPr>
        <p:spPr bwMode="auto">
          <a:xfrm>
            <a:off x="2667000" y="1676400"/>
            <a:ext cx="4495800" cy="13716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Black" pitchFamily="34" charset="0"/>
              </a:rPr>
              <a:t>If</a:t>
            </a:r>
          </a:p>
          <a:p>
            <a:pPr marL="0" marR="0" indent="0" algn="ctr" defTabSz="914400" rtl="0" eaLnBrk="0" fontAlgn="base" latinLnBrk="0" hangingPunct="0">
              <a:lnSpc>
                <a:spcPct val="100000"/>
              </a:lnSpc>
              <a:spcBef>
                <a:spcPct val="0"/>
              </a:spcBef>
              <a:spcAft>
                <a:spcPct val="0"/>
              </a:spcAft>
              <a:buClrTx/>
              <a:buSzTx/>
              <a:buFontTx/>
              <a:buNone/>
              <a:tabLst/>
            </a:pPr>
            <a:r>
              <a:rPr lang="en-US" sz="2500" dirty="0"/>
              <a:t>More Than One To Qualify</a:t>
            </a:r>
            <a:endParaRPr kumimoji="0" lang="en-US" sz="2500" b="0" i="0" u="none" strike="noStrike" cap="none" normalizeH="0" baseline="0" dirty="0">
              <a:ln>
                <a:noFill/>
              </a:ln>
              <a:solidFill>
                <a:schemeClr val="tx1"/>
              </a:solidFill>
              <a:effectLst/>
              <a:latin typeface="Arial" charset="0"/>
            </a:endParaRPr>
          </a:p>
        </p:txBody>
      </p:sp>
      <p:sp>
        <p:nvSpPr>
          <p:cNvPr id="6" name="Up Arrow Callout 5"/>
          <p:cNvSpPr/>
          <p:nvPr/>
        </p:nvSpPr>
        <p:spPr bwMode="auto">
          <a:xfrm>
            <a:off x="2743200" y="4419600"/>
            <a:ext cx="4572000" cy="1524000"/>
          </a:xfrm>
          <a:prstGeom prst="up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latin typeface="Arial Black" pitchFamily="34" charset="0"/>
              </a:rPr>
              <a:t>Then</a:t>
            </a:r>
          </a:p>
          <a:p>
            <a:pPr marL="0" marR="0" indent="0" algn="ctr" defTabSz="914400" rtl="0" eaLnBrk="0" fontAlgn="base" latinLnBrk="0" hangingPunct="0">
              <a:lnSpc>
                <a:spcPct val="100000"/>
              </a:lnSpc>
              <a:spcBef>
                <a:spcPct val="0"/>
              </a:spcBef>
              <a:spcAft>
                <a:spcPct val="0"/>
              </a:spcAft>
              <a:buClrTx/>
              <a:buSzTx/>
              <a:buFontTx/>
              <a:buNone/>
              <a:tabLst/>
            </a:pPr>
            <a:r>
              <a:rPr lang="en-US" sz="2500" dirty="0"/>
              <a:t>More Than One To Disqualify</a:t>
            </a:r>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14353C8-6DB9-4543-9E5F-63591B1E6D47}" type="slidenum">
              <a:rPr lang="en-US"/>
              <a:pPr>
                <a:defRPr/>
              </a:pPr>
              <a:t>7</a:t>
            </a:fld>
            <a:endParaRPr lang="en-US"/>
          </a:p>
        </p:txBody>
      </p:sp>
      <p:sp>
        <p:nvSpPr>
          <p:cNvPr id="269314" name="Rectangle 2"/>
          <p:cNvSpPr>
            <a:spLocks noGrp="1" noChangeArrowheads="1"/>
          </p:cNvSpPr>
          <p:nvPr>
            <p:ph type="title"/>
          </p:nvPr>
        </p:nvSpPr>
        <p:spPr/>
        <p:txBody>
          <a:bodyPr/>
          <a:lstStyle/>
          <a:p>
            <a:pPr eaLnBrk="1" hangingPunct="1">
              <a:defRPr/>
            </a:pPr>
            <a:r>
              <a:rPr lang="en-US">
                <a:latin typeface="Arial Black" pitchFamily="34" charset="0"/>
              </a:rPr>
              <a:t>“Must” In The Pastorals</a:t>
            </a:r>
          </a:p>
        </p:txBody>
      </p:sp>
      <p:sp>
        <p:nvSpPr>
          <p:cNvPr id="269315" name="Rectangle 3"/>
          <p:cNvSpPr>
            <a:spLocks noGrp="1" noChangeArrowheads="1"/>
          </p:cNvSpPr>
          <p:nvPr>
            <p:ph type="body" idx="1"/>
          </p:nvPr>
        </p:nvSpPr>
        <p:spPr/>
        <p:txBody>
          <a:bodyPr/>
          <a:lstStyle/>
          <a:p>
            <a:pPr marL="457200" indent="-457200" eaLnBrk="1" hangingPunct="1">
              <a:spcBef>
                <a:spcPct val="0"/>
              </a:spcBef>
              <a:spcAft>
                <a:spcPts val="2400"/>
              </a:spcAft>
              <a:defRPr/>
            </a:pPr>
            <a:r>
              <a:rPr lang="en-US" sz="2800" dirty="0">
                <a:cs typeface="Times New Roman" pitchFamily="18" charset="0"/>
              </a:rPr>
              <a:t>“And a servant of the Lord </a:t>
            </a:r>
            <a:r>
              <a:rPr lang="en-US" sz="2800" b="1" dirty="0">
                <a:solidFill>
                  <a:srgbClr val="FFFF00"/>
                </a:solidFill>
                <a:cs typeface="Times New Roman" pitchFamily="18" charset="0"/>
              </a:rPr>
              <a:t>must</a:t>
            </a:r>
            <a:r>
              <a:rPr lang="en-US" sz="2800" dirty="0">
                <a:cs typeface="Times New Roman" pitchFamily="18" charset="0"/>
              </a:rPr>
              <a:t> not quarrel….”  (2 Tim. 2:24)</a:t>
            </a:r>
          </a:p>
          <a:p>
            <a:pPr marL="457200" indent="-457200" eaLnBrk="1" hangingPunct="1">
              <a:spcBef>
                <a:spcPct val="0"/>
              </a:spcBef>
              <a:spcAft>
                <a:spcPts val="2400"/>
              </a:spcAft>
              <a:defRPr/>
            </a:pPr>
            <a:r>
              <a:rPr lang="en-US" sz="2800" dirty="0">
                <a:cs typeface="Times New Roman" pitchFamily="18" charset="0"/>
              </a:rPr>
              <a:t>“But you </a:t>
            </a:r>
            <a:r>
              <a:rPr lang="en-US" sz="2800" b="1" dirty="0">
                <a:solidFill>
                  <a:srgbClr val="FFFF00"/>
                </a:solidFill>
                <a:cs typeface="Times New Roman" pitchFamily="18" charset="0"/>
              </a:rPr>
              <a:t>must</a:t>
            </a:r>
            <a:r>
              <a:rPr lang="en-US" sz="2800" dirty="0">
                <a:cs typeface="Times New Roman" pitchFamily="18" charset="0"/>
              </a:rPr>
              <a:t> continue in the things which you have learned….”  (2 Tim. 3:14)</a:t>
            </a:r>
          </a:p>
          <a:p>
            <a:pPr marL="457200" indent="-457200" eaLnBrk="1" hangingPunct="1">
              <a:spcBef>
                <a:spcPct val="0"/>
              </a:spcBef>
              <a:spcAft>
                <a:spcPts val="2400"/>
              </a:spcAft>
              <a:defRPr/>
            </a:pPr>
            <a:r>
              <a:rPr lang="en-US" sz="2800" dirty="0">
                <a:cs typeface="Times New Roman" pitchFamily="18" charset="0"/>
              </a:rPr>
              <a:t>“You also </a:t>
            </a:r>
            <a:r>
              <a:rPr lang="en-US" sz="2800" b="1" dirty="0">
                <a:solidFill>
                  <a:srgbClr val="FFFF00"/>
                </a:solidFill>
                <a:cs typeface="Times New Roman" pitchFamily="18" charset="0"/>
              </a:rPr>
              <a:t>must</a:t>
            </a:r>
            <a:r>
              <a:rPr lang="en-US" sz="2800" dirty="0">
                <a:cs typeface="Times New Roman" pitchFamily="18" charset="0"/>
              </a:rPr>
              <a:t> beware of him, for he has greatly resisted our words.”  (2 Tim. 4:15)</a:t>
            </a:r>
          </a:p>
          <a:p>
            <a:pPr marL="457200" indent="-457200" eaLnBrk="1" hangingPunct="1">
              <a:spcBef>
                <a:spcPct val="0"/>
              </a:spcBef>
              <a:spcAft>
                <a:spcPts val="2400"/>
              </a:spcAft>
              <a:defRPr/>
            </a:pPr>
            <a:r>
              <a:rPr lang="en-US" sz="2800" dirty="0">
                <a:latin typeface="Times New Roman"/>
                <a:cs typeface="Times New Roman" pitchFamily="18" charset="0"/>
              </a:rPr>
              <a:t>“</a:t>
            </a:r>
            <a:r>
              <a:rPr lang="en-US" sz="2800" dirty="0">
                <a:cs typeface="Times New Roman" pitchFamily="18" charset="0"/>
              </a:rPr>
              <a:t>whose mouths </a:t>
            </a:r>
            <a:r>
              <a:rPr lang="en-US" sz="2800" b="1" dirty="0">
                <a:solidFill>
                  <a:srgbClr val="FFFF00"/>
                </a:solidFill>
                <a:cs typeface="Times New Roman" pitchFamily="18" charset="0"/>
              </a:rPr>
              <a:t>must</a:t>
            </a:r>
            <a:r>
              <a:rPr lang="en-US" sz="2800" dirty="0">
                <a:cs typeface="Times New Roman" pitchFamily="18" charset="0"/>
              </a:rPr>
              <a:t> be stopped….</a:t>
            </a:r>
            <a:r>
              <a:rPr lang="en-US" sz="2800" dirty="0">
                <a:latin typeface="Times New Roman"/>
                <a:cs typeface="Times New Roman" pitchFamily="18" charset="0"/>
              </a:rPr>
              <a:t>”</a:t>
            </a:r>
            <a:r>
              <a:rPr lang="en-US" sz="2800" dirty="0">
                <a:cs typeface="Times New Roman" pitchFamily="18" charset="0"/>
              </a:rPr>
              <a:t>  (Tit. 1:11)</a:t>
            </a: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How Many “Children”?</a:t>
            </a:r>
          </a:p>
        </p:txBody>
      </p:sp>
      <p:sp>
        <p:nvSpPr>
          <p:cNvPr id="3" name="Content Placeholder 2"/>
          <p:cNvSpPr>
            <a:spLocks noGrp="1"/>
          </p:cNvSpPr>
          <p:nvPr>
            <p:ph idx="1"/>
          </p:nvPr>
        </p:nvSpPr>
        <p:spPr>
          <a:xfrm>
            <a:off x="457200" y="2514600"/>
            <a:ext cx="8229600" cy="3616325"/>
          </a:xfrm>
        </p:spPr>
        <p:txBody>
          <a:bodyPr/>
          <a:lstStyle/>
          <a:p>
            <a:pPr marL="0" indent="463550">
              <a:buNone/>
            </a:pPr>
            <a:r>
              <a:rPr lang="en-US" sz="2800" b="1" dirty="0"/>
              <a:t>Tommy </a:t>
            </a:r>
            <a:r>
              <a:rPr lang="en-US" sz="2800" b="1" dirty="0" err="1"/>
              <a:t>Hagewood</a:t>
            </a:r>
            <a:r>
              <a:rPr lang="en-US" sz="2800" dirty="0"/>
              <a:t>:  “If it takes </a:t>
            </a:r>
            <a:r>
              <a:rPr lang="en-US" sz="2800" b="1" dirty="0">
                <a:solidFill>
                  <a:srgbClr val="FFFF00"/>
                </a:solidFill>
              </a:rPr>
              <a:t>more than one faithful child for a man to qualify</a:t>
            </a:r>
            <a:r>
              <a:rPr lang="en-US" sz="2800" dirty="0"/>
              <a:t> it would take </a:t>
            </a:r>
            <a:r>
              <a:rPr lang="en-US" sz="2800" b="1" dirty="0">
                <a:solidFill>
                  <a:srgbClr val="FFFF00"/>
                </a:solidFill>
              </a:rPr>
              <a:t>more than one riotous or unruly child to disqualify him</a:t>
            </a:r>
            <a:r>
              <a:rPr lang="en-US" sz="2800" dirty="0"/>
              <a:t>.  I know of no one who takes such a view.  Surely a word used once in a verse cannot be given two different meanings.  Obviously the word </a:t>
            </a:r>
            <a:r>
              <a:rPr lang="en-US" sz="2800" i="1" dirty="0"/>
              <a:t>children</a:t>
            </a:r>
            <a:r>
              <a:rPr lang="en-US" sz="2800" dirty="0"/>
              <a:t> in Titus 1:6 means </a:t>
            </a:r>
            <a:r>
              <a:rPr lang="en-US" sz="2800" i="1" dirty="0"/>
              <a:t>one or more</a:t>
            </a:r>
            <a:r>
              <a:rPr lang="en-US" sz="2800" dirty="0"/>
              <a:t>.”  </a:t>
            </a:r>
            <a:r>
              <a:rPr lang="en-US" sz="2000" dirty="0"/>
              <a:t>(“Can A Man With Only One Child Be An Elder?” </a:t>
            </a:r>
            <a:r>
              <a:rPr lang="en-US" sz="2000" i="1" dirty="0"/>
              <a:t>Locust Light</a:t>
            </a:r>
            <a:r>
              <a:rPr lang="en-US" sz="2000" dirty="0"/>
              <a:t>, Mar. 15, 1992, 24:6:1)</a:t>
            </a:r>
            <a:endParaRPr lang="en-US" dirty="0"/>
          </a:p>
          <a:p>
            <a:pPr marL="463550" indent="-463550"/>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70</a:t>
            </a:fld>
            <a:endParaRPr lang="en-US"/>
          </a:p>
        </p:txBody>
      </p:sp>
      <p:sp>
        <p:nvSpPr>
          <p:cNvPr id="5" name="Rectangle 4"/>
          <p:cNvSpPr/>
          <p:nvPr/>
        </p:nvSpPr>
        <p:spPr bwMode="auto">
          <a:xfrm>
            <a:off x="1066800" y="1447800"/>
            <a:ext cx="7467600" cy="838200"/>
          </a:xfrm>
          <a:prstGeom prst="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indent="231775"/>
            <a:r>
              <a:rPr lang="en-US" sz="2500" b="1" dirty="0"/>
              <a:t>Tit. 1:6:</a:t>
            </a:r>
            <a:r>
              <a:rPr lang="en-US" sz="2500" dirty="0"/>
              <a:t>  …having faithful </a:t>
            </a:r>
            <a:r>
              <a:rPr lang="en-US" sz="2500" b="1" dirty="0">
                <a:solidFill>
                  <a:srgbClr val="FFFF00"/>
                </a:solidFill>
              </a:rPr>
              <a:t>children</a:t>
            </a:r>
            <a:r>
              <a:rPr lang="en-US" sz="2500" dirty="0"/>
              <a:t> not accused of dissipation or insubordination.</a:t>
            </a:r>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13AEDC9-9959-4F49-8EFA-B50E63CB7AFC}" type="slidenum">
              <a:rPr lang="en-US"/>
              <a:pPr>
                <a:defRPr/>
              </a:pPr>
              <a:t>71</a:t>
            </a:fld>
            <a:endParaRPr lang="en-US"/>
          </a:p>
        </p:txBody>
      </p:sp>
      <p:sp>
        <p:nvSpPr>
          <p:cNvPr id="586754" name="Rectangle 2"/>
          <p:cNvSpPr>
            <a:spLocks noGrp="1" noChangeArrowheads="1"/>
          </p:cNvSpPr>
          <p:nvPr>
            <p:ph type="title"/>
          </p:nvPr>
        </p:nvSpPr>
        <p:spPr>
          <a:xfrm>
            <a:off x="457200" y="277813"/>
            <a:ext cx="8229600" cy="865187"/>
          </a:xfrm>
        </p:spPr>
        <p:txBody>
          <a:bodyPr/>
          <a:lstStyle/>
          <a:p>
            <a:pPr eaLnBrk="1" hangingPunct="1">
              <a:defRPr/>
            </a:pPr>
            <a:r>
              <a:rPr lang="en-US" dirty="0">
                <a:latin typeface="Arial Black" pitchFamily="34" charset="0"/>
              </a:rPr>
              <a:t>How Many “Children”?</a:t>
            </a:r>
          </a:p>
        </p:txBody>
      </p:sp>
      <p:sp>
        <p:nvSpPr>
          <p:cNvPr id="586755" name="Rectangle 3"/>
          <p:cNvSpPr>
            <a:spLocks noGrp="1" noChangeArrowheads="1"/>
          </p:cNvSpPr>
          <p:nvPr>
            <p:ph type="body" idx="1"/>
          </p:nvPr>
        </p:nvSpPr>
        <p:spPr>
          <a:xfrm>
            <a:off x="457200" y="1447800"/>
            <a:ext cx="8229600" cy="4800600"/>
          </a:xfrm>
        </p:spPr>
        <p:txBody>
          <a:bodyPr/>
          <a:lstStyle/>
          <a:p>
            <a:pPr marL="0" indent="457200" eaLnBrk="1" hangingPunct="1">
              <a:spcBef>
                <a:spcPct val="0"/>
              </a:spcBef>
              <a:buFont typeface="Wingdings" pitchFamily="2" charset="2"/>
              <a:buNone/>
              <a:defRPr/>
            </a:pPr>
            <a:r>
              <a:rPr lang="en-US" sz="2600" b="1" dirty="0"/>
              <a:t>Marshall Patton:  </a:t>
            </a:r>
            <a:r>
              <a:rPr lang="en-US" sz="2600" dirty="0"/>
              <a:t>“In our text Paul lays down both a positive and a negative qualification for the eldership. </a:t>
            </a:r>
            <a:r>
              <a:rPr lang="en-US" sz="2600" i="1" dirty="0"/>
              <a:t>The word ‘children’ is used only once and applies equally to both qualifications</a:t>
            </a:r>
            <a:r>
              <a:rPr lang="en-US" sz="2600" dirty="0"/>
              <a:t>:  ‘having faithful children not accused of riot or unruly.’  </a:t>
            </a:r>
            <a:r>
              <a:rPr lang="en-US" sz="2600" dirty="0">
                <a:solidFill>
                  <a:srgbClr val="FFFF00"/>
                </a:solidFill>
              </a:rPr>
              <a:t>If the word </a:t>
            </a:r>
            <a:r>
              <a:rPr lang="en-US" sz="2600" i="1" dirty="0">
                <a:solidFill>
                  <a:srgbClr val="FFFF00"/>
                </a:solidFill>
              </a:rPr>
              <a:t>children</a:t>
            </a:r>
            <a:r>
              <a:rPr lang="en-US" sz="2600" b="1" dirty="0">
                <a:solidFill>
                  <a:srgbClr val="FFFF00"/>
                </a:solidFill>
              </a:rPr>
              <a:t> </a:t>
            </a:r>
            <a:r>
              <a:rPr lang="en-US" sz="2600" dirty="0">
                <a:solidFill>
                  <a:srgbClr val="FFFF00"/>
                </a:solidFill>
              </a:rPr>
              <a:t>demands the plural meaning exclusively, then it follows that he would have to have at least two children ‘accused of riot or unruly’ before he would fail this negative qualification</a:t>
            </a:r>
            <a:r>
              <a:rPr lang="en-US" sz="2600" dirty="0"/>
              <a:t>. This verse teaches that a man must have at least one child ‘that believes’ (ASV) and he must not have even one child ‘accused of riot or unruly.’”  </a:t>
            </a:r>
            <a:r>
              <a:rPr lang="en-US" sz="2000" dirty="0"/>
              <a:t>(“Titus,” </a:t>
            </a:r>
            <a:r>
              <a:rPr lang="en-US" sz="2000" i="1" dirty="0"/>
              <a:t>Truth Commentaries</a:t>
            </a:r>
            <a:r>
              <a:rPr lang="en-US" sz="2000" dirty="0"/>
              <a:t>, 264)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Plurality Can Be Indicated</a:t>
            </a:r>
          </a:p>
        </p:txBody>
      </p:sp>
      <p:sp>
        <p:nvSpPr>
          <p:cNvPr id="7" name="Content Placeholder 6"/>
          <p:cNvSpPr>
            <a:spLocks noGrp="1"/>
          </p:cNvSpPr>
          <p:nvPr>
            <p:ph idx="1"/>
          </p:nvPr>
        </p:nvSpPr>
        <p:spPr/>
        <p:txBody>
          <a:bodyPr/>
          <a:lstStyle/>
          <a:p>
            <a:pPr marL="463550" indent="-463550">
              <a:spcBef>
                <a:spcPts val="0"/>
              </a:spcBef>
              <a:spcAft>
                <a:spcPts val="2400"/>
              </a:spcAft>
            </a:pPr>
            <a:r>
              <a:rPr lang="en-US" sz="2800" b="1" dirty="0">
                <a:solidFill>
                  <a:srgbClr val="FFFF00"/>
                </a:solidFill>
              </a:rPr>
              <a:t>Two</a:t>
            </a:r>
            <a:r>
              <a:rPr lang="en-US" sz="2800" dirty="0"/>
              <a:t> or </a:t>
            </a:r>
            <a:r>
              <a:rPr lang="en-US" sz="2800" b="1" dirty="0">
                <a:solidFill>
                  <a:srgbClr val="FFFF00"/>
                </a:solidFill>
              </a:rPr>
              <a:t>three</a:t>
            </a:r>
            <a:r>
              <a:rPr lang="en-US" sz="2800" dirty="0"/>
              <a:t> witnesses  (Mt. 18:15-16)</a:t>
            </a:r>
          </a:p>
          <a:p>
            <a:pPr marL="463550" indent="-463550">
              <a:spcBef>
                <a:spcPts val="0"/>
              </a:spcBef>
              <a:spcAft>
                <a:spcPts val="2400"/>
              </a:spcAft>
            </a:pPr>
            <a:r>
              <a:rPr lang="en-US" sz="2800" b="1" dirty="0">
                <a:solidFill>
                  <a:srgbClr val="FFFF00"/>
                </a:solidFill>
              </a:rPr>
              <a:t>Two</a:t>
            </a:r>
            <a:r>
              <a:rPr lang="en-US" sz="2800" dirty="0"/>
              <a:t> or at </a:t>
            </a:r>
            <a:r>
              <a:rPr lang="en-US" sz="2800" b="1" dirty="0">
                <a:solidFill>
                  <a:srgbClr val="FFFF00"/>
                </a:solidFill>
              </a:rPr>
              <a:t>most</a:t>
            </a:r>
            <a:r>
              <a:rPr lang="en-US" sz="2800" dirty="0"/>
              <a:t> three tongue-speakers  (1 Cor. 14:27)</a:t>
            </a:r>
          </a:p>
          <a:p>
            <a:pPr marL="463550" indent="-463550">
              <a:spcBef>
                <a:spcPts val="0"/>
              </a:spcBef>
              <a:spcAft>
                <a:spcPts val="2400"/>
              </a:spcAft>
            </a:pPr>
            <a:r>
              <a:rPr lang="en-US" sz="2800" b="1" dirty="0">
                <a:solidFill>
                  <a:srgbClr val="FFFF00"/>
                </a:solidFill>
              </a:rPr>
              <a:t>Two</a:t>
            </a:r>
            <a:r>
              <a:rPr lang="en-US" sz="2800" dirty="0"/>
              <a:t> or </a:t>
            </a:r>
            <a:r>
              <a:rPr lang="en-US" sz="2800" b="1" dirty="0">
                <a:solidFill>
                  <a:srgbClr val="FFFF00"/>
                </a:solidFill>
              </a:rPr>
              <a:t>three</a:t>
            </a:r>
            <a:r>
              <a:rPr lang="en-US" sz="2800" dirty="0"/>
              <a:t> prophets  (1 Cor. 14:29)</a:t>
            </a:r>
          </a:p>
          <a:p>
            <a:pPr marL="463550" indent="-463550">
              <a:spcBef>
                <a:spcPts val="0"/>
              </a:spcBef>
              <a:spcAft>
                <a:spcPts val="2400"/>
              </a:spcAft>
            </a:pPr>
            <a:r>
              <a:rPr lang="en-US" sz="2800" b="1" dirty="0">
                <a:solidFill>
                  <a:srgbClr val="FFFF00"/>
                </a:solidFill>
              </a:rPr>
              <a:t>Two</a:t>
            </a:r>
            <a:r>
              <a:rPr lang="en-US" sz="2800" dirty="0"/>
              <a:t> or </a:t>
            </a:r>
            <a:r>
              <a:rPr lang="en-US" sz="2800" b="1" dirty="0">
                <a:solidFill>
                  <a:srgbClr val="FFFF00"/>
                </a:solidFill>
              </a:rPr>
              <a:t>three</a:t>
            </a:r>
            <a:r>
              <a:rPr lang="en-US" sz="2800" dirty="0"/>
              <a:t> witnesses  (1 Tim. 5:19)</a:t>
            </a:r>
          </a:p>
        </p:txBody>
      </p:sp>
      <p:sp>
        <p:nvSpPr>
          <p:cNvPr id="4" name="Footer Placeholder 3"/>
          <p:cNvSpPr>
            <a:spLocks noGrp="1"/>
          </p:cNvSpPr>
          <p:nvPr>
            <p:ph type="ftr" sz="quarter" idx="11"/>
          </p:nvPr>
        </p:nvSpPr>
        <p:spPr/>
        <p:txBody>
          <a:bodyPr/>
          <a:lstStyle/>
          <a:p>
            <a:pPr>
              <a:defRPr/>
            </a:pPr>
            <a:r>
              <a:rPr lang="en-US" dirty="0"/>
              <a:t>Bill Walton</a:t>
            </a:r>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72</a:t>
            </a:fld>
            <a:endParaRPr lang="en-US"/>
          </a:p>
        </p:txBody>
      </p:sp>
    </p:spTree>
  </p:cSld>
  <p:clrMapOvr>
    <a:masterClrMapping/>
  </p:clrMapOvr>
  <p:transition spd="med">
    <p:cover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000" dirty="0"/>
              <a:t>Objection:</a:t>
            </a:r>
            <a:r>
              <a:rPr lang="en-US" dirty="0"/>
              <a:t/>
            </a:r>
            <a:br>
              <a:rPr lang="en-US" dirty="0"/>
            </a:br>
            <a:r>
              <a:rPr lang="en-US" sz="4000" dirty="0">
                <a:latin typeface="Arial Black" pitchFamily="34" charset="0"/>
              </a:rPr>
              <a:t>Does “Elder</a:t>
            </a:r>
            <a:r>
              <a:rPr lang="en-US" sz="4000" u="sng" dirty="0">
                <a:solidFill>
                  <a:schemeClr val="tx1"/>
                </a:solidFill>
                <a:latin typeface="Arial Black" pitchFamily="34" charset="0"/>
              </a:rPr>
              <a:t>s</a:t>
            </a:r>
            <a:r>
              <a:rPr lang="en-US" sz="4000" dirty="0">
                <a:latin typeface="Arial Black" pitchFamily="34" charset="0"/>
              </a:rPr>
              <a:t>” Mean “Elder”?</a:t>
            </a:r>
          </a:p>
        </p:txBody>
      </p:sp>
      <p:sp>
        <p:nvSpPr>
          <p:cNvPr id="6" name="Content Placeholder 5"/>
          <p:cNvSpPr>
            <a:spLocks noGrp="1"/>
          </p:cNvSpPr>
          <p:nvPr>
            <p:ph idx="1"/>
          </p:nvPr>
        </p:nvSpPr>
        <p:spPr/>
        <p:txBody>
          <a:bodyPr/>
          <a:lstStyle/>
          <a:p>
            <a:pPr marL="463550" indent="-463550">
              <a:spcBef>
                <a:spcPts val="0"/>
              </a:spcBef>
              <a:spcAft>
                <a:spcPts val="1800"/>
              </a:spcAft>
            </a:pPr>
            <a:r>
              <a:rPr lang="en-US" sz="2800" b="1" dirty="0">
                <a:solidFill>
                  <a:srgbClr val="FFFF00"/>
                </a:solidFill>
              </a:rPr>
              <a:t>“Elders” </a:t>
            </a:r>
            <a:r>
              <a:rPr lang="en-US" sz="2800" dirty="0"/>
              <a:t>(plural) in first-century churches (Acts 11:30; 14:23; 15:2, 4, 6, 22-23; 16:4; 20:17, 28; 21:18; 1 Th. 5:12; Tit. 1:5; Heb. 13:7, 17; Jas. 5:14; 1 Pet. 5:1)</a:t>
            </a:r>
          </a:p>
          <a:p>
            <a:pPr marL="914400" lvl="1" indent="-450850">
              <a:spcBef>
                <a:spcPts val="0"/>
              </a:spcBef>
              <a:spcAft>
                <a:spcPts val="1200"/>
              </a:spcAft>
            </a:pPr>
            <a:r>
              <a:rPr lang="en-US" sz="2400" b="1" dirty="0">
                <a:solidFill>
                  <a:srgbClr val="FFFF00"/>
                </a:solidFill>
              </a:rPr>
              <a:t>Plural</a:t>
            </a:r>
            <a:r>
              <a:rPr lang="en-US" sz="2400" dirty="0"/>
              <a:t> </a:t>
            </a:r>
            <a:r>
              <a:rPr lang="en-US" sz="2400" b="1" dirty="0">
                <a:solidFill>
                  <a:srgbClr val="FFFF00"/>
                </a:solidFill>
              </a:rPr>
              <a:t>nouns</a:t>
            </a:r>
            <a:r>
              <a:rPr lang="en-US" sz="2400" dirty="0">
                <a:solidFill>
                  <a:srgbClr val="FFFF00"/>
                </a:solidFill>
              </a:rPr>
              <a:t>: </a:t>
            </a:r>
            <a:r>
              <a:rPr lang="en-US" sz="2400" dirty="0"/>
              <a:t>“men,” “brethren,” “overseers,” “examples”</a:t>
            </a:r>
            <a:endParaRPr lang="en-US" sz="2400" dirty="0">
              <a:solidFill>
                <a:srgbClr val="FFFF00"/>
              </a:solidFill>
            </a:endParaRPr>
          </a:p>
          <a:p>
            <a:pPr marL="914400" lvl="1" indent="-450850">
              <a:spcBef>
                <a:spcPts val="0"/>
              </a:spcBef>
              <a:spcAft>
                <a:spcPts val="1200"/>
              </a:spcAft>
            </a:pPr>
            <a:r>
              <a:rPr lang="en-US" sz="2400" b="1" dirty="0">
                <a:solidFill>
                  <a:srgbClr val="FFFF00"/>
                </a:solidFill>
              </a:rPr>
              <a:t>Plural</a:t>
            </a:r>
            <a:r>
              <a:rPr lang="en-US" sz="2400" dirty="0"/>
              <a:t> </a:t>
            </a:r>
            <a:r>
              <a:rPr lang="en-US" sz="2400" b="1" dirty="0">
                <a:solidFill>
                  <a:srgbClr val="FFFF00"/>
                </a:solidFill>
              </a:rPr>
              <a:t>verbs</a:t>
            </a:r>
            <a:r>
              <a:rPr lang="en-US" sz="2400" dirty="0">
                <a:solidFill>
                  <a:srgbClr val="FFFF00"/>
                </a:solidFill>
              </a:rPr>
              <a:t>: </a:t>
            </a:r>
            <a:r>
              <a:rPr lang="en-US" sz="2400" dirty="0"/>
              <a:t>“take heed,” “shepherd,” “serving as overseers,” “being lords”</a:t>
            </a:r>
          </a:p>
          <a:p>
            <a:pPr marL="914400" lvl="1" indent="-450850">
              <a:spcBef>
                <a:spcPts val="0"/>
              </a:spcBef>
              <a:spcAft>
                <a:spcPts val="1200"/>
              </a:spcAft>
            </a:pPr>
            <a:r>
              <a:rPr lang="en-US" sz="2400" b="1" dirty="0">
                <a:solidFill>
                  <a:srgbClr val="FFFF00"/>
                </a:solidFill>
              </a:rPr>
              <a:t>Plural</a:t>
            </a:r>
            <a:r>
              <a:rPr lang="en-US" sz="2400" dirty="0"/>
              <a:t> </a:t>
            </a:r>
            <a:r>
              <a:rPr lang="en-US" sz="2400" b="1" dirty="0">
                <a:solidFill>
                  <a:srgbClr val="FFFF00"/>
                </a:solidFill>
              </a:rPr>
              <a:t>pronouns</a:t>
            </a:r>
            <a:r>
              <a:rPr lang="en-US" sz="2400" dirty="0">
                <a:solidFill>
                  <a:srgbClr val="FFFF00"/>
                </a:solidFill>
              </a:rPr>
              <a:t>: </a:t>
            </a:r>
            <a:r>
              <a:rPr lang="en-US" sz="2400" dirty="0"/>
              <a:t>“they,” them,” “you,” “yourselves,” “those,” “their”</a:t>
            </a:r>
            <a:endParaRPr lang="en-US" sz="2400" dirty="0">
              <a:solidFill>
                <a:srgbClr val="FFFF00"/>
              </a:solidFill>
            </a:endParaRPr>
          </a:p>
        </p:txBody>
      </p:sp>
      <p:sp>
        <p:nvSpPr>
          <p:cNvPr id="4" name="Slide Number Placeholder 3"/>
          <p:cNvSpPr>
            <a:spLocks noGrp="1"/>
          </p:cNvSpPr>
          <p:nvPr>
            <p:ph type="sldNum" sz="quarter" idx="12"/>
          </p:nvPr>
        </p:nvSpPr>
        <p:spPr/>
        <p:txBody>
          <a:bodyPr/>
          <a:lstStyle/>
          <a:p>
            <a:pPr>
              <a:defRPr/>
            </a:pPr>
            <a:fld id="{C841AC3D-F827-418E-8AC4-24DB18D2EF23}" type="slidenum">
              <a:rPr lang="en-US"/>
              <a:pPr>
                <a:defRPr/>
              </a:pPr>
              <a:t>73</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000" dirty="0"/>
              <a:t>Objection:</a:t>
            </a:r>
            <a:r>
              <a:rPr lang="en-US" dirty="0"/>
              <a:t/>
            </a:r>
            <a:br>
              <a:rPr lang="en-US" dirty="0"/>
            </a:br>
            <a:r>
              <a:rPr lang="en-US" sz="4000" dirty="0">
                <a:latin typeface="Arial Black" pitchFamily="34" charset="0"/>
              </a:rPr>
              <a:t>Does “Elders” Mean “Elder”?</a:t>
            </a:r>
          </a:p>
        </p:txBody>
      </p:sp>
      <p:sp>
        <p:nvSpPr>
          <p:cNvPr id="6" name="Content Placeholder 5"/>
          <p:cNvSpPr>
            <a:spLocks noGrp="1"/>
          </p:cNvSpPr>
          <p:nvPr>
            <p:ph idx="1"/>
          </p:nvPr>
        </p:nvSpPr>
        <p:spPr/>
        <p:txBody>
          <a:bodyPr/>
          <a:lstStyle/>
          <a:p>
            <a:pPr marL="0" indent="463550">
              <a:spcBef>
                <a:spcPts val="0"/>
              </a:spcBef>
              <a:spcAft>
                <a:spcPts val="1800"/>
              </a:spcAft>
              <a:buNone/>
            </a:pPr>
            <a:r>
              <a:rPr lang="en-GB" sz="2700" b="1" dirty="0">
                <a:latin typeface="Arial" pitchFamily="34" charset="0"/>
              </a:rPr>
              <a:t>Marshall Patton:  </a:t>
            </a:r>
            <a:r>
              <a:rPr lang="en-GB" sz="2700" dirty="0">
                <a:latin typeface="Arial" pitchFamily="34" charset="0"/>
              </a:rPr>
              <a:t>“While there are instances in which the </a:t>
            </a:r>
            <a:r>
              <a:rPr lang="en-GB" sz="2700" i="1" dirty="0">
                <a:latin typeface="Arial" pitchFamily="34" charset="0"/>
              </a:rPr>
              <a:t>elders</a:t>
            </a:r>
            <a:r>
              <a:rPr lang="en-GB" sz="2700" dirty="0">
                <a:latin typeface="Arial" pitchFamily="34" charset="0"/>
              </a:rPr>
              <a:t> could be understood to have either the singular or plural meaning, it does not follow that one elder could serve as such over one church. The reason is simple. </a:t>
            </a:r>
            <a:r>
              <a:rPr lang="en-GB" sz="2700" b="1" dirty="0">
                <a:solidFill>
                  <a:srgbClr val="FFFF00"/>
                </a:solidFill>
                <a:latin typeface="Arial" pitchFamily="34" charset="0"/>
              </a:rPr>
              <a:t>An elder is a part of a whole, namely, ‘the presbytery’ </a:t>
            </a:r>
            <a:r>
              <a:rPr lang="en-GB" sz="2700" dirty="0">
                <a:latin typeface="Arial" pitchFamily="34" charset="0"/>
              </a:rPr>
              <a:t>(</a:t>
            </a:r>
            <a:r>
              <a:rPr lang="en-GB" sz="2700" i="1" dirty="0" err="1">
                <a:latin typeface="Arial" pitchFamily="34" charset="0"/>
              </a:rPr>
              <a:t>presbuterion</a:t>
            </a:r>
            <a:r>
              <a:rPr lang="en-GB" sz="2700" i="1" dirty="0">
                <a:latin typeface="Arial" pitchFamily="34" charset="0"/>
              </a:rPr>
              <a:t>,</a:t>
            </a:r>
            <a:r>
              <a:rPr lang="en-GB" sz="2700" dirty="0">
                <a:latin typeface="Arial" pitchFamily="34" charset="0"/>
              </a:rPr>
              <a:t> 1 Tim 4:14), or which is the same, </a:t>
            </a:r>
            <a:r>
              <a:rPr lang="en-GB" sz="2700" i="1" dirty="0">
                <a:latin typeface="Arial" pitchFamily="34" charset="0"/>
              </a:rPr>
              <a:t>the eldership.</a:t>
            </a:r>
            <a:r>
              <a:rPr lang="en-GB" sz="2700" dirty="0">
                <a:latin typeface="Arial" pitchFamily="34" charset="0"/>
              </a:rPr>
              <a:t> </a:t>
            </a:r>
            <a:r>
              <a:rPr lang="en-GB" sz="2700" b="1" dirty="0">
                <a:solidFill>
                  <a:srgbClr val="FFFF00"/>
                </a:solidFill>
                <a:latin typeface="Arial" pitchFamily="34" charset="0"/>
              </a:rPr>
              <a:t>One elder over one church destroys this </a:t>
            </a:r>
            <a:r>
              <a:rPr lang="en-GB" sz="2700" b="1" i="1" dirty="0">
                <a:solidFill>
                  <a:srgbClr val="FFFF00"/>
                </a:solidFill>
                <a:latin typeface="Arial" pitchFamily="34" charset="0"/>
              </a:rPr>
              <a:t>eldership</a:t>
            </a:r>
            <a:r>
              <a:rPr lang="en-GB" sz="2700" b="1" dirty="0">
                <a:solidFill>
                  <a:srgbClr val="FFFF00"/>
                </a:solidFill>
                <a:latin typeface="Arial" pitchFamily="34" charset="0"/>
              </a:rPr>
              <a:t> concept</a:t>
            </a:r>
            <a:r>
              <a:rPr lang="en-GB" sz="2700" dirty="0">
                <a:latin typeface="Arial" pitchFamily="34" charset="0"/>
              </a:rPr>
              <a:t>. It is wrong to argue for that which militates against truth revealed elsewhere.”  </a:t>
            </a:r>
            <a:r>
              <a:rPr lang="en-GB" sz="2000" dirty="0">
                <a:latin typeface="Arial" pitchFamily="34" charset="0"/>
              </a:rPr>
              <a:t>(“Titus,” </a:t>
            </a:r>
            <a:r>
              <a:rPr lang="en-GB" sz="2000" i="1" dirty="0">
                <a:latin typeface="Arial" pitchFamily="34" charset="0"/>
              </a:rPr>
              <a:t>Truth Commentaries</a:t>
            </a:r>
            <a:r>
              <a:rPr lang="en-GB" sz="2000" dirty="0">
                <a:latin typeface="Arial" pitchFamily="34" charset="0"/>
              </a:rPr>
              <a:t>, 265)</a:t>
            </a:r>
            <a:endParaRPr lang="en-US" sz="2000" dirty="0">
              <a:solidFill>
                <a:srgbClr val="FFFF00"/>
              </a:solidFill>
            </a:endParaRPr>
          </a:p>
        </p:txBody>
      </p:sp>
      <p:sp>
        <p:nvSpPr>
          <p:cNvPr id="4" name="Slide Number Placeholder 3"/>
          <p:cNvSpPr>
            <a:spLocks noGrp="1"/>
          </p:cNvSpPr>
          <p:nvPr>
            <p:ph type="sldNum" sz="quarter" idx="12"/>
          </p:nvPr>
        </p:nvSpPr>
        <p:spPr/>
        <p:txBody>
          <a:bodyPr/>
          <a:lstStyle/>
          <a:p>
            <a:pPr>
              <a:defRPr/>
            </a:pPr>
            <a:fld id="{C841AC3D-F827-418E-8AC4-24DB18D2EF23}" type="slidenum">
              <a:rPr lang="en-US"/>
              <a:pPr>
                <a:defRPr/>
              </a:pPr>
              <a:t>74</a:t>
            </a:fld>
            <a:endParaRPr lang="en-US"/>
          </a:p>
        </p:txBody>
      </p:sp>
      <p:sp>
        <p:nvSpPr>
          <p:cNvPr id="7" name="Footer Placeholder 6"/>
          <p:cNvSpPr>
            <a:spLocks noGrp="1"/>
          </p:cNvSpPr>
          <p:nvPr>
            <p:ph type="ftr" sz="quarter" idx="11"/>
          </p:nvPr>
        </p:nvSpPr>
        <p:spPr/>
        <p:txBody>
          <a:bodyPr/>
          <a:lstStyle/>
          <a:p>
            <a:pPr>
              <a:defRPr/>
            </a:pPr>
            <a:r>
              <a:rPr lang="en-US" dirty="0"/>
              <a:t>Bill Walton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“The Eldership”</a:t>
            </a:r>
            <a:br>
              <a:rPr lang="en-US" dirty="0">
                <a:latin typeface="Arial Black" pitchFamily="34" charset="0"/>
              </a:rPr>
            </a:br>
            <a:r>
              <a:rPr lang="en-US" sz="3000" dirty="0"/>
              <a:t>(</a:t>
            </a:r>
            <a:r>
              <a:rPr lang="en-US" sz="3000" dirty="0" err="1"/>
              <a:t>presbyterion</a:t>
            </a:r>
            <a:r>
              <a:rPr lang="en-US" sz="3000" dirty="0"/>
              <a:t>)</a:t>
            </a:r>
          </a:p>
        </p:txBody>
      </p:sp>
      <p:sp>
        <p:nvSpPr>
          <p:cNvPr id="3" name="Content Placeholder 2"/>
          <p:cNvSpPr>
            <a:spLocks noGrp="1"/>
          </p:cNvSpPr>
          <p:nvPr>
            <p:ph idx="1"/>
          </p:nvPr>
        </p:nvSpPr>
        <p:spPr/>
        <p:txBody>
          <a:bodyPr/>
          <a:lstStyle/>
          <a:p>
            <a:pPr marL="463550" indent="-463550"/>
            <a:r>
              <a:rPr lang="en-US" sz="2800" b="1" dirty="0" err="1"/>
              <a:t>BDAG</a:t>
            </a:r>
            <a:r>
              <a:rPr lang="en-US" sz="2800" dirty="0"/>
              <a:t>:  “</a:t>
            </a:r>
            <a:r>
              <a:rPr lang="en-US" sz="2800" b="1" dirty="0"/>
              <a:t>an administrative </a:t>
            </a:r>
            <a:r>
              <a:rPr lang="en-US" sz="2800" b="1" dirty="0">
                <a:solidFill>
                  <a:srgbClr val="FFFF00"/>
                </a:solidFill>
              </a:rPr>
              <a:t>group</a:t>
            </a:r>
            <a:r>
              <a:rPr lang="en-US" sz="2800" b="1" dirty="0"/>
              <a:t> concerned with the interests of a specific community,</a:t>
            </a:r>
            <a:r>
              <a:rPr lang="en-US" sz="2800" dirty="0"/>
              <a:t> </a:t>
            </a:r>
            <a:r>
              <a:rPr lang="en-US" sz="2800" b="1" i="1" dirty="0">
                <a:solidFill>
                  <a:srgbClr val="FFFF00"/>
                </a:solidFill>
              </a:rPr>
              <a:t>council of elders</a:t>
            </a:r>
            <a:r>
              <a:rPr lang="en-US" sz="2800" dirty="0">
                <a:solidFill>
                  <a:srgbClr val="FFFF00"/>
                </a:solidFill>
              </a:rPr>
              <a:t>  </a:t>
            </a:r>
            <a:r>
              <a:rPr lang="en-US" sz="2800" dirty="0"/>
              <a:t>a. of the highest Judean council in Jerusalem…. b. as a council in connection with </a:t>
            </a:r>
            <a:r>
              <a:rPr lang="en-US" sz="2800" dirty="0" err="1"/>
              <a:t>adminstration</a:t>
            </a:r>
            <a:r>
              <a:rPr lang="en-US" sz="2800" dirty="0"/>
              <a:t> of Christian congregations, including all the </a:t>
            </a:r>
            <a:r>
              <a:rPr lang="el-GR" sz="2800" dirty="0"/>
              <a:t>πρεσβύτεροι</a:t>
            </a:r>
            <a:r>
              <a:rPr lang="en-US" sz="2800" dirty="0"/>
              <a:t> (s. </a:t>
            </a:r>
            <a:r>
              <a:rPr lang="el-GR" sz="2800" dirty="0"/>
              <a:t>πρεσβύτερος</a:t>
            </a:r>
            <a:r>
              <a:rPr lang="en-US" sz="2800" dirty="0"/>
              <a:t> 2b), </a:t>
            </a:r>
            <a:r>
              <a:rPr lang="en-US" sz="2800" i="1" dirty="0"/>
              <a:t>presbytery.”  </a:t>
            </a:r>
            <a:r>
              <a:rPr lang="en-US" sz="2000" dirty="0"/>
              <a:t>(861)</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75</a:t>
            </a:fld>
            <a:endParaRPr lang="en-US"/>
          </a:p>
        </p:txBody>
      </p:sp>
    </p:spTree>
  </p:cSld>
  <p:clrMapOvr>
    <a:masterClrMapping/>
  </p:clrMapOvr>
  <p:transition spd="med">
    <p:cover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“The Eldership”</a:t>
            </a:r>
            <a:br>
              <a:rPr lang="en-US" dirty="0">
                <a:latin typeface="Arial Black" pitchFamily="34" charset="0"/>
              </a:rPr>
            </a:br>
            <a:r>
              <a:rPr lang="en-US" sz="3000" dirty="0"/>
              <a:t>(</a:t>
            </a:r>
            <a:r>
              <a:rPr lang="en-US" sz="3000" dirty="0" err="1"/>
              <a:t>presbyterion</a:t>
            </a:r>
            <a:r>
              <a:rPr lang="en-US" sz="3000" dirty="0"/>
              <a:t>)</a:t>
            </a:r>
          </a:p>
        </p:txBody>
      </p:sp>
      <p:sp>
        <p:nvSpPr>
          <p:cNvPr id="3" name="Content Placeholder 2"/>
          <p:cNvSpPr>
            <a:spLocks noGrp="1"/>
          </p:cNvSpPr>
          <p:nvPr>
            <p:ph idx="1"/>
          </p:nvPr>
        </p:nvSpPr>
        <p:spPr>
          <a:xfrm>
            <a:off x="457200" y="1600200"/>
            <a:ext cx="8229600" cy="4648200"/>
          </a:xfrm>
        </p:spPr>
        <p:txBody>
          <a:bodyPr/>
          <a:lstStyle/>
          <a:p>
            <a:pPr marL="463550" indent="-463550">
              <a:spcBef>
                <a:spcPts val="0"/>
              </a:spcBef>
              <a:spcAft>
                <a:spcPts val="2400"/>
              </a:spcAft>
            </a:pPr>
            <a:r>
              <a:rPr lang="en-US" sz="2800" b="1" dirty="0"/>
              <a:t>ESL</a:t>
            </a:r>
            <a:r>
              <a:rPr lang="en-US" sz="2800" dirty="0"/>
              <a:t>:  “Three occurrences; AV translates as ‘elders’ once, ‘estate of elders’ once, and ‘presbytery’ once. 1 </a:t>
            </a:r>
            <a:r>
              <a:rPr lang="en-US" sz="2800" b="1" dirty="0">
                <a:solidFill>
                  <a:srgbClr val="FFFF00"/>
                </a:solidFill>
              </a:rPr>
              <a:t>body of elders</a:t>
            </a:r>
            <a:r>
              <a:rPr lang="en-US" sz="2800" dirty="0"/>
              <a:t>, presbytery, senate, council. 1a of the Jewish elders. 1b of the elders of any body (assembly) of Christians.”  </a:t>
            </a:r>
            <a:r>
              <a:rPr lang="en-US" sz="2000" dirty="0"/>
              <a:t>(Elec. Ed., </a:t>
            </a:r>
            <a:r>
              <a:rPr lang="en-US" sz="2000" dirty="0" err="1"/>
              <a:t>n.p</a:t>
            </a:r>
            <a:r>
              <a:rPr lang="en-US" sz="2000" dirty="0"/>
              <a:t>.)</a:t>
            </a:r>
          </a:p>
          <a:p>
            <a:pPr marL="463550" indent="-463550">
              <a:spcBef>
                <a:spcPts val="0"/>
              </a:spcBef>
              <a:spcAft>
                <a:spcPts val="2400"/>
              </a:spcAft>
            </a:pPr>
            <a:r>
              <a:rPr lang="en-US" sz="2800" b="1" dirty="0"/>
              <a:t>Vine</a:t>
            </a:r>
            <a:r>
              <a:rPr lang="en-US" sz="2800" dirty="0"/>
              <a:t>:  “‘an </a:t>
            </a:r>
            <a:r>
              <a:rPr lang="en-US" sz="2800" b="1" dirty="0">
                <a:solidFill>
                  <a:srgbClr val="FFFF00"/>
                </a:solidFill>
              </a:rPr>
              <a:t>assembly</a:t>
            </a:r>
            <a:r>
              <a:rPr lang="en-US" sz="2800" dirty="0"/>
              <a:t> of aged men,’ denotes (a) the Council or Senate among the Jews…. (b) the </a:t>
            </a:r>
            <a:r>
              <a:rPr lang="en-US" sz="2800" b="1" dirty="0">
                <a:solidFill>
                  <a:srgbClr val="FFFF00"/>
                </a:solidFill>
              </a:rPr>
              <a:t>‘elders’ </a:t>
            </a:r>
            <a:r>
              <a:rPr lang="en-US" sz="2800" dirty="0"/>
              <a:t>or bishops in a local church, 1 Tim. 4:14, </a:t>
            </a:r>
            <a:r>
              <a:rPr lang="en-US" sz="2800" b="1" dirty="0">
                <a:solidFill>
                  <a:srgbClr val="FFFF00"/>
                </a:solidFill>
              </a:rPr>
              <a:t>‘the presbytery.’</a:t>
            </a:r>
            <a:r>
              <a:rPr lang="en-US" sz="2800" dirty="0"/>
              <a:t>”  </a:t>
            </a:r>
            <a:r>
              <a:rPr lang="en-US" sz="2000" dirty="0"/>
              <a:t>(2:196)</a:t>
            </a:r>
            <a:endParaRPr lang="en-US" dirty="0"/>
          </a:p>
          <a:p>
            <a:pPr marL="463550" indent="-463550"/>
            <a:endParaRPr lang="en-US" sz="20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267D17-F160-4216-B04F-587780F8F299}" type="slidenum">
              <a:rPr lang="en-US"/>
              <a:pPr>
                <a:defRPr/>
              </a:pPr>
              <a:t>76</a:t>
            </a:fld>
            <a:endParaRPr lang="en-US"/>
          </a:p>
        </p:txBody>
      </p:sp>
    </p:spTree>
  </p:cSld>
  <p:clrMapOvr>
    <a:masterClrMapping/>
  </p:clrMapOvr>
  <p:transition spd="med">
    <p:cover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000" dirty="0">
                <a:latin typeface="+mn-lt"/>
              </a:rPr>
              <a:t>Objection:</a:t>
            </a:r>
            <a:r>
              <a:rPr lang="en-US" dirty="0">
                <a:latin typeface="Arial Black" pitchFamily="34" charset="0"/>
              </a:rPr>
              <a:t/>
            </a:r>
            <a:br>
              <a:rPr lang="en-US" dirty="0">
                <a:latin typeface="Arial Black" pitchFamily="34" charset="0"/>
              </a:rPr>
            </a:br>
            <a:r>
              <a:rPr lang="en-US" dirty="0">
                <a:latin typeface="Arial Black" pitchFamily="34" charset="0"/>
              </a:rPr>
              <a:t>“Better Qualified”</a:t>
            </a:r>
          </a:p>
        </p:txBody>
      </p:sp>
      <p:sp>
        <p:nvSpPr>
          <p:cNvPr id="6" name="Content Placeholder 5"/>
          <p:cNvSpPr>
            <a:spLocks noGrp="1"/>
          </p:cNvSpPr>
          <p:nvPr>
            <p:ph idx="1"/>
          </p:nvPr>
        </p:nvSpPr>
        <p:spPr>
          <a:xfrm>
            <a:off x="457200" y="1600201"/>
            <a:ext cx="8153400" cy="3581400"/>
          </a:xfrm>
        </p:spPr>
        <p:txBody>
          <a:bodyPr/>
          <a:lstStyle/>
          <a:p>
            <a:pPr marL="463550" indent="-463550">
              <a:spcBef>
                <a:spcPts val="0"/>
              </a:spcBef>
              <a:spcAft>
                <a:spcPts val="3200"/>
              </a:spcAft>
            </a:pPr>
            <a:r>
              <a:rPr lang="en-US" sz="2800" b="1" dirty="0">
                <a:solidFill>
                  <a:srgbClr val="FFFF00"/>
                </a:solidFill>
              </a:rPr>
              <a:t>3</a:t>
            </a:r>
            <a:r>
              <a:rPr lang="en-US" sz="2800" dirty="0"/>
              <a:t> better than </a:t>
            </a:r>
            <a:r>
              <a:rPr lang="en-US" sz="2800" b="1" dirty="0">
                <a:solidFill>
                  <a:srgbClr val="FFFF00"/>
                </a:solidFill>
              </a:rPr>
              <a:t>2</a:t>
            </a:r>
            <a:r>
              <a:rPr lang="en-US" sz="2800" dirty="0"/>
              <a:t>; </a:t>
            </a:r>
            <a:r>
              <a:rPr lang="en-US" sz="2800" b="1" dirty="0">
                <a:solidFill>
                  <a:srgbClr val="FFFF00"/>
                </a:solidFill>
              </a:rPr>
              <a:t>4</a:t>
            </a:r>
            <a:r>
              <a:rPr lang="en-US" sz="2800" dirty="0"/>
              <a:t> than </a:t>
            </a:r>
            <a:r>
              <a:rPr lang="en-US" sz="2800" b="1" dirty="0">
                <a:solidFill>
                  <a:srgbClr val="FFFF00"/>
                </a:solidFill>
              </a:rPr>
              <a:t>3</a:t>
            </a:r>
            <a:r>
              <a:rPr lang="en-US" sz="2800" dirty="0"/>
              <a:t>; </a:t>
            </a:r>
            <a:r>
              <a:rPr lang="en-US" sz="2800" b="1" dirty="0">
                <a:solidFill>
                  <a:srgbClr val="FFFF00"/>
                </a:solidFill>
              </a:rPr>
              <a:t>15</a:t>
            </a:r>
            <a:r>
              <a:rPr lang="en-US" sz="2800" dirty="0"/>
              <a:t> than </a:t>
            </a:r>
            <a:r>
              <a:rPr lang="en-US" sz="2800" b="1" dirty="0">
                <a:solidFill>
                  <a:srgbClr val="FFFF00"/>
                </a:solidFill>
              </a:rPr>
              <a:t>10</a:t>
            </a:r>
            <a:r>
              <a:rPr lang="en-US" sz="2800" dirty="0"/>
              <a:t>; etc.</a:t>
            </a:r>
          </a:p>
          <a:p>
            <a:pPr marL="463550" indent="-463550">
              <a:spcBef>
                <a:spcPts val="0"/>
              </a:spcBef>
              <a:spcAft>
                <a:spcPts val="3200"/>
              </a:spcAft>
            </a:pPr>
            <a:r>
              <a:rPr lang="en-US" sz="2800" b="1" dirty="0">
                <a:solidFill>
                  <a:srgbClr val="FFFF00"/>
                </a:solidFill>
              </a:rPr>
              <a:t>1</a:t>
            </a:r>
            <a:r>
              <a:rPr lang="en-US" sz="2800" dirty="0"/>
              <a:t> different (and perhaps more difficult) experience than </a:t>
            </a:r>
            <a:r>
              <a:rPr lang="en-US" sz="2800" b="1" dirty="0">
                <a:solidFill>
                  <a:srgbClr val="FFFF00"/>
                </a:solidFill>
              </a:rPr>
              <a:t>2+</a:t>
            </a:r>
          </a:p>
          <a:p>
            <a:pPr marL="463550" indent="-463550">
              <a:spcBef>
                <a:spcPts val="0"/>
              </a:spcBef>
              <a:spcAft>
                <a:spcPts val="3200"/>
              </a:spcAft>
            </a:pPr>
            <a:r>
              <a:rPr lang="en-US" sz="2800" b="1" dirty="0">
                <a:solidFill>
                  <a:srgbClr val="FFFF00"/>
                </a:solidFill>
              </a:rPr>
              <a:t>All boys </a:t>
            </a:r>
            <a:r>
              <a:rPr lang="en-US" sz="2800" dirty="0"/>
              <a:t>different experience</a:t>
            </a:r>
          </a:p>
          <a:p>
            <a:pPr marL="463550" indent="-463550">
              <a:spcBef>
                <a:spcPts val="0"/>
              </a:spcBef>
              <a:spcAft>
                <a:spcPts val="3200"/>
              </a:spcAft>
            </a:pPr>
            <a:r>
              <a:rPr lang="en-US" sz="2800" b="1" dirty="0">
                <a:solidFill>
                  <a:srgbClr val="FFFF00"/>
                </a:solidFill>
              </a:rPr>
              <a:t>All girls </a:t>
            </a:r>
            <a:r>
              <a:rPr lang="en-US" sz="2800" dirty="0"/>
              <a:t>different experience</a:t>
            </a:r>
          </a:p>
        </p:txBody>
      </p:sp>
      <p:sp>
        <p:nvSpPr>
          <p:cNvPr id="4" name="Slide Number Placeholder 3"/>
          <p:cNvSpPr>
            <a:spLocks noGrp="1"/>
          </p:cNvSpPr>
          <p:nvPr>
            <p:ph type="sldNum" sz="quarter" idx="12"/>
          </p:nvPr>
        </p:nvSpPr>
        <p:spPr/>
        <p:txBody>
          <a:bodyPr/>
          <a:lstStyle/>
          <a:p>
            <a:pPr>
              <a:defRPr/>
            </a:pPr>
            <a:fld id="{C841AC3D-F827-418E-8AC4-24DB18D2EF23}" type="slidenum">
              <a:rPr lang="en-US"/>
              <a:pPr>
                <a:defRPr/>
              </a:pPr>
              <a:t>77</a:t>
            </a:fld>
            <a:endParaRPr lang="en-US"/>
          </a:p>
        </p:txBody>
      </p:sp>
      <p:sp>
        <p:nvSpPr>
          <p:cNvPr id="7" name="Rectangle 6"/>
          <p:cNvSpPr/>
          <p:nvPr/>
        </p:nvSpPr>
        <p:spPr bwMode="auto">
          <a:xfrm>
            <a:off x="1066800" y="5486400"/>
            <a:ext cx="7162800" cy="533400"/>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00"/>
                </a:solidFill>
                <a:effectLst/>
                <a:latin typeface="Arial Black" pitchFamily="34" charset="0"/>
              </a:rPr>
              <a:t>What</a:t>
            </a:r>
            <a:r>
              <a:rPr kumimoji="0" lang="en-US" sz="3200" b="0" i="0" u="none" strike="noStrike" cap="none" normalizeH="0" baseline="0" dirty="0">
                <a:ln>
                  <a:noFill/>
                </a:ln>
                <a:solidFill>
                  <a:schemeClr val="tx1"/>
                </a:solidFill>
                <a:effectLst/>
                <a:latin typeface="Arial Black" pitchFamily="34" charset="0"/>
              </a:rPr>
              <a:t> Is Required?  And </a:t>
            </a:r>
            <a:r>
              <a:rPr kumimoji="0" lang="en-US" sz="3200" b="0" i="0" u="none" strike="noStrike" cap="none" normalizeH="0" baseline="0" dirty="0">
                <a:ln>
                  <a:noFill/>
                </a:ln>
                <a:solidFill>
                  <a:srgbClr val="FFFF00"/>
                </a:solidFill>
                <a:effectLst/>
                <a:latin typeface="Arial Black" pitchFamily="34" charset="0"/>
              </a:rPr>
              <a:t>Why</a:t>
            </a:r>
            <a:r>
              <a:rPr kumimoji="0" lang="en-US" sz="3200" b="0" i="0" u="none" strike="noStrike" cap="none" normalizeH="0" baseline="0" dirty="0">
                <a:ln>
                  <a:noFill/>
                </a:ln>
                <a:solidFill>
                  <a:schemeClr val="tx1"/>
                </a:solidFill>
                <a:effectLst/>
                <a:latin typeface="Arial Black" pitchFamily="34" charset="0"/>
              </a:rPr>
              <a:t>?</a:t>
            </a:r>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957C599-995B-42C3-AF83-A16B26E4A787}" type="slidenum">
              <a:rPr lang="en-US"/>
              <a:pPr>
                <a:defRPr/>
              </a:pPr>
              <a:t>78</a:t>
            </a:fld>
            <a:endParaRPr lang="en-US"/>
          </a:p>
        </p:txBody>
      </p:sp>
      <p:sp>
        <p:nvSpPr>
          <p:cNvPr id="587778" name="Rectangle 2"/>
          <p:cNvSpPr>
            <a:spLocks noGrp="1" noChangeArrowheads="1"/>
          </p:cNvSpPr>
          <p:nvPr>
            <p:ph type="title"/>
          </p:nvPr>
        </p:nvSpPr>
        <p:spPr>
          <a:xfrm>
            <a:off x="457200" y="277813"/>
            <a:ext cx="8229600" cy="865187"/>
          </a:xfrm>
        </p:spPr>
        <p:txBody>
          <a:bodyPr/>
          <a:lstStyle/>
          <a:p>
            <a:pPr eaLnBrk="1" hangingPunct="1">
              <a:defRPr/>
            </a:pPr>
            <a:r>
              <a:rPr lang="en-US">
                <a:latin typeface="Arial Black" pitchFamily="34" charset="0"/>
              </a:rPr>
              <a:t>Marshall Patton</a:t>
            </a:r>
          </a:p>
        </p:txBody>
      </p:sp>
      <p:sp>
        <p:nvSpPr>
          <p:cNvPr id="587779" name="Rectangle 3"/>
          <p:cNvSpPr>
            <a:spLocks noGrp="1" noChangeArrowheads="1"/>
          </p:cNvSpPr>
          <p:nvPr>
            <p:ph type="body" idx="1"/>
          </p:nvPr>
        </p:nvSpPr>
        <p:spPr>
          <a:xfrm>
            <a:off x="457200" y="1447800"/>
            <a:ext cx="8229600" cy="4800600"/>
          </a:xfrm>
        </p:spPr>
        <p:txBody>
          <a:bodyPr/>
          <a:lstStyle/>
          <a:p>
            <a:pPr marL="0" indent="457200" eaLnBrk="1" hangingPunct="1">
              <a:spcBef>
                <a:spcPct val="0"/>
              </a:spcBef>
              <a:buNone/>
              <a:defRPr/>
            </a:pPr>
            <a:r>
              <a:rPr lang="en-US" sz="2500" dirty="0"/>
              <a:t>“An objection is sometimes made to this position on the grounds that </a:t>
            </a:r>
            <a:r>
              <a:rPr lang="en-US" sz="2500" b="1" dirty="0">
                <a:solidFill>
                  <a:srgbClr val="FFFF00"/>
                </a:solidFill>
              </a:rPr>
              <a:t>a man with children has an advantage over the man with only one child</a:t>
            </a:r>
            <a:r>
              <a:rPr lang="en-US" sz="2500" dirty="0"/>
              <a:t> by virtue of experience the latter does not have. While this is true, it also follows that the man with </a:t>
            </a:r>
            <a:r>
              <a:rPr lang="en-US" sz="2500" b="1" dirty="0">
                <a:solidFill>
                  <a:srgbClr val="FFFF00"/>
                </a:solidFill>
              </a:rPr>
              <a:t>only one child</a:t>
            </a:r>
            <a:r>
              <a:rPr lang="en-US" sz="2500" dirty="0"/>
              <a:t> has an advantage over the man with a plurality of children by virtue of experience the latter does not have. Children influence children, especially do the older influence the younger. For this reason sometimes (not always) it is more difficult for the father with a single child to bring him up in the faith than for the father with a plurality of children.” </a:t>
            </a:r>
            <a:r>
              <a:rPr lang="en-US" sz="2000" dirty="0"/>
              <a:t>(“1 Timothy,” </a:t>
            </a:r>
            <a:r>
              <a:rPr lang="en-US" sz="2000" i="1" dirty="0"/>
              <a:t>Truth Commentaries</a:t>
            </a:r>
            <a:r>
              <a:rPr lang="en-US" sz="2000" dirty="0"/>
              <a:t>, 74-75)</a:t>
            </a:r>
          </a:p>
          <a:p>
            <a:pPr marL="0" indent="457200" eaLnBrk="1" hangingPunct="1">
              <a:spcBef>
                <a:spcPct val="0"/>
              </a:spcBef>
              <a:buFont typeface="Wingdings" pitchFamily="2" charset="2"/>
              <a:buNone/>
              <a:defRPr/>
            </a:pPr>
            <a:r>
              <a:rPr lang="en-US" sz="20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6614686-D033-493F-B683-EA7B0B555E1C}" type="slidenum">
              <a:rPr lang="en-US"/>
              <a:pPr>
                <a:defRPr/>
              </a:pPr>
              <a:t>79</a:t>
            </a:fld>
            <a:endParaRPr lang="en-US"/>
          </a:p>
        </p:txBody>
      </p:sp>
      <p:sp>
        <p:nvSpPr>
          <p:cNvPr id="588802" name="Rectangle 2"/>
          <p:cNvSpPr>
            <a:spLocks noGrp="1" noChangeArrowheads="1"/>
          </p:cNvSpPr>
          <p:nvPr>
            <p:ph type="title"/>
          </p:nvPr>
        </p:nvSpPr>
        <p:spPr>
          <a:xfrm>
            <a:off x="457200" y="277813"/>
            <a:ext cx="8229600" cy="865187"/>
          </a:xfrm>
        </p:spPr>
        <p:txBody>
          <a:bodyPr/>
          <a:lstStyle/>
          <a:p>
            <a:pPr eaLnBrk="1" hangingPunct="1">
              <a:defRPr/>
            </a:pPr>
            <a:r>
              <a:rPr lang="en-US">
                <a:latin typeface="Arial Black" pitchFamily="34" charset="0"/>
              </a:rPr>
              <a:t>Marshall Patton</a:t>
            </a:r>
          </a:p>
        </p:txBody>
      </p:sp>
      <p:sp>
        <p:nvSpPr>
          <p:cNvPr id="588803" name="Rectangle 3"/>
          <p:cNvSpPr>
            <a:spLocks noGrp="1" noChangeArrowheads="1"/>
          </p:cNvSpPr>
          <p:nvPr>
            <p:ph type="body" idx="1"/>
          </p:nvPr>
        </p:nvSpPr>
        <p:spPr>
          <a:xfrm>
            <a:off x="457200" y="1447800"/>
            <a:ext cx="8229600" cy="4800600"/>
          </a:xfrm>
        </p:spPr>
        <p:txBody>
          <a:bodyPr/>
          <a:lstStyle/>
          <a:p>
            <a:pPr marL="0" indent="457200" eaLnBrk="1" hangingPunct="1">
              <a:spcBef>
                <a:spcPct val="0"/>
              </a:spcBef>
              <a:buFont typeface="Wingdings" pitchFamily="2" charset="2"/>
              <a:buNone/>
              <a:defRPr/>
            </a:pPr>
            <a:r>
              <a:rPr lang="en-US" sz="2500" dirty="0"/>
              <a:t>“Furthermore, the father whose children are </a:t>
            </a:r>
            <a:r>
              <a:rPr lang="en-US" sz="2500" b="1" dirty="0">
                <a:solidFill>
                  <a:srgbClr val="FFFF00"/>
                </a:solidFill>
              </a:rPr>
              <a:t>all boys</a:t>
            </a:r>
            <a:r>
              <a:rPr lang="en-US" sz="2500" dirty="0"/>
              <a:t> has experiences the father whose children are all girls does not have, and vice versa.  Each affords some advantage over the other. But the </a:t>
            </a:r>
            <a:r>
              <a:rPr lang="en-US" sz="2500" i="1" dirty="0"/>
              <a:t>fundamental</a:t>
            </a:r>
            <a:r>
              <a:rPr lang="en-US" sz="2500" dirty="0"/>
              <a:t> </a:t>
            </a:r>
            <a:r>
              <a:rPr lang="en-US" sz="2500" i="1" dirty="0"/>
              <a:t>question </a:t>
            </a:r>
            <a:r>
              <a:rPr lang="en-US" sz="2500" dirty="0"/>
              <a:t>is: </a:t>
            </a:r>
            <a:r>
              <a:rPr lang="en-US" sz="2500" b="1" dirty="0">
                <a:solidFill>
                  <a:srgbClr val="FFFF00"/>
                </a:solidFill>
              </a:rPr>
              <a:t>Do we have the prerogative to extend the divine qualification beyond what revelation itself brings into focus?  </a:t>
            </a:r>
            <a:r>
              <a:rPr lang="en-US" sz="2500" dirty="0"/>
              <a:t>Men could discuss almost without end which experience or situation gives the greater advantage. However, that which divine revelation brings into focus is simply this: a demonstration of ability to teach, train, and rule his own house.” (1 Tim. 3:4, 5; Tit. 1:6).”  </a:t>
            </a:r>
            <a:r>
              <a:rPr lang="en-US" sz="2000" dirty="0"/>
              <a:t>(“1 Timothy,” </a:t>
            </a:r>
            <a:r>
              <a:rPr lang="en-US" sz="2000" i="1" dirty="0"/>
              <a:t>Truth Commentaries</a:t>
            </a:r>
            <a:r>
              <a:rPr lang="en-US" sz="2000" dirty="0"/>
              <a:t>, 74-75)</a:t>
            </a:r>
            <a:endParaRPr lang="en-US" sz="25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249362"/>
          </a:xfrm>
        </p:spPr>
        <p:txBody>
          <a:bodyPr/>
          <a:lstStyle/>
          <a:p>
            <a:r>
              <a:rPr lang="en-US" dirty="0">
                <a:latin typeface="Arial Black" pitchFamily="34" charset="0"/>
              </a:rPr>
              <a:t>Specific Qualifications Or </a:t>
            </a:r>
            <a:br>
              <a:rPr lang="en-US" dirty="0">
                <a:latin typeface="Arial Black" pitchFamily="34" charset="0"/>
              </a:rPr>
            </a:br>
            <a:r>
              <a:rPr lang="en-US" dirty="0">
                <a:latin typeface="Arial Black" pitchFamily="34" charset="0"/>
              </a:rPr>
              <a:t>General Character?</a:t>
            </a:r>
          </a:p>
        </p:txBody>
      </p:sp>
      <p:sp>
        <p:nvSpPr>
          <p:cNvPr id="8" name="Text Placeholder 7"/>
          <p:cNvSpPr>
            <a:spLocks noGrp="1"/>
          </p:cNvSpPr>
          <p:nvPr>
            <p:ph type="body" idx="1"/>
          </p:nvPr>
        </p:nvSpPr>
        <p:spPr>
          <a:xfrm>
            <a:off x="457200" y="1828800"/>
            <a:ext cx="4040188" cy="639762"/>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Elders</a:t>
            </a:r>
            <a:endParaRPr lang="en-US" sz="3200" b="0" dirty="0"/>
          </a:p>
        </p:txBody>
      </p:sp>
      <p:sp>
        <p:nvSpPr>
          <p:cNvPr id="9" name="Content Placeholder 8"/>
          <p:cNvSpPr>
            <a:spLocks noGrp="1"/>
          </p:cNvSpPr>
          <p:nvPr>
            <p:ph sz="half" idx="2"/>
          </p:nvPr>
        </p:nvSpPr>
        <p:spPr>
          <a:xfrm>
            <a:off x="457200" y="2468562"/>
            <a:ext cx="4040188" cy="3768725"/>
          </a:xfrm>
        </p:spPr>
        <p:txBody>
          <a:bodyPr/>
          <a:lstStyle/>
          <a:p>
            <a:pPr marL="0" indent="463550">
              <a:buNone/>
            </a:pPr>
            <a:r>
              <a:rPr lang="en-US" baseline="30000" dirty="0"/>
              <a:t>2</a:t>
            </a:r>
            <a:r>
              <a:rPr lang="en-US" dirty="0"/>
              <a:t> A bishop then </a:t>
            </a:r>
            <a:r>
              <a:rPr lang="en-US" b="1" dirty="0">
                <a:solidFill>
                  <a:srgbClr val="FFFF00"/>
                </a:solidFill>
              </a:rPr>
              <a:t>must</a:t>
            </a:r>
            <a:r>
              <a:rPr lang="en-US" dirty="0"/>
              <a:t> </a:t>
            </a:r>
            <a:r>
              <a:rPr lang="en-US" b="1" dirty="0">
                <a:solidFill>
                  <a:srgbClr val="FFFF00"/>
                </a:solidFill>
              </a:rPr>
              <a:t>be</a:t>
            </a:r>
            <a:r>
              <a:rPr lang="en-US" dirty="0"/>
              <a:t> blameless, the husband of one wife, temperate, sober-minded, of good behavior, hospitable, able to teach; </a:t>
            </a:r>
            <a:r>
              <a:rPr lang="en-US" baseline="30000" dirty="0"/>
              <a:t>3</a:t>
            </a:r>
            <a:r>
              <a:rPr lang="en-US" dirty="0"/>
              <a:t> not given to wine, not violent, not greedy for money, but gentle, not quarrelsome, not covetous….  (1 Tim. 3:2-3)</a:t>
            </a:r>
          </a:p>
        </p:txBody>
      </p:sp>
      <p:sp>
        <p:nvSpPr>
          <p:cNvPr id="10" name="Text Placeholder 9"/>
          <p:cNvSpPr>
            <a:spLocks noGrp="1"/>
          </p:cNvSpPr>
          <p:nvPr>
            <p:ph type="body" sz="quarter" idx="3"/>
          </p:nvPr>
        </p:nvSpPr>
        <p:spPr>
          <a:xfrm>
            <a:off x="4645025" y="1828800"/>
            <a:ext cx="4041775" cy="639762"/>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Widow Indeed</a:t>
            </a:r>
            <a:endParaRPr lang="en-US" sz="3200" b="0" dirty="0"/>
          </a:p>
        </p:txBody>
      </p:sp>
      <p:sp>
        <p:nvSpPr>
          <p:cNvPr id="11" name="Content Placeholder 10"/>
          <p:cNvSpPr>
            <a:spLocks noGrp="1"/>
          </p:cNvSpPr>
          <p:nvPr>
            <p:ph sz="quarter" idx="4"/>
          </p:nvPr>
        </p:nvSpPr>
        <p:spPr>
          <a:xfrm>
            <a:off x="4645025" y="2468562"/>
            <a:ext cx="4041775" cy="3703638"/>
          </a:xfrm>
        </p:spPr>
        <p:txBody>
          <a:bodyPr/>
          <a:lstStyle/>
          <a:p>
            <a:pPr marL="0" indent="463550">
              <a:buNone/>
            </a:pPr>
            <a:r>
              <a:rPr lang="en-US" baseline="30000" dirty="0"/>
              <a:t>10</a:t>
            </a:r>
            <a:r>
              <a:rPr lang="en-US" dirty="0"/>
              <a:t> well reported for </a:t>
            </a:r>
            <a:r>
              <a:rPr lang="en-US" b="1" dirty="0">
                <a:solidFill>
                  <a:srgbClr val="FFCC00"/>
                </a:solidFill>
              </a:rPr>
              <a:t>good works</a:t>
            </a:r>
            <a:r>
              <a:rPr lang="en-US" dirty="0"/>
              <a:t>: </a:t>
            </a:r>
            <a:r>
              <a:rPr lang="en-US" b="1" dirty="0">
                <a:solidFill>
                  <a:srgbClr val="FFFF00"/>
                </a:solidFill>
              </a:rPr>
              <a:t>if</a:t>
            </a:r>
            <a:r>
              <a:rPr lang="en-US" dirty="0"/>
              <a:t> she has brought up children, </a:t>
            </a:r>
            <a:r>
              <a:rPr lang="en-US" b="1" dirty="0">
                <a:solidFill>
                  <a:srgbClr val="FFFF00"/>
                </a:solidFill>
              </a:rPr>
              <a:t>if</a:t>
            </a:r>
            <a:r>
              <a:rPr lang="en-US" dirty="0"/>
              <a:t> she has lodged strangers, </a:t>
            </a:r>
            <a:r>
              <a:rPr lang="en-US" b="1" dirty="0">
                <a:solidFill>
                  <a:srgbClr val="FFFF00"/>
                </a:solidFill>
              </a:rPr>
              <a:t>if</a:t>
            </a:r>
            <a:r>
              <a:rPr lang="en-US" dirty="0"/>
              <a:t> she has washed the saints’ feet, </a:t>
            </a:r>
            <a:r>
              <a:rPr lang="en-US" b="1" dirty="0">
                <a:solidFill>
                  <a:srgbClr val="FFFF00"/>
                </a:solidFill>
              </a:rPr>
              <a:t>if</a:t>
            </a:r>
            <a:r>
              <a:rPr lang="en-US" dirty="0"/>
              <a:t> she has relieved the afflicted, </a:t>
            </a:r>
            <a:r>
              <a:rPr lang="en-US" b="1" dirty="0">
                <a:solidFill>
                  <a:srgbClr val="FFFF00"/>
                </a:solidFill>
              </a:rPr>
              <a:t>if</a:t>
            </a:r>
            <a:r>
              <a:rPr lang="en-US" dirty="0"/>
              <a:t> she has diligently followed every good work.  (1 Tim. 5:10)</a:t>
            </a:r>
          </a:p>
          <a:p>
            <a:endParaRPr lang="en-US" dirty="0"/>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8</a:t>
            </a:fld>
            <a:endParaRPr lang="en-US"/>
          </a:p>
        </p:txBody>
      </p:sp>
      <p:sp>
        <p:nvSpPr>
          <p:cNvPr id="12" name="Footer Placeholder 11"/>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sz="4400" dirty="0">
                <a:solidFill>
                  <a:srgbClr val="FFC000"/>
                </a:solidFill>
                <a:latin typeface="Arial Black" pitchFamily="34" charset="0"/>
              </a:rPr>
              <a:t>“Faithful Children”</a:t>
            </a:r>
          </a:p>
        </p:txBody>
      </p:sp>
      <p:sp>
        <p:nvSpPr>
          <p:cNvPr id="6" name="Subtitle 5"/>
          <p:cNvSpPr>
            <a:spLocks noGrp="1"/>
          </p:cNvSpPr>
          <p:nvPr>
            <p:ph type="subTitle" sz="quarter" idx="1"/>
          </p:nvPr>
        </p:nvSpPr>
        <p:spPr/>
        <p:txBody>
          <a:bodyPr/>
          <a:lstStyle/>
          <a:p>
            <a:r>
              <a:rPr lang="en-US" dirty="0"/>
              <a:t>(Tit. 1:6)</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80</a:t>
            </a:fld>
            <a:endParaRPr lang="en-US"/>
          </a:p>
        </p:txBody>
      </p:sp>
      <p:sp>
        <p:nvSpPr>
          <p:cNvPr id="7" name="Footer Placeholder 6"/>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ED59B5-66E1-4610-B912-0D9094B2639F}" type="slidenum">
              <a:rPr lang="en-US"/>
              <a:pPr>
                <a:defRPr/>
              </a:pPr>
              <a:t>81</a:t>
            </a:fld>
            <a:endParaRPr lang="en-US"/>
          </a:p>
        </p:txBody>
      </p:sp>
      <p:sp>
        <p:nvSpPr>
          <p:cNvPr id="589826"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Faithful”</a:t>
            </a:r>
            <a:br>
              <a:rPr lang="en-US" dirty="0">
                <a:latin typeface="Arial Black" pitchFamily="34" charset="0"/>
                <a:cs typeface="Times New Roman" pitchFamily="18" charset="0"/>
              </a:rPr>
            </a:br>
            <a:r>
              <a:rPr lang="en-US" sz="3000" dirty="0">
                <a:latin typeface="CG Times (W1)" charset="0"/>
                <a:cs typeface="Times New Roman" pitchFamily="18" charset="0"/>
              </a:rPr>
              <a:t>(</a:t>
            </a:r>
            <a:r>
              <a:rPr lang="en-US" sz="3000" i="1" dirty="0" err="1">
                <a:latin typeface="CG Times (W1)" charset="0"/>
                <a:cs typeface="Times New Roman" pitchFamily="18" charset="0"/>
              </a:rPr>
              <a:t>pistos</a:t>
            </a:r>
            <a:r>
              <a:rPr lang="en-US" sz="3000" dirty="0">
                <a:latin typeface="CG Times (W1)" charset="0"/>
                <a:cs typeface="Times New Roman" pitchFamily="18" charset="0"/>
              </a:rPr>
              <a:t>)</a:t>
            </a:r>
            <a:endParaRPr lang="en-US" dirty="0"/>
          </a:p>
        </p:txBody>
      </p:sp>
      <p:sp>
        <p:nvSpPr>
          <p:cNvPr id="589827" name="Rectangle 3"/>
          <p:cNvSpPr>
            <a:spLocks noGrp="1" noChangeArrowheads="1"/>
          </p:cNvSpPr>
          <p:nvPr>
            <p:ph type="body" idx="1"/>
          </p:nvPr>
        </p:nvSpPr>
        <p:spPr/>
        <p:txBody>
          <a:bodyPr/>
          <a:lstStyle/>
          <a:p>
            <a:pPr marL="0" indent="457200" eaLnBrk="1" hangingPunct="1">
              <a:spcBef>
                <a:spcPct val="0"/>
              </a:spcBef>
              <a:buNone/>
              <a:defRPr/>
            </a:pPr>
            <a:r>
              <a:rPr lang="en-US" sz="2400" b="1" dirty="0" err="1"/>
              <a:t>BDAG</a:t>
            </a:r>
            <a:r>
              <a:rPr lang="en-US" sz="2400" dirty="0"/>
              <a:t>:  “</a:t>
            </a:r>
            <a:r>
              <a:rPr lang="en-US" sz="2400" b="1" dirty="0">
                <a:solidFill>
                  <a:srgbClr val="FFFF00"/>
                </a:solidFill>
              </a:rPr>
              <a:t>pertaining to being worthy of belief or trust,</a:t>
            </a:r>
            <a:r>
              <a:rPr lang="en-US" sz="2400" dirty="0">
                <a:solidFill>
                  <a:srgbClr val="FFFF00"/>
                </a:solidFill>
              </a:rPr>
              <a:t> </a:t>
            </a:r>
            <a:r>
              <a:rPr lang="en-US" sz="2400" b="1" i="1" dirty="0">
                <a:solidFill>
                  <a:srgbClr val="FFFF00"/>
                </a:solidFill>
              </a:rPr>
              <a:t>trustworthy, faithful, dependable, inspiring trust/faith,</a:t>
            </a:r>
            <a:r>
              <a:rPr lang="en-US" sz="2400" dirty="0">
                <a:solidFill>
                  <a:srgbClr val="FFFF00"/>
                </a:solidFill>
              </a:rPr>
              <a:t> </a:t>
            </a:r>
            <a:r>
              <a:rPr lang="en-US" sz="2400" dirty="0"/>
              <a:t>pass. aspect of </a:t>
            </a:r>
            <a:r>
              <a:rPr lang="el-GR" sz="2400" dirty="0"/>
              <a:t>πιστεύω</a:t>
            </a:r>
            <a:r>
              <a:rPr lang="en-US" sz="2400" dirty="0"/>
              <a:t> (</a:t>
            </a:r>
            <a:r>
              <a:rPr lang="en-US" sz="2400" dirty="0" err="1"/>
              <a:t>Hom</a:t>
            </a:r>
            <a:r>
              <a:rPr lang="en-US" sz="2400" dirty="0"/>
              <a:t>.+)…. 2.  </a:t>
            </a:r>
            <a:r>
              <a:rPr lang="en-US" sz="2400" b="1" dirty="0">
                <a:solidFill>
                  <a:srgbClr val="FFFF00"/>
                </a:solidFill>
              </a:rPr>
              <a:t>pert. to being trusting,</a:t>
            </a:r>
            <a:r>
              <a:rPr lang="en-US" sz="2400" dirty="0">
                <a:solidFill>
                  <a:srgbClr val="FFFF00"/>
                </a:solidFill>
              </a:rPr>
              <a:t> </a:t>
            </a:r>
            <a:r>
              <a:rPr lang="en-US" sz="2400" b="1" i="1" dirty="0">
                <a:solidFill>
                  <a:srgbClr val="FFFF00"/>
                </a:solidFill>
              </a:rPr>
              <a:t>trusting, cherishing faith/trust</a:t>
            </a:r>
            <a:r>
              <a:rPr lang="en-US" sz="2400" dirty="0">
                <a:solidFill>
                  <a:srgbClr val="FFFF00"/>
                </a:solidFill>
              </a:rPr>
              <a:t> </a:t>
            </a:r>
            <a:r>
              <a:rPr lang="en-US" sz="2400" dirty="0"/>
              <a:t>act. aspect of </a:t>
            </a:r>
            <a:r>
              <a:rPr lang="el-GR" sz="2400" dirty="0"/>
              <a:t>πιστεύω</a:t>
            </a:r>
            <a:r>
              <a:rPr lang="en-US" sz="2400" dirty="0"/>
              <a:t>…, also </a:t>
            </a:r>
            <a:r>
              <a:rPr lang="en-US" sz="2400" i="1" dirty="0">
                <a:solidFill>
                  <a:srgbClr val="FFFF00"/>
                </a:solidFill>
              </a:rPr>
              <a:t>believing</a:t>
            </a:r>
            <a:r>
              <a:rPr lang="en-US" sz="2400" i="1" dirty="0"/>
              <a:t>, </a:t>
            </a:r>
            <a:r>
              <a:rPr lang="en-US" sz="2400" i="1" dirty="0">
                <a:solidFill>
                  <a:srgbClr val="FFFF00"/>
                </a:solidFill>
              </a:rPr>
              <a:t>full of faith, faithful</a:t>
            </a:r>
            <a:r>
              <a:rPr lang="en-US" sz="2400" dirty="0"/>
              <a:t>….Of one who confesses the Christian faith </a:t>
            </a:r>
            <a:r>
              <a:rPr lang="en-US" sz="2400" i="1" dirty="0">
                <a:solidFill>
                  <a:srgbClr val="FFFF00"/>
                </a:solidFill>
              </a:rPr>
              <a:t>believing</a:t>
            </a:r>
            <a:r>
              <a:rPr lang="en-US" sz="2400" dirty="0"/>
              <a:t> or </a:t>
            </a:r>
            <a:r>
              <a:rPr lang="en-US" sz="2400" i="1" dirty="0"/>
              <a:t>a </a:t>
            </a:r>
            <a:r>
              <a:rPr lang="en-US" sz="2400" i="1" dirty="0">
                <a:solidFill>
                  <a:srgbClr val="FFFF00"/>
                </a:solidFill>
              </a:rPr>
              <a:t>believer</a:t>
            </a:r>
            <a:r>
              <a:rPr lang="en-US" sz="2400" i="1" dirty="0"/>
              <a:t> </a:t>
            </a:r>
            <a:r>
              <a:rPr lang="en-US" sz="2400" i="1" dirty="0">
                <a:solidFill>
                  <a:srgbClr val="FFFF00"/>
                </a:solidFill>
              </a:rPr>
              <a:t>in the Lord, in Christ, in God</a:t>
            </a:r>
            <a:r>
              <a:rPr lang="en-US" sz="2400" dirty="0"/>
              <a:t>….  —The abs. </a:t>
            </a:r>
            <a:r>
              <a:rPr lang="el-GR" sz="2400" dirty="0"/>
              <a:t>πιστός</a:t>
            </a:r>
            <a:r>
              <a:rPr lang="en-US" sz="2400" dirty="0"/>
              <a:t> also means </a:t>
            </a:r>
            <a:r>
              <a:rPr lang="en-US" sz="2400" i="1" dirty="0">
                <a:solidFill>
                  <a:srgbClr val="FFFF00"/>
                </a:solidFill>
              </a:rPr>
              <a:t>believing (in Christ), a (Christian) believer</a:t>
            </a:r>
            <a:r>
              <a:rPr lang="en-US" sz="2400" dirty="0">
                <a:solidFill>
                  <a:srgbClr val="FFFF00"/>
                </a:solidFill>
              </a:rPr>
              <a:t> </a:t>
            </a:r>
            <a:r>
              <a:rPr lang="en-US" sz="2400" dirty="0"/>
              <a:t>and is used both as adj. (Just., D. 110, 4) and as subst. </a:t>
            </a:r>
            <a:r>
              <a:rPr lang="en-US" sz="2400" b="1" dirty="0"/>
              <a:t>Ac 16:1</a:t>
            </a:r>
            <a:r>
              <a:rPr lang="en-US" sz="2400" dirty="0"/>
              <a:t>; </a:t>
            </a:r>
            <a:r>
              <a:rPr lang="en-US" sz="2400" b="1" dirty="0"/>
              <a:t>2 </a:t>
            </a:r>
            <a:r>
              <a:rPr lang="en-US" sz="2400" b="1" dirty="0" err="1"/>
              <a:t>Cor</a:t>
            </a:r>
            <a:r>
              <a:rPr lang="en-US" sz="2400" b="1" dirty="0"/>
              <a:t> 6:15</a:t>
            </a:r>
            <a:r>
              <a:rPr lang="en-US" sz="2400" dirty="0"/>
              <a:t>; </a:t>
            </a:r>
            <a:r>
              <a:rPr lang="en-US" sz="2400" b="1" dirty="0"/>
              <a:t>1 Ti 4:10</a:t>
            </a:r>
            <a:r>
              <a:rPr lang="en-US" sz="2400" dirty="0"/>
              <a:t>; </a:t>
            </a:r>
            <a:r>
              <a:rPr lang="en-US" sz="2400" b="1" dirty="0"/>
              <a:t>5:16</a:t>
            </a:r>
            <a:r>
              <a:rPr lang="en-US" sz="2400" dirty="0"/>
              <a:t>; </a:t>
            </a:r>
            <a:r>
              <a:rPr lang="en-US" sz="2400" b="1" dirty="0"/>
              <a:t>6:2ab</a:t>
            </a:r>
            <a:r>
              <a:rPr lang="en-US" sz="2400" dirty="0"/>
              <a:t>; </a:t>
            </a:r>
            <a:r>
              <a:rPr lang="en-US" sz="2400" b="1" dirty="0"/>
              <a:t>Tit 1:6</a:t>
            </a:r>
            <a:r>
              <a:rPr lang="en-US" sz="2400" dirty="0"/>
              <a:t>…</a:t>
            </a:r>
            <a:r>
              <a:rPr lang="el-GR" sz="2400" dirty="0"/>
              <a:t>οἱ πιστοί </a:t>
            </a:r>
            <a:r>
              <a:rPr lang="en-US" sz="2400" i="1" dirty="0">
                <a:solidFill>
                  <a:srgbClr val="FFFF00"/>
                </a:solidFill>
              </a:rPr>
              <a:t>the believers = the Christians</a:t>
            </a:r>
            <a:r>
              <a:rPr lang="en-US" sz="2400" dirty="0"/>
              <a:t> </a:t>
            </a:r>
            <a:r>
              <a:rPr lang="en-US" sz="2400" b="1" dirty="0"/>
              <a:t>Ac 12:3</a:t>
            </a:r>
            <a:r>
              <a:rPr lang="en-US" sz="2400" dirty="0"/>
              <a:t> D; </a:t>
            </a:r>
            <a:r>
              <a:rPr lang="en-US" sz="2400" b="1" dirty="0"/>
              <a:t>1 Ti 4:3,</a:t>
            </a:r>
            <a:r>
              <a:rPr lang="en-US" sz="2400" dirty="0"/>
              <a:t> </a:t>
            </a:r>
            <a:r>
              <a:rPr lang="en-US" sz="2400" b="1" dirty="0"/>
              <a:t>12</a:t>
            </a:r>
            <a:r>
              <a:rPr lang="en-US" sz="2400" dirty="0"/>
              <a:t>….”  (820-821)</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1D1E46D-D4AE-4AAC-A442-A8AF3A741271}" type="slidenum">
              <a:rPr lang="en-US"/>
              <a:pPr>
                <a:defRPr/>
              </a:pPr>
              <a:t>82</a:t>
            </a:fld>
            <a:endParaRPr lang="en-US"/>
          </a:p>
        </p:txBody>
      </p:sp>
      <p:sp>
        <p:nvSpPr>
          <p:cNvPr id="296962"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Faithful”</a:t>
            </a:r>
            <a:br>
              <a:rPr lang="en-US" dirty="0">
                <a:latin typeface="Arial Black" pitchFamily="34" charset="0"/>
                <a:cs typeface="Times New Roman" pitchFamily="18" charset="0"/>
              </a:rPr>
            </a:br>
            <a:r>
              <a:rPr lang="en-US" sz="3000" dirty="0">
                <a:latin typeface="CG Times (W1)" charset="0"/>
                <a:cs typeface="Times New Roman" pitchFamily="18" charset="0"/>
              </a:rPr>
              <a:t>(</a:t>
            </a:r>
            <a:r>
              <a:rPr lang="en-US" sz="3000" i="1" dirty="0" err="1">
                <a:latin typeface="CG Times (W1)" charset="0"/>
                <a:cs typeface="Times New Roman" pitchFamily="18" charset="0"/>
              </a:rPr>
              <a:t>pistos</a:t>
            </a:r>
            <a:r>
              <a:rPr lang="en-US" sz="3000" dirty="0">
                <a:latin typeface="CG Times (W1)" charset="0"/>
                <a:cs typeface="Times New Roman" pitchFamily="18" charset="0"/>
              </a:rPr>
              <a:t>)</a:t>
            </a:r>
          </a:p>
        </p:txBody>
      </p:sp>
      <p:sp>
        <p:nvSpPr>
          <p:cNvPr id="296963" name="Rectangle 3"/>
          <p:cNvSpPr>
            <a:spLocks noGrp="1" noChangeArrowheads="1"/>
          </p:cNvSpPr>
          <p:nvPr>
            <p:ph type="body" idx="1"/>
          </p:nvPr>
        </p:nvSpPr>
        <p:spPr/>
        <p:txBody>
          <a:bodyPr/>
          <a:lstStyle/>
          <a:p>
            <a:pPr marL="0" indent="457200" eaLnBrk="1" hangingPunct="1">
              <a:spcBef>
                <a:spcPct val="0"/>
              </a:spcBef>
              <a:buFont typeface="Wingdings" pitchFamily="2" charset="2"/>
              <a:buNone/>
              <a:defRPr/>
            </a:pPr>
            <a:r>
              <a:rPr lang="en-US" sz="2400" b="1" dirty="0">
                <a:latin typeface="CG Times (W1)" charset="0"/>
                <a:cs typeface="Times New Roman" pitchFamily="18" charset="0"/>
              </a:rPr>
              <a:t>Thayer</a:t>
            </a:r>
            <a:r>
              <a:rPr lang="en-US" sz="2400" dirty="0">
                <a:latin typeface="CG Times (W1)" charset="0"/>
                <a:cs typeface="Times New Roman" pitchFamily="18" charset="0"/>
              </a:rPr>
              <a:t>:  “1.  </a:t>
            </a:r>
            <a:r>
              <a:rPr lang="en-US" sz="2400" b="1" i="1" dirty="0">
                <a:solidFill>
                  <a:srgbClr val="FFFF00"/>
                </a:solidFill>
                <a:latin typeface="CG Times (W1)" charset="0"/>
                <a:cs typeface="Times New Roman" pitchFamily="18" charset="0"/>
              </a:rPr>
              <a:t>trusty, faithful</a:t>
            </a:r>
            <a:r>
              <a:rPr lang="en-US" sz="2400" dirty="0">
                <a:latin typeface="CG Times (W1)" charset="0"/>
                <a:cs typeface="Times New Roman" pitchFamily="18" charset="0"/>
              </a:rPr>
              <a:t>; of persons who show themselves faithful in the transaction of business, the execution of commands, or the discharge of official duties....</a:t>
            </a:r>
            <a:r>
              <a:rPr lang="en-US" sz="2400" i="1" dirty="0">
                <a:solidFill>
                  <a:srgbClr val="FFFF00"/>
                </a:solidFill>
                <a:latin typeface="CG Times (W1)" charset="0"/>
                <a:cs typeface="Times New Roman" pitchFamily="18" charset="0"/>
              </a:rPr>
              <a:t>one</a:t>
            </a:r>
            <a:r>
              <a:rPr lang="en-US" sz="2400" i="1" dirty="0">
                <a:latin typeface="CG Times (W1)" charset="0"/>
                <a:cs typeface="Times New Roman" pitchFamily="18" charset="0"/>
              </a:rPr>
              <a:t> </a:t>
            </a:r>
            <a:r>
              <a:rPr lang="en-US" sz="2400" i="1" dirty="0">
                <a:solidFill>
                  <a:srgbClr val="FFFF00"/>
                </a:solidFill>
                <a:latin typeface="CG Times (W1)" charset="0"/>
                <a:cs typeface="Times New Roman" pitchFamily="18" charset="0"/>
              </a:rPr>
              <a:t>who kept his plighted </a:t>
            </a:r>
            <a:r>
              <a:rPr lang="en-US" sz="2400" dirty="0">
                <a:solidFill>
                  <a:srgbClr val="FFFF00"/>
                </a:solidFill>
                <a:latin typeface="CG Times (W1)" charset="0"/>
                <a:cs typeface="Times New Roman" pitchFamily="18" charset="0"/>
              </a:rPr>
              <a:t>faith</a:t>
            </a:r>
            <a:r>
              <a:rPr lang="en-US" sz="2400" dirty="0">
                <a:latin typeface="CG Times (W1)" charset="0"/>
                <a:cs typeface="Times New Roman" pitchFamily="18" charset="0"/>
              </a:rPr>
              <a:t>, Rev. ii. 13; </a:t>
            </a:r>
            <a:r>
              <a:rPr lang="en-US" sz="2400" b="1" i="1" dirty="0">
                <a:solidFill>
                  <a:srgbClr val="FFFF00"/>
                </a:solidFill>
                <a:latin typeface="CG Times (W1)" charset="0"/>
                <a:cs typeface="Times New Roman" pitchFamily="18" charset="0"/>
              </a:rPr>
              <a:t>worthy of trust; that can be relied</a:t>
            </a:r>
            <a:r>
              <a:rPr lang="en-US" sz="2400" b="1" i="1" dirty="0">
                <a:latin typeface="CG Times (W1)" charset="0"/>
                <a:cs typeface="Times New Roman" pitchFamily="18" charset="0"/>
              </a:rPr>
              <a:t> </a:t>
            </a:r>
            <a:r>
              <a:rPr lang="en-US" sz="2400" b="1" dirty="0">
                <a:latin typeface="CG Times (W1)" charset="0"/>
                <a:cs typeface="Times New Roman" pitchFamily="18" charset="0"/>
              </a:rPr>
              <a:t>on</a:t>
            </a:r>
            <a:r>
              <a:rPr lang="en-US" sz="2400" dirty="0">
                <a:latin typeface="CG Times (W1)" charset="0"/>
                <a:cs typeface="Times New Roman" pitchFamily="18" charset="0"/>
              </a:rPr>
              <a:t>:  1 Co. vii. 25; 2 Tim. ii. 2....of things, </a:t>
            </a:r>
            <a:r>
              <a:rPr lang="en-US" sz="2400" i="1" dirty="0">
                <a:solidFill>
                  <a:srgbClr val="FFFF00"/>
                </a:solidFill>
                <a:latin typeface="CG Times (W1)" charset="0"/>
                <a:cs typeface="Times New Roman" pitchFamily="18" charset="0"/>
              </a:rPr>
              <a:t>that can be relied on</a:t>
            </a:r>
            <a:r>
              <a:rPr lang="en-US" sz="2400" dirty="0">
                <a:latin typeface="CG Times (W1)" charset="0"/>
                <a:cs typeface="Times New Roman" pitchFamily="18" charset="0"/>
              </a:rPr>
              <a:t>....  2.  </a:t>
            </a:r>
            <a:r>
              <a:rPr lang="en-US" sz="2400" b="1" i="1" dirty="0">
                <a:solidFill>
                  <a:srgbClr val="FFFF00"/>
                </a:solidFill>
                <a:latin typeface="CG Times (W1)" charset="0"/>
                <a:cs typeface="Times New Roman" pitchFamily="18" charset="0"/>
              </a:rPr>
              <a:t>easily persuaded; believing, confiding, trusting</a:t>
            </a:r>
            <a:r>
              <a:rPr lang="en-US" sz="2400" dirty="0">
                <a:latin typeface="CG Times (W1)" charset="0"/>
                <a:cs typeface="Times New Roman" pitchFamily="18" charset="0"/>
              </a:rPr>
              <a:t>....in the </a:t>
            </a:r>
            <a:r>
              <a:rPr lang="en-US" sz="2400" dirty="0" err="1">
                <a:latin typeface="CG Times (W1)" charset="0"/>
                <a:cs typeface="Times New Roman" pitchFamily="18" charset="0"/>
              </a:rPr>
              <a:t>N.T.</a:t>
            </a:r>
            <a:r>
              <a:rPr lang="en-US" sz="2400" dirty="0">
                <a:latin typeface="CG Times (W1)" charset="0"/>
                <a:cs typeface="Times New Roman" pitchFamily="18" charset="0"/>
              </a:rPr>
              <a:t> one who trusts in God’s promises, Gal. iii. 9; is convinced that Jesus has been raised from the dead, opp. to </a:t>
            </a:r>
            <a:r>
              <a:rPr lang="en-US" sz="2400" i="1" dirty="0" err="1">
                <a:latin typeface="CG Times (W1)" charset="0"/>
                <a:cs typeface="Times New Roman" pitchFamily="18" charset="0"/>
              </a:rPr>
              <a:t>apistos</a:t>
            </a:r>
            <a:r>
              <a:rPr lang="en-US" sz="2400" dirty="0">
                <a:latin typeface="CG Times (W1)" charset="0"/>
                <a:cs typeface="Times New Roman" pitchFamily="18" charset="0"/>
              </a:rPr>
              <a:t>, </a:t>
            </a:r>
            <a:r>
              <a:rPr lang="en-US" sz="2400" dirty="0" err="1">
                <a:latin typeface="CG Times (W1)" charset="0"/>
                <a:cs typeface="Times New Roman" pitchFamily="18" charset="0"/>
              </a:rPr>
              <a:t>Jn</a:t>
            </a:r>
            <a:r>
              <a:rPr lang="en-US" sz="2400" dirty="0">
                <a:latin typeface="CG Times (W1)" charset="0"/>
                <a:cs typeface="Times New Roman" pitchFamily="18" charset="0"/>
              </a:rPr>
              <a:t> xx. 27; </a:t>
            </a:r>
            <a:r>
              <a:rPr lang="en-US" sz="2400" b="1" i="1" dirty="0">
                <a:solidFill>
                  <a:srgbClr val="FFFF00"/>
                </a:solidFill>
                <a:latin typeface="CG Times (W1)" charset="0"/>
                <a:cs typeface="Times New Roman" pitchFamily="18" charset="0"/>
              </a:rPr>
              <a:t>one who has become convinced that Jesus is the Messiah and the author of salvation</a:t>
            </a:r>
            <a:r>
              <a:rPr lang="en-US" sz="2400" dirty="0">
                <a:latin typeface="CG Times (W1)" charset="0"/>
                <a:cs typeface="Times New Roman" pitchFamily="18" charset="0"/>
              </a:rPr>
              <a:t>....[</a:t>
            </a:r>
            <a:r>
              <a:rPr lang="en-US" sz="2400" b="1" i="1" dirty="0">
                <a:solidFill>
                  <a:srgbClr val="FFFF00"/>
                </a:solidFill>
                <a:latin typeface="CG Times (W1)" charset="0"/>
                <a:cs typeface="Times New Roman" pitchFamily="18" charset="0"/>
              </a:rPr>
              <a:t>a believer</a:t>
            </a:r>
            <a:r>
              <a:rPr lang="en-US" sz="2400" dirty="0">
                <a:latin typeface="CG Times (W1)" charset="0"/>
                <a:cs typeface="Times New Roman" pitchFamily="18" charset="0"/>
              </a:rPr>
              <a:t>]....”  </a:t>
            </a:r>
            <a:r>
              <a:rPr lang="en-US" sz="2000" dirty="0">
                <a:latin typeface="CG Times (W1)" charset="0"/>
                <a:cs typeface="Times New Roman" pitchFamily="18" charset="0"/>
              </a:rPr>
              <a:t>(Emphasis added, #4103, p. 514)</a:t>
            </a:r>
            <a:r>
              <a:rPr lang="en-US" sz="20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130744-8B96-47EC-84AC-736A82170134}" type="slidenum">
              <a:rPr lang="en-US"/>
              <a:pPr>
                <a:defRPr/>
              </a:pPr>
              <a:t>83</a:t>
            </a:fld>
            <a:endParaRPr lang="en-US"/>
          </a:p>
        </p:txBody>
      </p:sp>
      <p:sp>
        <p:nvSpPr>
          <p:cNvPr id="299010"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Faithful”</a:t>
            </a:r>
            <a:br>
              <a:rPr lang="en-US" dirty="0">
                <a:latin typeface="Arial Black" pitchFamily="34" charset="0"/>
                <a:cs typeface="Times New Roman" pitchFamily="18" charset="0"/>
              </a:rPr>
            </a:br>
            <a:r>
              <a:rPr lang="en-US" sz="3000" dirty="0">
                <a:latin typeface="CG Times (W1)" charset="0"/>
                <a:cs typeface="Times New Roman" pitchFamily="18" charset="0"/>
              </a:rPr>
              <a:t>(</a:t>
            </a:r>
            <a:r>
              <a:rPr lang="en-US" sz="3000" i="1" dirty="0" err="1">
                <a:latin typeface="CG Times (W1)" charset="0"/>
                <a:cs typeface="Times New Roman" pitchFamily="18" charset="0"/>
              </a:rPr>
              <a:t>pistos</a:t>
            </a:r>
            <a:r>
              <a:rPr lang="en-US" sz="3000" dirty="0">
                <a:latin typeface="CG Times (W1)" charset="0"/>
                <a:cs typeface="Times New Roman" pitchFamily="18" charset="0"/>
              </a:rPr>
              <a:t>)</a:t>
            </a:r>
          </a:p>
        </p:txBody>
      </p:sp>
      <p:sp>
        <p:nvSpPr>
          <p:cNvPr id="299011" name="Rectangle 3"/>
          <p:cNvSpPr>
            <a:spLocks noGrp="1" noChangeArrowheads="1"/>
          </p:cNvSpPr>
          <p:nvPr>
            <p:ph type="body" idx="1"/>
          </p:nvPr>
        </p:nvSpPr>
        <p:spPr/>
        <p:txBody>
          <a:bodyPr/>
          <a:lstStyle/>
          <a:p>
            <a:pPr marL="0" indent="457200" eaLnBrk="1" hangingPunct="1">
              <a:spcBef>
                <a:spcPct val="0"/>
              </a:spcBef>
              <a:buFont typeface="Wingdings" pitchFamily="2" charset="2"/>
              <a:buNone/>
              <a:defRPr/>
            </a:pPr>
            <a:r>
              <a:rPr lang="en-US" sz="2800" b="1" dirty="0">
                <a:latin typeface="CG Times (W1)" charset="0"/>
                <a:cs typeface="Times New Roman" pitchFamily="18" charset="0"/>
              </a:rPr>
              <a:t>Vine</a:t>
            </a:r>
            <a:r>
              <a:rPr lang="en-US" sz="2800" dirty="0">
                <a:latin typeface="CG Times (W1)" charset="0"/>
                <a:cs typeface="Times New Roman" pitchFamily="18" charset="0"/>
              </a:rPr>
              <a:t>:  “a verbal adjective, akin to </a:t>
            </a:r>
            <a:r>
              <a:rPr lang="en-US" sz="2800" i="1" dirty="0" err="1">
                <a:latin typeface="CG Times (W1)" charset="0"/>
                <a:cs typeface="Times New Roman" pitchFamily="18" charset="0"/>
              </a:rPr>
              <a:t>peitho</a:t>
            </a:r>
            <a:r>
              <a:rPr lang="en-US" sz="2800" dirty="0">
                <a:latin typeface="CG Times (W1)" charset="0"/>
                <a:cs typeface="Times New Roman" pitchFamily="18" charset="0"/>
              </a:rPr>
              <a:t>...is used in two senses, (a) Passive, </a:t>
            </a:r>
            <a:r>
              <a:rPr lang="en-US" sz="2800" b="1" dirty="0">
                <a:solidFill>
                  <a:srgbClr val="FFFF00"/>
                </a:solidFill>
                <a:latin typeface="CG Times (W1)" charset="0"/>
                <a:cs typeface="Times New Roman" pitchFamily="18" charset="0"/>
              </a:rPr>
              <a:t>faithful, to be trusted, reliable</a:t>
            </a:r>
            <a:r>
              <a:rPr lang="en-US" sz="2800" dirty="0">
                <a:latin typeface="CG Times (W1)" charset="0"/>
                <a:cs typeface="Times New Roman" pitchFamily="18" charset="0"/>
              </a:rPr>
              <a:t>.... (b) Active, </a:t>
            </a:r>
            <a:r>
              <a:rPr lang="en-US" sz="2800" b="1" dirty="0">
                <a:solidFill>
                  <a:srgbClr val="FFFF00"/>
                </a:solidFill>
                <a:latin typeface="CG Times (W1)" charset="0"/>
                <a:cs typeface="Times New Roman" pitchFamily="18" charset="0"/>
              </a:rPr>
              <a:t>signifying believing, trusting, relying</a:t>
            </a:r>
            <a:r>
              <a:rPr lang="en-US" sz="2800" dirty="0">
                <a:latin typeface="CG Times (W1)" charset="0"/>
                <a:cs typeface="Times New Roman" pitchFamily="18" charset="0"/>
              </a:rPr>
              <a:t>....</a:t>
            </a:r>
            <a:br>
              <a:rPr lang="en-US" sz="2800" dirty="0">
                <a:latin typeface="CG Times (W1)" charset="0"/>
                <a:cs typeface="Times New Roman" pitchFamily="18" charset="0"/>
              </a:rPr>
            </a:br>
            <a:r>
              <a:rPr lang="en-US" sz="2800" dirty="0">
                <a:latin typeface="CG Times (W1)" charset="0"/>
                <a:cs typeface="Times New Roman" pitchFamily="18" charset="0"/>
              </a:rPr>
              <a:t>   “With regard to believers, they are spoken of sometimes in the Active sense, sometimes in the Passive, i.e., sometimes as </a:t>
            </a:r>
            <a:r>
              <a:rPr lang="en-US" sz="2800" b="1" dirty="0">
                <a:solidFill>
                  <a:srgbClr val="FFFF00"/>
                </a:solidFill>
                <a:latin typeface="CG Times (W1)" charset="0"/>
                <a:cs typeface="Times New Roman" pitchFamily="18" charset="0"/>
              </a:rPr>
              <a:t>believers</a:t>
            </a:r>
            <a:r>
              <a:rPr lang="en-US" sz="2800" dirty="0">
                <a:latin typeface="CG Times (W1)" charset="0"/>
                <a:cs typeface="Times New Roman" pitchFamily="18" charset="0"/>
              </a:rPr>
              <a:t>, sometimes as </a:t>
            </a:r>
            <a:r>
              <a:rPr lang="en-US" sz="2800" b="1" dirty="0">
                <a:solidFill>
                  <a:srgbClr val="FFFF00"/>
                </a:solidFill>
                <a:latin typeface="CG Times (W1)" charset="0"/>
                <a:cs typeface="Times New Roman" pitchFamily="18" charset="0"/>
              </a:rPr>
              <a:t>faithful</a:t>
            </a:r>
            <a:r>
              <a:rPr lang="en-US" sz="2800" dirty="0">
                <a:latin typeface="CG Times (W1)" charset="0"/>
                <a:cs typeface="Times New Roman" pitchFamily="18" charset="0"/>
              </a:rPr>
              <a:t>....”  </a:t>
            </a:r>
            <a:r>
              <a:rPr lang="en-US" sz="2000" dirty="0">
                <a:cs typeface="Times New Roman" pitchFamily="18" charset="0"/>
              </a:rPr>
              <a:t>(Emphasis added, #4103, p. 402)</a:t>
            </a:r>
            <a:r>
              <a:rPr lang="en-US" sz="20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334000" cy="1143000"/>
          </a:xfrm>
        </p:spPr>
        <p:txBody>
          <a:bodyPr/>
          <a:lstStyle/>
          <a:p>
            <a:pPr algn="l"/>
            <a:r>
              <a:rPr lang="en-US" dirty="0">
                <a:latin typeface="Arial Black" pitchFamily="34" charset="0"/>
              </a:rPr>
              <a:t>Faithful Children</a:t>
            </a:r>
          </a:p>
        </p:txBody>
      </p:sp>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84</a:t>
            </a:fld>
            <a:endParaRPr lang="en-US"/>
          </a:p>
        </p:txBody>
      </p:sp>
      <p:sp>
        <p:nvSpPr>
          <p:cNvPr id="7" name="Content Placeholder 6"/>
          <p:cNvSpPr>
            <a:spLocks noGrp="1"/>
          </p:cNvSpPr>
          <p:nvPr>
            <p:ph sz="half" idx="2"/>
          </p:nvPr>
        </p:nvSpPr>
        <p:spPr>
          <a:xfrm>
            <a:off x="4495800" y="2286000"/>
            <a:ext cx="4038600" cy="2971800"/>
          </a:xfrm>
        </p:spPr>
        <p:txBody>
          <a:bodyPr/>
          <a:lstStyle/>
          <a:p>
            <a:pPr marL="463550" indent="-463550">
              <a:spcBef>
                <a:spcPts val="0"/>
              </a:spcBef>
              <a:spcAft>
                <a:spcPts val="3600"/>
              </a:spcAft>
            </a:pPr>
            <a:r>
              <a:rPr lang="en-US" sz="3500" dirty="0"/>
              <a:t>To </a:t>
            </a:r>
            <a:r>
              <a:rPr lang="en-US" sz="3500" b="1" dirty="0">
                <a:solidFill>
                  <a:srgbClr val="FFFF00"/>
                </a:solidFill>
              </a:rPr>
              <a:t>God</a:t>
            </a:r>
          </a:p>
          <a:p>
            <a:pPr marL="463550" indent="-463550">
              <a:spcBef>
                <a:spcPts val="0"/>
              </a:spcBef>
              <a:spcAft>
                <a:spcPts val="3600"/>
              </a:spcAft>
            </a:pPr>
            <a:r>
              <a:rPr lang="en-US" sz="3500" dirty="0"/>
              <a:t>To </a:t>
            </a:r>
            <a:r>
              <a:rPr lang="en-US" sz="3500" b="1" dirty="0">
                <a:solidFill>
                  <a:srgbClr val="FFFF00"/>
                </a:solidFill>
              </a:rPr>
              <a:t>father</a:t>
            </a:r>
          </a:p>
          <a:p>
            <a:pPr marL="463550" indent="-463550">
              <a:spcBef>
                <a:spcPts val="0"/>
              </a:spcBef>
              <a:spcAft>
                <a:spcPts val="3600"/>
              </a:spcAft>
            </a:pPr>
            <a:r>
              <a:rPr lang="en-US" sz="3500" dirty="0"/>
              <a:t>In </a:t>
            </a:r>
            <a:r>
              <a:rPr lang="en-US" sz="3500" b="1" dirty="0">
                <a:solidFill>
                  <a:srgbClr val="FFFF00"/>
                </a:solidFill>
              </a:rPr>
              <a:t>character</a:t>
            </a:r>
            <a:endParaRPr lang="en-US" sz="3500" dirty="0"/>
          </a:p>
        </p:txBody>
      </p:sp>
      <p:sp>
        <p:nvSpPr>
          <p:cNvPr id="6" name="Right Arrow 5"/>
          <p:cNvSpPr/>
          <p:nvPr/>
        </p:nvSpPr>
        <p:spPr bwMode="auto">
          <a:xfrm>
            <a:off x="990600" y="2667000"/>
            <a:ext cx="2895600" cy="1752600"/>
          </a:xfrm>
          <a:prstGeom prst="rightArrow">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500" b="0" i="0" u="none" strike="noStrike" cap="none" normalizeH="0" baseline="0" dirty="0">
                <a:ln>
                  <a:noFill/>
                </a:ln>
                <a:solidFill>
                  <a:schemeClr val="tx1"/>
                </a:solidFill>
                <a:effectLst/>
                <a:latin typeface="Arial Black" pitchFamily="34" charset="0"/>
              </a:rPr>
              <a:t>Faithful</a:t>
            </a:r>
          </a:p>
        </p:txBody>
      </p:sp>
      <p:pic>
        <p:nvPicPr>
          <p:cNvPr id="9" name="Picture 3"/>
          <p:cNvPicPr>
            <a:picLocks noGrp="1" noChangeAspect="1" noChangeArrowheads="1"/>
          </p:cNvPicPr>
          <p:nvPr>
            <p:ph sz="half" idx="1"/>
          </p:nvPr>
        </p:nvPicPr>
        <p:blipFill>
          <a:blip r:embed="rId3" cstate="print"/>
          <a:srcRect/>
          <a:stretch>
            <a:fillRect/>
          </a:stretch>
        </p:blipFill>
        <p:spPr bwMode="auto">
          <a:xfrm>
            <a:off x="6019800" y="457200"/>
            <a:ext cx="2590800" cy="172212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3250A06-F66B-42D5-94B1-275D8CB34B7F}" type="slidenum">
              <a:rPr lang="en-US"/>
              <a:pPr>
                <a:defRPr/>
              </a:pPr>
              <a:t>85</a:t>
            </a:fld>
            <a:endParaRPr lang="en-US"/>
          </a:p>
        </p:txBody>
      </p:sp>
      <p:sp>
        <p:nvSpPr>
          <p:cNvPr id="309250" name="Rectangle 2"/>
          <p:cNvSpPr>
            <a:spLocks noGrp="1" noChangeArrowheads="1"/>
          </p:cNvSpPr>
          <p:nvPr>
            <p:ph type="title"/>
          </p:nvPr>
        </p:nvSpPr>
        <p:spPr/>
        <p:txBody>
          <a:bodyPr/>
          <a:lstStyle/>
          <a:p>
            <a:pPr eaLnBrk="1" hangingPunct="1">
              <a:defRPr/>
            </a:pPr>
            <a:r>
              <a:rPr lang="en-US" sz="5000" i="1" dirty="0" err="1">
                <a:latin typeface="Arial Black" pitchFamily="34" charset="0"/>
              </a:rPr>
              <a:t>Pistos</a:t>
            </a:r>
            <a:r>
              <a:rPr lang="en-US" sz="5000" dirty="0">
                <a:latin typeface="Arial Black" pitchFamily="34" charset="0"/>
              </a:rPr>
              <a:t> = Believing</a:t>
            </a:r>
            <a:endParaRPr lang="en-US" sz="3000" i="1" dirty="0">
              <a:latin typeface="+mn-lt"/>
            </a:endParaRPr>
          </a:p>
        </p:txBody>
      </p:sp>
      <p:sp>
        <p:nvSpPr>
          <p:cNvPr id="309251" name="Rectangle 3"/>
          <p:cNvSpPr>
            <a:spLocks noGrp="1" noChangeArrowheads="1"/>
          </p:cNvSpPr>
          <p:nvPr>
            <p:ph type="body" idx="1"/>
          </p:nvPr>
        </p:nvSpPr>
        <p:spPr/>
        <p:txBody>
          <a:bodyPr/>
          <a:lstStyle/>
          <a:p>
            <a:pPr marL="457200" indent="-457200" eaLnBrk="1" hangingPunct="1">
              <a:lnSpc>
                <a:spcPct val="90000"/>
              </a:lnSpc>
              <a:spcBef>
                <a:spcPct val="0"/>
              </a:spcBef>
              <a:spcAft>
                <a:spcPct val="80000"/>
              </a:spcAft>
              <a:defRPr/>
            </a:pPr>
            <a:r>
              <a:rPr lang="en-US" sz="2800" dirty="0">
                <a:latin typeface="CG Times (W1)" charset="0"/>
                <a:cs typeface="Times New Roman" pitchFamily="18" charset="0"/>
              </a:rPr>
              <a:t>Not unbelieving but </a:t>
            </a:r>
            <a:r>
              <a:rPr lang="en-US" sz="2800" b="1" dirty="0">
                <a:solidFill>
                  <a:srgbClr val="FFFF00"/>
                </a:solidFill>
                <a:latin typeface="CG Times (W1)" charset="0"/>
                <a:cs typeface="Times New Roman" pitchFamily="18" charset="0"/>
              </a:rPr>
              <a:t>believing</a:t>
            </a:r>
            <a:r>
              <a:rPr lang="en-US" sz="2800" dirty="0">
                <a:latin typeface="CG Times (W1)" charset="0"/>
                <a:cs typeface="Times New Roman" pitchFamily="18" charset="0"/>
              </a:rPr>
              <a:t>  (Jn. 20:27)</a:t>
            </a:r>
          </a:p>
          <a:p>
            <a:pPr marL="457200" indent="-457200" eaLnBrk="1" hangingPunct="1">
              <a:lnSpc>
                <a:spcPct val="90000"/>
              </a:lnSpc>
              <a:spcBef>
                <a:spcPct val="0"/>
              </a:spcBef>
              <a:spcAft>
                <a:spcPct val="80000"/>
              </a:spcAft>
              <a:defRPr/>
            </a:pPr>
            <a:r>
              <a:rPr lang="en-US" sz="2800" dirty="0">
                <a:latin typeface="CG Times (W1)" charset="0"/>
                <a:cs typeface="Times New Roman" pitchFamily="18" charset="0"/>
              </a:rPr>
              <a:t>Those of the circumcision</a:t>
            </a:r>
            <a:r>
              <a:rPr lang="en-US" sz="2800" b="1" dirty="0">
                <a:latin typeface="CG Times (W1)" charset="0"/>
                <a:cs typeface="Times New Roman" pitchFamily="18" charset="0"/>
              </a:rPr>
              <a:t> </a:t>
            </a:r>
            <a:r>
              <a:rPr lang="en-US" sz="2800" dirty="0">
                <a:latin typeface="CG Times (W1)" charset="0"/>
                <a:cs typeface="Times New Roman" pitchFamily="18" charset="0"/>
              </a:rPr>
              <a:t>who </a:t>
            </a:r>
            <a:r>
              <a:rPr lang="en-US" sz="2800" b="1" dirty="0">
                <a:solidFill>
                  <a:srgbClr val="FFFF00"/>
                </a:solidFill>
                <a:latin typeface="CG Times (W1)" charset="0"/>
                <a:cs typeface="Times New Roman" pitchFamily="18" charset="0"/>
              </a:rPr>
              <a:t>believed</a:t>
            </a:r>
            <a:r>
              <a:rPr lang="en-US" sz="2800" dirty="0">
                <a:latin typeface="CG Times (W1)" charset="0"/>
                <a:cs typeface="Times New Roman" pitchFamily="18" charset="0"/>
              </a:rPr>
              <a:t>  (Acts 10:45)</a:t>
            </a:r>
            <a:r>
              <a:rPr lang="en-US" sz="2800" dirty="0"/>
              <a:t> </a:t>
            </a:r>
          </a:p>
          <a:p>
            <a:pPr marL="457200" indent="-457200" eaLnBrk="1" hangingPunct="1">
              <a:lnSpc>
                <a:spcPct val="90000"/>
              </a:lnSpc>
              <a:spcBef>
                <a:spcPct val="0"/>
              </a:spcBef>
              <a:spcAft>
                <a:spcPct val="80000"/>
              </a:spcAft>
              <a:defRPr/>
            </a:pPr>
            <a:r>
              <a:rPr lang="en-US" sz="2800" dirty="0">
                <a:latin typeface="CG Times (W1)" charset="0"/>
                <a:cs typeface="Times New Roman" pitchFamily="18" charset="0"/>
              </a:rPr>
              <a:t>Timothy’s mother</a:t>
            </a:r>
            <a:r>
              <a:rPr lang="en-US" sz="2800" b="1" dirty="0">
                <a:latin typeface="CG Times (W1)" charset="0"/>
                <a:cs typeface="Times New Roman" pitchFamily="18" charset="0"/>
              </a:rPr>
              <a:t> </a:t>
            </a:r>
            <a:r>
              <a:rPr lang="en-US" sz="2800" dirty="0">
                <a:latin typeface="CG Times (W1)" charset="0"/>
                <a:cs typeface="Times New Roman" pitchFamily="18" charset="0"/>
              </a:rPr>
              <a:t>was a </a:t>
            </a:r>
            <a:r>
              <a:rPr lang="en-US" sz="2800" b="1" dirty="0">
                <a:solidFill>
                  <a:srgbClr val="FFFF00"/>
                </a:solidFill>
                <a:latin typeface="CG Times (W1)" charset="0"/>
                <a:cs typeface="Times New Roman" pitchFamily="18" charset="0"/>
              </a:rPr>
              <a:t>believing</a:t>
            </a:r>
            <a:r>
              <a:rPr lang="en-US" sz="2800" dirty="0">
                <a:latin typeface="CG Times (W1)" charset="0"/>
                <a:cs typeface="Times New Roman" pitchFamily="18" charset="0"/>
              </a:rPr>
              <a:t> Jewish woman</a:t>
            </a:r>
            <a:r>
              <a:rPr lang="en-US" sz="2800" b="1" dirty="0">
                <a:solidFill>
                  <a:srgbClr val="FFFF00"/>
                </a:solidFill>
                <a:latin typeface="CG Times (W1)" charset="0"/>
                <a:cs typeface="Times New Roman" pitchFamily="18" charset="0"/>
              </a:rPr>
              <a:t>  </a:t>
            </a:r>
            <a:r>
              <a:rPr lang="en-US" sz="2800" dirty="0">
                <a:latin typeface="CG Times (W1)" charset="0"/>
                <a:cs typeface="Times New Roman" pitchFamily="18" charset="0"/>
              </a:rPr>
              <a:t>(Acts 16:1)</a:t>
            </a:r>
            <a:r>
              <a:rPr lang="en-US" sz="2800" dirty="0"/>
              <a:t> </a:t>
            </a:r>
          </a:p>
          <a:p>
            <a:pPr marL="457200" indent="-457200" eaLnBrk="1" hangingPunct="1">
              <a:lnSpc>
                <a:spcPct val="90000"/>
              </a:lnSpc>
              <a:spcBef>
                <a:spcPct val="0"/>
              </a:spcBef>
              <a:spcAft>
                <a:spcPct val="80000"/>
              </a:spcAft>
              <a:defRPr/>
            </a:pPr>
            <a:r>
              <a:rPr lang="en-US" sz="2800" dirty="0">
                <a:latin typeface="CG Times (W1)" charset="0"/>
                <a:cs typeface="Times New Roman" pitchFamily="18" charset="0"/>
              </a:rPr>
              <a:t>“What part has a </a:t>
            </a:r>
            <a:r>
              <a:rPr lang="en-US" sz="2800" b="1" dirty="0">
                <a:solidFill>
                  <a:srgbClr val="FFFF00"/>
                </a:solidFill>
                <a:latin typeface="CG Times (W1)" charset="0"/>
                <a:cs typeface="Times New Roman" pitchFamily="18" charset="0"/>
              </a:rPr>
              <a:t>believer</a:t>
            </a:r>
            <a:r>
              <a:rPr lang="en-US" sz="2800" dirty="0">
                <a:latin typeface="CG Times (W1)" charset="0"/>
                <a:cs typeface="Times New Roman" pitchFamily="18" charset="0"/>
              </a:rPr>
              <a:t>…?”  (2 Cor. 6:15)</a:t>
            </a:r>
          </a:p>
          <a:p>
            <a:pPr marL="457200" indent="-457200" eaLnBrk="1" hangingPunct="1">
              <a:lnSpc>
                <a:spcPct val="90000"/>
              </a:lnSpc>
              <a:spcBef>
                <a:spcPct val="0"/>
              </a:spcBef>
              <a:spcAft>
                <a:spcPct val="80000"/>
              </a:spcAft>
              <a:defRPr/>
            </a:pPr>
            <a:r>
              <a:rPr lang="en-US" sz="2800" dirty="0">
                <a:latin typeface="CG Times (W1)" charset="0"/>
                <a:cs typeface="Times New Roman" pitchFamily="18" charset="0"/>
              </a:rPr>
              <a:t>“</a:t>
            </a:r>
            <a:r>
              <a:rPr lang="en-US" sz="2800" b="1" dirty="0">
                <a:solidFill>
                  <a:srgbClr val="FFFF00"/>
                </a:solidFill>
                <a:latin typeface="CG Times (W1)" charset="0"/>
                <a:cs typeface="Times New Roman" pitchFamily="18" charset="0"/>
              </a:rPr>
              <a:t>The faithful</a:t>
            </a:r>
            <a:r>
              <a:rPr lang="en-US" sz="2800" b="1" dirty="0">
                <a:latin typeface="CG Times (W1)" charset="0"/>
                <a:cs typeface="Times New Roman" pitchFamily="18" charset="0"/>
              </a:rPr>
              <a:t> </a:t>
            </a:r>
            <a:r>
              <a:rPr lang="en-US" sz="2800" dirty="0">
                <a:latin typeface="CG Times (W1)" charset="0"/>
                <a:cs typeface="Times New Roman" pitchFamily="18" charset="0"/>
              </a:rPr>
              <a:t>in Christ Jesus”  (Eph. 1:1)</a:t>
            </a: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D64B856-5A8B-449A-BF4E-3B076728F760}" type="slidenum">
              <a:rPr lang="en-US"/>
              <a:pPr>
                <a:defRPr/>
              </a:pPr>
              <a:t>86</a:t>
            </a:fld>
            <a:endParaRPr lang="en-US"/>
          </a:p>
        </p:txBody>
      </p:sp>
      <p:sp>
        <p:nvSpPr>
          <p:cNvPr id="311298" name="Rectangle 2"/>
          <p:cNvSpPr>
            <a:spLocks noGrp="1" noChangeArrowheads="1"/>
          </p:cNvSpPr>
          <p:nvPr>
            <p:ph type="title"/>
          </p:nvPr>
        </p:nvSpPr>
        <p:spPr/>
        <p:txBody>
          <a:bodyPr/>
          <a:lstStyle/>
          <a:p>
            <a:pPr eaLnBrk="1" hangingPunct="1">
              <a:defRPr/>
            </a:pPr>
            <a:r>
              <a:rPr lang="en-US" sz="5000" dirty="0" err="1">
                <a:latin typeface="Arial Black" pitchFamily="34" charset="0"/>
              </a:rPr>
              <a:t>Pistos</a:t>
            </a:r>
            <a:r>
              <a:rPr lang="en-US" sz="5000" dirty="0">
                <a:latin typeface="Arial Black" pitchFamily="34" charset="0"/>
              </a:rPr>
              <a:t> = Believing</a:t>
            </a:r>
            <a:endParaRPr lang="en-US" sz="3000" dirty="0">
              <a:latin typeface="+mn-lt"/>
            </a:endParaRPr>
          </a:p>
        </p:txBody>
      </p:sp>
      <p:sp>
        <p:nvSpPr>
          <p:cNvPr id="311299" name="Rectangle 3"/>
          <p:cNvSpPr>
            <a:spLocks noGrp="1" noChangeArrowheads="1"/>
          </p:cNvSpPr>
          <p:nvPr>
            <p:ph type="body" idx="1"/>
          </p:nvPr>
        </p:nvSpPr>
        <p:spPr/>
        <p:txBody>
          <a:bodyPr/>
          <a:lstStyle/>
          <a:p>
            <a:pPr marL="457200" indent="-457200" eaLnBrk="1" hangingPunct="1">
              <a:spcBef>
                <a:spcPct val="0"/>
              </a:spcBef>
              <a:spcAft>
                <a:spcPct val="80000"/>
              </a:spcAft>
              <a:defRPr/>
            </a:pPr>
            <a:r>
              <a:rPr lang="en-US" sz="2800" dirty="0">
                <a:latin typeface="CG Times (W1)" charset="0"/>
                <a:cs typeface="Times New Roman" pitchFamily="18" charset="0"/>
              </a:rPr>
              <a:t>“Those who </a:t>
            </a:r>
            <a:r>
              <a:rPr lang="en-US" sz="2800" b="1" dirty="0">
                <a:solidFill>
                  <a:srgbClr val="FFFF00"/>
                </a:solidFill>
                <a:latin typeface="CG Times (W1)" charset="0"/>
                <a:cs typeface="Times New Roman" pitchFamily="18" charset="0"/>
              </a:rPr>
              <a:t>believe</a:t>
            </a:r>
            <a:r>
              <a:rPr lang="en-US" sz="2800" dirty="0">
                <a:latin typeface="CG Times (W1)" charset="0"/>
                <a:cs typeface="Times New Roman" pitchFamily="18" charset="0"/>
              </a:rPr>
              <a:t>”  (1 Tim. 4:3, 10, 12)</a:t>
            </a:r>
            <a:r>
              <a:rPr lang="en-US" sz="2800" dirty="0"/>
              <a:t> </a:t>
            </a:r>
            <a:endParaRPr lang="en-US" sz="2800" dirty="0">
              <a:latin typeface="CG Times (W1)" charset="0"/>
              <a:cs typeface="Times New Roman" pitchFamily="18" charset="0"/>
            </a:endParaRPr>
          </a:p>
          <a:p>
            <a:pPr marL="457200" indent="-457200" eaLnBrk="1" hangingPunct="1">
              <a:spcBef>
                <a:spcPct val="0"/>
              </a:spcBef>
              <a:spcAft>
                <a:spcPct val="80000"/>
              </a:spcAft>
              <a:defRPr/>
            </a:pPr>
            <a:r>
              <a:rPr lang="en-US" sz="2800" dirty="0">
                <a:latin typeface="CG Times (W1)" charset="0"/>
                <a:cs typeface="Times New Roman" pitchFamily="18" charset="0"/>
              </a:rPr>
              <a:t>“ If any woman who is a </a:t>
            </a:r>
            <a:r>
              <a:rPr lang="en-US" sz="2800" b="1" dirty="0">
                <a:solidFill>
                  <a:srgbClr val="FFFF00"/>
                </a:solidFill>
                <a:latin typeface="CG Times (W1)" charset="0"/>
                <a:cs typeface="Times New Roman" pitchFamily="18" charset="0"/>
              </a:rPr>
              <a:t>believer</a:t>
            </a:r>
            <a:r>
              <a:rPr lang="en-US" sz="2800" dirty="0">
                <a:latin typeface="CG Times (W1)" charset="0"/>
                <a:cs typeface="Times New Roman" pitchFamily="18" charset="0"/>
              </a:rPr>
              <a:t>”  (1 Tim. 5:16)</a:t>
            </a:r>
          </a:p>
          <a:p>
            <a:pPr marL="457200" indent="-457200" eaLnBrk="1" hangingPunct="1">
              <a:spcBef>
                <a:spcPct val="0"/>
              </a:spcBef>
              <a:spcAft>
                <a:spcPct val="80000"/>
              </a:spcAft>
              <a:defRPr/>
            </a:pPr>
            <a:r>
              <a:rPr lang="en-US" sz="2800" b="1" dirty="0">
                <a:solidFill>
                  <a:srgbClr val="FFFF00"/>
                </a:solidFill>
                <a:latin typeface="CG Times (W1)" charset="0"/>
                <a:cs typeface="Times New Roman" pitchFamily="18" charset="0"/>
              </a:rPr>
              <a:t>“Believing”</a:t>
            </a:r>
            <a:r>
              <a:rPr lang="en-US" sz="2800" dirty="0">
                <a:latin typeface="CG Times (W1)" charset="0"/>
                <a:cs typeface="Times New Roman" pitchFamily="18" charset="0"/>
              </a:rPr>
              <a:t> masters  (1 Tim. 6:2)</a:t>
            </a:r>
          </a:p>
          <a:p>
            <a:pPr marL="457200" indent="-457200" eaLnBrk="1" hangingPunct="1">
              <a:spcBef>
                <a:spcPct val="0"/>
              </a:spcBef>
              <a:spcAft>
                <a:spcPct val="80000"/>
              </a:spcAft>
              <a:defRPr/>
            </a:pPr>
            <a:r>
              <a:rPr lang="en-US" sz="2800" dirty="0">
                <a:latin typeface="CG Times (W1)" charset="0"/>
                <a:cs typeface="Times New Roman" pitchFamily="18" charset="0"/>
              </a:rPr>
              <a:t>Lydia was </a:t>
            </a:r>
            <a:r>
              <a:rPr lang="en-US" sz="2800" b="1" dirty="0">
                <a:solidFill>
                  <a:srgbClr val="FFFF00"/>
                </a:solidFill>
                <a:latin typeface="CG Times (W1)" charset="0"/>
                <a:cs typeface="Times New Roman" pitchFamily="18" charset="0"/>
              </a:rPr>
              <a:t>“faithful”</a:t>
            </a:r>
            <a:r>
              <a:rPr lang="en-US" sz="2800" dirty="0">
                <a:latin typeface="CG Times (W1)" charset="0"/>
                <a:cs typeface="Times New Roman" pitchFamily="18" charset="0"/>
              </a:rPr>
              <a:t> to the Lord  (Acts 16:15)</a:t>
            </a:r>
            <a:r>
              <a:rPr lang="en-US" sz="2800" dirty="0"/>
              <a:t> </a:t>
            </a:r>
            <a:r>
              <a:rPr lang="en-US" sz="2800" dirty="0">
                <a:solidFill>
                  <a:srgbClr val="00B0F0"/>
                </a:solidFill>
                <a:latin typeface="Arial Black" pitchFamily="34" charset="0"/>
                <a:cs typeface="Times New Roman" pitchFamily="18" charset="0"/>
              </a:rPr>
              <a:t>?</a:t>
            </a:r>
            <a:r>
              <a:rPr lang="en-US" sz="2800" dirty="0">
                <a:solidFill>
                  <a:srgbClr val="00B0F0"/>
                </a:solidFill>
                <a:latin typeface="CG Times (W1)" charset="0"/>
                <a:cs typeface="Times New Roman" pitchFamily="18" charset="0"/>
              </a:rPr>
              <a:t> </a:t>
            </a:r>
            <a:endParaRPr lang="en-US" sz="2800" dirty="0"/>
          </a:p>
          <a:p>
            <a:pPr marL="457200" indent="-457200" eaLnBrk="1" hangingPunct="1">
              <a:spcBef>
                <a:spcPct val="0"/>
              </a:spcBef>
              <a:spcAft>
                <a:spcPct val="80000"/>
              </a:spcAft>
              <a:defRPr/>
            </a:pPr>
            <a:r>
              <a:rPr lang="en-US" sz="2800" dirty="0">
                <a:latin typeface="CG Times (W1)" charset="0"/>
                <a:cs typeface="Times New Roman" pitchFamily="18" charset="0"/>
              </a:rPr>
              <a:t>Abraham was </a:t>
            </a:r>
            <a:r>
              <a:rPr lang="en-US" sz="2800" b="1" dirty="0">
                <a:solidFill>
                  <a:srgbClr val="FFFF00"/>
                </a:solidFill>
                <a:latin typeface="CG Times (W1)" charset="0"/>
                <a:cs typeface="Times New Roman" pitchFamily="18" charset="0"/>
              </a:rPr>
              <a:t>“faithful”  </a:t>
            </a:r>
            <a:r>
              <a:rPr lang="en-US" sz="2800" dirty="0">
                <a:latin typeface="CG Times (W1)" charset="0"/>
                <a:cs typeface="Times New Roman" pitchFamily="18" charset="0"/>
              </a:rPr>
              <a:t>(Gal. 3:9)  </a:t>
            </a:r>
            <a:r>
              <a:rPr lang="en-US" sz="2800" dirty="0">
                <a:solidFill>
                  <a:srgbClr val="00B0F0"/>
                </a:solidFill>
                <a:latin typeface="Arial Black" pitchFamily="34" charset="0"/>
                <a:cs typeface="Times New Roman" pitchFamily="18" charset="0"/>
              </a:rPr>
              <a:t>?</a:t>
            </a:r>
            <a:r>
              <a:rPr lang="en-US" sz="2800" dirty="0">
                <a:solidFill>
                  <a:srgbClr val="00B0F0"/>
                </a:solidFill>
                <a:latin typeface="CG Times (W1)" charset="0"/>
                <a:cs typeface="Times New Roman" pitchFamily="18" charset="0"/>
              </a:rPr>
              <a:t> </a:t>
            </a:r>
            <a:endParaRPr lang="en-US" sz="2800" dirty="0"/>
          </a:p>
          <a:p>
            <a:pPr marL="457200" indent="-457200" eaLnBrk="1" hangingPunct="1">
              <a:spcBef>
                <a:spcPct val="0"/>
              </a:spcBef>
              <a:spcAft>
                <a:spcPct val="80000"/>
              </a:spcAft>
              <a:defRPr/>
            </a:pPr>
            <a:endParaRPr lang="en-US" sz="2800"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D64B856-5A8B-449A-BF4E-3B076728F760}" type="slidenum">
              <a:rPr lang="en-US"/>
              <a:pPr>
                <a:defRPr/>
              </a:pPr>
              <a:t>87</a:t>
            </a:fld>
            <a:endParaRPr lang="en-US"/>
          </a:p>
        </p:txBody>
      </p:sp>
      <p:sp>
        <p:nvSpPr>
          <p:cNvPr id="311298" name="Rectangle 2"/>
          <p:cNvSpPr>
            <a:spLocks noGrp="1" noChangeArrowheads="1"/>
          </p:cNvSpPr>
          <p:nvPr>
            <p:ph type="title"/>
          </p:nvPr>
        </p:nvSpPr>
        <p:spPr/>
        <p:txBody>
          <a:bodyPr/>
          <a:lstStyle/>
          <a:p>
            <a:pPr eaLnBrk="1" hangingPunct="1">
              <a:defRPr/>
            </a:pPr>
            <a:r>
              <a:rPr lang="en-US" sz="5000" i="1" dirty="0" err="1">
                <a:latin typeface="Arial Black" pitchFamily="34" charset="0"/>
              </a:rPr>
              <a:t>Pistos</a:t>
            </a:r>
            <a:r>
              <a:rPr lang="en-US" sz="5000" dirty="0">
                <a:latin typeface="Arial Black" pitchFamily="34" charset="0"/>
              </a:rPr>
              <a:t> = Believing</a:t>
            </a:r>
            <a:endParaRPr lang="en-US" sz="3000" dirty="0">
              <a:latin typeface="+mn-lt"/>
            </a:endParaRPr>
          </a:p>
        </p:txBody>
      </p:sp>
      <p:sp>
        <p:nvSpPr>
          <p:cNvPr id="311299" name="Rectangle 3"/>
          <p:cNvSpPr>
            <a:spLocks noGrp="1" noChangeArrowheads="1"/>
          </p:cNvSpPr>
          <p:nvPr>
            <p:ph type="body" idx="1"/>
          </p:nvPr>
        </p:nvSpPr>
        <p:spPr>
          <a:xfrm>
            <a:off x="457200" y="1447800"/>
            <a:ext cx="8229600" cy="4190999"/>
          </a:xfrm>
        </p:spPr>
        <p:txBody>
          <a:bodyPr/>
          <a:lstStyle/>
          <a:p>
            <a:pPr marL="457200" indent="-457200" eaLnBrk="1" hangingPunct="1">
              <a:spcBef>
                <a:spcPct val="0"/>
              </a:spcBef>
              <a:spcAft>
                <a:spcPct val="80000"/>
              </a:spcAft>
              <a:defRPr/>
            </a:pPr>
            <a:r>
              <a:rPr lang="en-US" sz="2800" dirty="0">
                <a:latin typeface="CG Times (W1)" charset="0"/>
                <a:cs typeface="Times New Roman" pitchFamily="18" charset="0"/>
              </a:rPr>
              <a:t>Women/wives</a:t>
            </a:r>
            <a:r>
              <a:rPr lang="en-US" sz="2800" dirty="0">
                <a:cs typeface="Times New Roman" pitchFamily="18" charset="0"/>
              </a:rPr>
              <a:t> to be </a:t>
            </a:r>
            <a:r>
              <a:rPr lang="en-US" sz="2800" b="1" dirty="0">
                <a:solidFill>
                  <a:srgbClr val="FFFF00"/>
                </a:solidFill>
                <a:cs typeface="Times New Roman" pitchFamily="18" charset="0"/>
              </a:rPr>
              <a:t>“faithful”</a:t>
            </a:r>
            <a:r>
              <a:rPr lang="en-US" sz="2800" dirty="0">
                <a:cs typeface="Times New Roman" pitchFamily="18" charset="0"/>
              </a:rPr>
              <a:t> in all things  (1 Tim. 3:11)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r>
              <a:rPr lang="en-US" sz="2800" dirty="0"/>
              <a:t> </a:t>
            </a:r>
            <a:endParaRPr lang="en-US" sz="2800" dirty="0">
              <a:latin typeface="CG Times (W1)" charset="0"/>
              <a:cs typeface="Times New Roman" pitchFamily="18" charset="0"/>
            </a:endParaRPr>
          </a:p>
          <a:p>
            <a:pPr marL="457200" indent="-457200" eaLnBrk="1" hangingPunct="1">
              <a:spcBef>
                <a:spcPct val="0"/>
              </a:spcBef>
              <a:spcAft>
                <a:spcPct val="80000"/>
              </a:spcAft>
              <a:defRPr/>
            </a:pPr>
            <a:r>
              <a:rPr lang="en-US" sz="2800" b="1" dirty="0">
                <a:solidFill>
                  <a:srgbClr val="FFFF00"/>
                </a:solidFill>
                <a:cs typeface="Times New Roman" pitchFamily="18" charset="0"/>
              </a:rPr>
              <a:t>“Faithful” </a:t>
            </a:r>
            <a:r>
              <a:rPr lang="en-US" sz="2800" dirty="0">
                <a:latin typeface="CG Times (W1)" charset="0"/>
                <a:cs typeface="Times New Roman" pitchFamily="18" charset="0"/>
              </a:rPr>
              <a:t>men</a:t>
            </a:r>
            <a:r>
              <a:rPr lang="en-US" sz="2800" b="1" dirty="0">
                <a:solidFill>
                  <a:srgbClr val="FFFF00"/>
                </a:solidFill>
                <a:cs typeface="Times New Roman" pitchFamily="18" charset="0"/>
              </a:rPr>
              <a:t>  </a:t>
            </a:r>
            <a:r>
              <a:rPr lang="en-US" sz="2800" dirty="0">
                <a:latin typeface="CG Times (W1)" charset="0"/>
                <a:cs typeface="Times New Roman" pitchFamily="18" charset="0"/>
              </a:rPr>
              <a:t>(2 Tim. 2:2)  </a:t>
            </a:r>
            <a:r>
              <a:rPr lang="en-US" sz="2800" dirty="0">
                <a:solidFill>
                  <a:srgbClr val="00B0F0"/>
                </a:solidFill>
                <a:latin typeface="Arial Black" pitchFamily="34" charset="0"/>
                <a:cs typeface="Times New Roman" pitchFamily="18" charset="0"/>
              </a:rPr>
              <a:t>?</a:t>
            </a:r>
            <a:r>
              <a:rPr lang="en-US" sz="2800" dirty="0">
                <a:latin typeface="CG Times (W1)" charset="0"/>
                <a:cs typeface="Times New Roman" pitchFamily="18" charset="0"/>
              </a:rPr>
              <a:t> </a:t>
            </a:r>
            <a:endParaRPr lang="en-US" sz="2800" dirty="0"/>
          </a:p>
          <a:p>
            <a:pPr marL="457200" indent="-457200">
              <a:spcBef>
                <a:spcPct val="0"/>
              </a:spcBef>
              <a:spcAft>
                <a:spcPts val="1800"/>
              </a:spcAft>
              <a:defRPr/>
            </a:pPr>
            <a:r>
              <a:rPr lang="en-US" sz="2800" dirty="0">
                <a:cs typeface="Times New Roman" pitchFamily="18" charset="0"/>
              </a:rPr>
              <a:t>Be </a:t>
            </a:r>
            <a:r>
              <a:rPr lang="en-US" sz="2800" dirty="0">
                <a:latin typeface="Times New Roman"/>
                <a:cs typeface="Times New Roman" pitchFamily="18" charset="0"/>
              </a:rPr>
              <a:t>“</a:t>
            </a:r>
            <a:r>
              <a:rPr lang="en-US" sz="2800" b="1" dirty="0">
                <a:solidFill>
                  <a:srgbClr val="FFFF00"/>
                </a:solidFill>
                <a:cs typeface="Times New Roman" pitchFamily="18" charset="0"/>
              </a:rPr>
              <a:t>faithful</a:t>
            </a:r>
            <a:r>
              <a:rPr lang="en-US" sz="2800" dirty="0">
                <a:latin typeface="Times New Roman"/>
                <a:cs typeface="Times New Roman" pitchFamily="18" charset="0"/>
              </a:rPr>
              <a:t>”</a:t>
            </a:r>
            <a:r>
              <a:rPr lang="en-US" sz="2800" dirty="0">
                <a:cs typeface="Times New Roman" pitchFamily="18" charset="0"/>
              </a:rPr>
              <a:t> unto death  (Rev. 2:10)  </a:t>
            </a:r>
            <a:r>
              <a:rPr lang="en-US" sz="2800" dirty="0">
                <a:solidFill>
                  <a:srgbClr val="00B0F0"/>
                </a:solidFill>
                <a:latin typeface="Arial Black" pitchFamily="34" charset="0"/>
                <a:cs typeface="Times New Roman" pitchFamily="18" charset="0"/>
              </a:rPr>
              <a:t>?</a:t>
            </a:r>
            <a:r>
              <a:rPr lang="en-US" sz="2800" dirty="0"/>
              <a:t> </a:t>
            </a:r>
          </a:p>
          <a:p>
            <a:pPr marL="457200" indent="-457200">
              <a:spcBef>
                <a:spcPct val="0"/>
              </a:spcBef>
              <a:spcAft>
                <a:spcPts val="1800"/>
              </a:spcAft>
              <a:defRPr/>
            </a:pPr>
            <a:r>
              <a:rPr lang="en-US" sz="2800" dirty="0">
                <a:latin typeface="CG Times (W1)" charset="0"/>
                <a:cs typeface="Times New Roman" pitchFamily="18" charset="0"/>
              </a:rPr>
              <a:t>Antipas</a:t>
            </a:r>
            <a:r>
              <a:rPr lang="en-US" sz="2800" dirty="0">
                <a:cs typeface="Times New Roman" pitchFamily="18" charset="0"/>
              </a:rPr>
              <a:t> was a </a:t>
            </a:r>
            <a:r>
              <a:rPr lang="en-US" sz="2800" b="1" dirty="0">
                <a:solidFill>
                  <a:srgbClr val="FFFF00"/>
                </a:solidFill>
                <a:cs typeface="Times New Roman" pitchFamily="18" charset="0"/>
              </a:rPr>
              <a:t>“faithful” </a:t>
            </a:r>
            <a:r>
              <a:rPr lang="en-US" sz="2800" dirty="0">
                <a:cs typeface="Times New Roman" pitchFamily="18" charset="0"/>
              </a:rPr>
              <a:t>martyr  (Rev. 2:13)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p>
          <a:p>
            <a:pPr marL="457200" indent="-457200">
              <a:spcBef>
                <a:spcPct val="0"/>
              </a:spcBef>
              <a:spcAft>
                <a:spcPts val="1800"/>
              </a:spcAft>
              <a:defRPr/>
            </a:pPr>
            <a:r>
              <a:rPr lang="en-US" sz="2800" dirty="0">
                <a:cs typeface="Times New Roman" pitchFamily="18" charset="0"/>
              </a:rPr>
              <a:t>Called, chosen, and </a:t>
            </a:r>
            <a:r>
              <a:rPr lang="en-US" sz="2800" dirty="0">
                <a:latin typeface="Times New Roman"/>
                <a:cs typeface="Times New Roman" pitchFamily="18" charset="0"/>
              </a:rPr>
              <a:t>“</a:t>
            </a:r>
            <a:r>
              <a:rPr lang="en-US" sz="2800" b="1" dirty="0">
                <a:solidFill>
                  <a:srgbClr val="FFFF00"/>
                </a:solidFill>
                <a:cs typeface="Times New Roman" pitchFamily="18" charset="0"/>
              </a:rPr>
              <a:t>faithful</a:t>
            </a:r>
            <a:r>
              <a:rPr lang="en-US" sz="2800" dirty="0">
                <a:latin typeface="Times New Roman"/>
                <a:cs typeface="Times New Roman" pitchFamily="18" charset="0"/>
              </a:rPr>
              <a:t>”  </a:t>
            </a:r>
            <a:r>
              <a:rPr lang="en-US" sz="2800" dirty="0">
                <a:cs typeface="Times New Roman" pitchFamily="18" charset="0"/>
              </a:rPr>
              <a:t>(Rev. 17:14)  </a:t>
            </a:r>
            <a:r>
              <a:rPr lang="en-US" sz="2800" dirty="0">
                <a:solidFill>
                  <a:srgbClr val="00B0F0"/>
                </a:solidFill>
                <a:latin typeface="Arial Black" pitchFamily="34" charset="0"/>
                <a:cs typeface="Times New Roman" pitchFamily="18" charset="0"/>
              </a:rPr>
              <a:t>?</a:t>
            </a:r>
            <a:r>
              <a:rPr lang="en-US" sz="2800" dirty="0">
                <a:cs typeface="Times New Roman" pitchFamily="18" charset="0"/>
              </a:rPr>
              <a:t> </a:t>
            </a:r>
            <a:endParaRPr lang="en-US" sz="2800" dirty="0"/>
          </a:p>
        </p:txBody>
      </p:sp>
      <p:sp>
        <p:nvSpPr>
          <p:cNvPr id="8" name="Footer Placeholder 7"/>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Arial Black" pitchFamily="34" charset="0"/>
              </a:rPr>
              <a:t>English Versions &amp; Tit. 1:6</a:t>
            </a:r>
          </a:p>
        </p:txBody>
      </p:sp>
      <p:graphicFrame>
        <p:nvGraphicFramePr>
          <p:cNvPr id="5" name="Content Placeholder 4"/>
          <p:cNvGraphicFramePr>
            <a:graphicFrameLocks noGrp="1"/>
          </p:cNvGraphicFramePr>
          <p:nvPr>
            <p:ph idx="1"/>
          </p:nvPr>
        </p:nvGraphicFramePr>
        <p:xfrm>
          <a:off x="762000" y="1752600"/>
          <a:ext cx="7848600" cy="4114800"/>
        </p:xfrm>
        <a:graphic>
          <a:graphicData uri="http://schemas.openxmlformats.org/drawingml/2006/table">
            <a:tbl>
              <a:tblPr firstRow="1">
                <a:tableStyleId>{08FB837D-C827-4EFA-A057-4D05807E0F7C}</a:tableStyleId>
              </a:tblPr>
              <a:tblGrid>
                <a:gridCol w="1962150"/>
                <a:gridCol w="1962150"/>
                <a:gridCol w="1962150"/>
                <a:gridCol w="1962150"/>
              </a:tblGrid>
              <a:tr h="598868">
                <a:tc gridSpan="3">
                  <a:txBody>
                    <a:bodyPr/>
                    <a:lstStyle/>
                    <a:p>
                      <a:pPr algn="ctr"/>
                      <a:r>
                        <a:rPr lang="en-US" sz="2800" dirty="0"/>
                        <a:t>Believers = Christians</a:t>
                      </a:r>
                      <a:endParaRPr lang="en-US" sz="2800" dirty="0">
                        <a:solidFill>
                          <a:srgbClr val="FFFF00"/>
                        </a:solidFill>
                      </a:endParaRPr>
                    </a:p>
                  </a:txBody>
                  <a:tcPr anchor="ctr"/>
                </a:tc>
                <a:tc hMerge="1">
                  <a:txBody>
                    <a:bodyPr/>
                    <a:lstStyle/>
                    <a:p>
                      <a:endParaRPr lang="en-US"/>
                    </a:p>
                  </a:txBody>
                  <a:tcPr/>
                </a:tc>
                <a:tc hMerge="1">
                  <a:txBody>
                    <a:bodyPr/>
                    <a:lstStyle/>
                    <a:p>
                      <a:pPr algn="ctr"/>
                      <a:endParaRPr lang="en-US" sz="2500" dirty="0"/>
                    </a:p>
                  </a:txBody>
                  <a:tcPr/>
                </a:tc>
                <a:tc>
                  <a:txBody>
                    <a:bodyPr/>
                    <a:lstStyle/>
                    <a:p>
                      <a:pPr algn="ctr"/>
                      <a:r>
                        <a:rPr lang="en-US" sz="2800" dirty="0"/>
                        <a:t>Faithful</a:t>
                      </a:r>
                      <a:endParaRPr lang="en-US" sz="2800" dirty="0">
                        <a:solidFill>
                          <a:srgbClr val="FFFF00"/>
                        </a:solidFill>
                      </a:endParaRPr>
                    </a:p>
                  </a:txBody>
                  <a:tcPr anchor="ctr"/>
                </a:tc>
              </a:tr>
              <a:tr h="502276">
                <a:tc>
                  <a:txBody>
                    <a:bodyPr/>
                    <a:lstStyle/>
                    <a:p>
                      <a:pPr algn="ctr"/>
                      <a:r>
                        <a:rPr lang="en-US" sz="2500" dirty="0"/>
                        <a:t>Marshall</a:t>
                      </a:r>
                      <a:endParaRPr lang="en-US" sz="2500" b="1" dirty="0"/>
                    </a:p>
                  </a:txBody>
                  <a:tcPr anchor="ctr"/>
                </a:tc>
                <a:tc>
                  <a:txBody>
                    <a:bodyPr/>
                    <a:lstStyle/>
                    <a:p>
                      <a:pPr algn="ctr"/>
                      <a:r>
                        <a:rPr lang="en-US" sz="2500" dirty="0"/>
                        <a:t>ESV</a:t>
                      </a:r>
                      <a:endParaRPr lang="en-US" sz="2500" b="1" dirty="0"/>
                    </a:p>
                  </a:txBody>
                  <a:tcPr anchor="ctr"/>
                </a:tc>
                <a:tc>
                  <a:txBody>
                    <a:bodyPr/>
                    <a:lstStyle/>
                    <a:p>
                      <a:pPr algn="ctr"/>
                      <a:r>
                        <a:rPr lang="en-US" sz="2500" dirty="0"/>
                        <a:t>NAB</a:t>
                      </a:r>
                      <a:endParaRPr lang="en-US" sz="2500" b="1" dirty="0"/>
                    </a:p>
                  </a:txBody>
                  <a:tcPr anchor="ctr"/>
                </a:tc>
                <a:tc>
                  <a:txBody>
                    <a:bodyPr/>
                    <a:lstStyle/>
                    <a:p>
                      <a:pPr algn="ctr"/>
                      <a:r>
                        <a:rPr lang="en-US" sz="2500" dirty="0" err="1"/>
                        <a:t>YLT</a:t>
                      </a:r>
                      <a:endParaRPr lang="en-US" sz="2500" b="1" dirty="0"/>
                    </a:p>
                  </a:txBody>
                  <a:tcPr anchor="ctr"/>
                </a:tc>
              </a:tr>
              <a:tr h="502276">
                <a:tc>
                  <a:txBody>
                    <a:bodyPr/>
                    <a:lstStyle/>
                    <a:p>
                      <a:pPr algn="ctr"/>
                      <a:r>
                        <a:rPr lang="en-US" sz="2500" dirty="0"/>
                        <a:t>Berry</a:t>
                      </a:r>
                      <a:endParaRPr lang="en-US" sz="2500" b="1" dirty="0"/>
                    </a:p>
                  </a:txBody>
                  <a:tcPr anchor="ctr"/>
                </a:tc>
                <a:tc>
                  <a:txBody>
                    <a:bodyPr/>
                    <a:lstStyle/>
                    <a:p>
                      <a:pPr algn="ctr"/>
                      <a:r>
                        <a:rPr lang="en-US" sz="2500" dirty="0"/>
                        <a:t>Phillips</a:t>
                      </a:r>
                      <a:endParaRPr lang="en-US" sz="2500" b="1" dirty="0"/>
                    </a:p>
                  </a:txBody>
                  <a:tcPr anchor="ctr"/>
                </a:tc>
                <a:tc>
                  <a:txBody>
                    <a:bodyPr/>
                    <a:lstStyle/>
                    <a:p>
                      <a:pPr algn="ctr"/>
                      <a:r>
                        <a:rPr lang="en-US" sz="2500" dirty="0"/>
                        <a:t>NCV</a:t>
                      </a:r>
                      <a:endParaRPr lang="en-US" sz="2500" b="1" dirty="0"/>
                    </a:p>
                  </a:txBody>
                  <a:tcPr anchor="ctr"/>
                </a:tc>
                <a:tc>
                  <a:txBody>
                    <a:bodyPr/>
                    <a:lstStyle/>
                    <a:p>
                      <a:pPr algn="ctr"/>
                      <a:r>
                        <a:rPr lang="en-US" sz="2500" dirty="0"/>
                        <a:t>KJV</a:t>
                      </a:r>
                      <a:endParaRPr lang="en-US" sz="2500" b="1" dirty="0"/>
                    </a:p>
                  </a:txBody>
                  <a:tcPr anchor="ctr"/>
                </a:tc>
              </a:tr>
              <a:tr h="502276">
                <a:tc>
                  <a:txBody>
                    <a:bodyPr/>
                    <a:lstStyle/>
                    <a:p>
                      <a:pPr algn="ctr"/>
                      <a:r>
                        <a:rPr lang="en-US" sz="2500" dirty="0"/>
                        <a:t>ASV</a:t>
                      </a:r>
                      <a:endParaRPr lang="en-US" sz="2500" b="1" dirty="0"/>
                    </a:p>
                  </a:txBody>
                  <a:tcPr anchor="ctr"/>
                </a:tc>
                <a:tc>
                  <a:txBody>
                    <a:bodyPr/>
                    <a:lstStyle/>
                    <a:p>
                      <a:pPr algn="ctr"/>
                      <a:r>
                        <a:rPr lang="en-US" sz="2500" dirty="0"/>
                        <a:t>Good</a:t>
                      </a:r>
                      <a:r>
                        <a:rPr lang="en-US" sz="2500" baseline="0" dirty="0"/>
                        <a:t> News</a:t>
                      </a:r>
                      <a:endParaRPr lang="en-US" sz="2500" b="1" dirty="0"/>
                    </a:p>
                  </a:txBody>
                  <a:tcPr anchor="ctr"/>
                </a:tc>
                <a:tc>
                  <a:txBody>
                    <a:bodyPr/>
                    <a:lstStyle/>
                    <a:p>
                      <a:pPr algn="ctr"/>
                      <a:r>
                        <a:rPr lang="en-US" sz="2500" dirty="0" err="1"/>
                        <a:t>NIRV</a:t>
                      </a:r>
                      <a:endParaRPr lang="en-US" sz="2500" b="1" dirty="0"/>
                    </a:p>
                  </a:txBody>
                  <a:tcPr anchor="ctr"/>
                </a:tc>
                <a:tc>
                  <a:txBody>
                    <a:bodyPr/>
                    <a:lstStyle/>
                    <a:p>
                      <a:pPr algn="ctr"/>
                      <a:r>
                        <a:rPr lang="en-US" sz="2500" dirty="0"/>
                        <a:t>NKJV</a:t>
                      </a:r>
                      <a:endParaRPr lang="en-US" sz="2500" b="1" dirty="0"/>
                    </a:p>
                  </a:txBody>
                  <a:tcPr anchor="ctr"/>
                </a:tc>
              </a:tr>
              <a:tr h="502276">
                <a:tc>
                  <a:txBody>
                    <a:bodyPr/>
                    <a:lstStyle/>
                    <a:p>
                      <a:pPr algn="ctr"/>
                      <a:r>
                        <a:rPr lang="en-US" sz="2500" dirty="0"/>
                        <a:t>NASB</a:t>
                      </a:r>
                      <a:endParaRPr lang="en-US" sz="2500" b="1" dirty="0"/>
                    </a:p>
                  </a:txBody>
                  <a:tcPr anchor="ctr"/>
                </a:tc>
                <a:tc>
                  <a:txBody>
                    <a:bodyPr/>
                    <a:lstStyle/>
                    <a:p>
                      <a:pPr algn="ctr"/>
                      <a:r>
                        <a:rPr lang="en-US" sz="2500" dirty="0" err="1"/>
                        <a:t>Goodspeed</a:t>
                      </a:r>
                      <a:endParaRPr lang="en-US" sz="2500" b="1" dirty="0"/>
                    </a:p>
                  </a:txBody>
                  <a:tcPr anchor="ctr"/>
                </a:tc>
                <a:tc>
                  <a:txBody>
                    <a:bodyPr/>
                    <a:lstStyle/>
                    <a:p>
                      <a:pPr algn="ctr"/>
                      <a:r>
                        <a:rPr lang="en-US" sz="2500" dirty="0"/>
                        <a:t>NLT</a:t>
                      </a:r>
                      <a:endParaRPr lang="en-US" sz="2500" b="1" dirty="0"/>
                    </a:p>
                  </a:txBody>
                  <a:tcPr anchor="ctr"/>
                </a:tc>
                <a:tc>
                  <a:txBody>
                    <a:bodyPr/>
                    <a:lstStyle/>
                    <a:p>
                      <a:pPr algn="ctr"/>
                      <a:r>
                        <a:rPr lang="en-US" sz="2500" dirty="0"/>
                        <a:t>NET</a:t>
                      </a:r>
                      <a:endParaRPr lang="en-US" sz="2500" b="1" dirty="0"/>
                    </a:p>
                  </a:txBody>
                  <a:tcPr anchor="ctr"/>
                </a:tc>
              </a:tr>
              <a:tr h="502276">
                <a:tc>
                  <a:txBody>
                    <a:bodyPr/>
                    <a:lstStyle/>
                    <a:p>
                      <a:pPr algn="ctr"/>
                      <a:r>
                        <a:rPr lang="en-US" sz="2500" dirty="0"/>
                        <a:t>RSV</a:t>
                      </a:r>
                      <a:endParaRPr lang="en-US" sz="2500" b="1" dirty="0"/>
                    </a:p>
                  </a:txBody>
                  <a:tcPr anchor="ctr"/>
                </a:tc>
                <a:tc>
                  <a:txBody>
                    <a:bodyPr/>
                    <a:lstStyle/>
                    <a:p>
                      <a:pPr algn="ctr"/>
                      <a:r>
                        <a:rPr lang="en-US" sz="2500" dirty="0" err="1"/>
                        <a:t>CEV</a:t>
                      </a:r>
                      <a:endParaRPr lang="en-US" sz="2500" b="1" dirty="0"/>
                    </a:p>
                  </a:txBody>
                  <a:tcPr anchor="ctr"/>
                </a:tc>
                <a:tc>
                  <a:txBody>
                    <a:bodyPr/>
                    <a:lstStyle/>
                    <a:p>
                      <a:pPr algn="ctr"/>
                      <a:r>
                        <a:rPr lang="en-US" sz="2500" dirty="0"/>
                        <a:t>NRSV</a:t>
                      </a:r>
                      <a:endParaRPr lang="en-US" sz="2500" b="1" dirty="0"/>
                    </a:p>
                  </a:txBody>
                  <a:tcPr anchor="ctr"/>
                </a:tc>
                <a:tc>
                  <a:txBody>
                    <a:bodyPr/>
                    <a:lstStyle/>
                    <a:p>
                      <a:pPr algn="ctr"/>
                      <a:r>
                        <a:rPr lang="en-US" sz="2500" dirty="0" err="1"/>
                        <a:t>HCSB</a:t>
                      </a:r>
                      <a:endParaRPr lang="en-US" sz="2500" b="1" dirty="0"/>
                    </a:p>
                  </a:txBody>
                  <a:tcPr anchor="ctr"/>
                </a:tc>
              </a:tr>
              <a:tr h="502276">
                <a:tc>
                  <a:txBody>
                    <a:bodyPr/>
                    <a:lstStyle/>
                    <a:p>
                      <a:pPr algn="ctr"/>
                      <a:r>
                        <a:rPr lang="en-US" sz="2500" dirty="0"/>
                        <a:t>NEB</a:t>
                      </a:r>
                      <a:endParaRPr lang="en-US" sz="2500" b="1" dirty="0"/>
                    </a:p>
                  </a:txBody>
                  <a:tcPr anchor="ctr"/>
                </a:tc>
                <a:tc>
                  <a:txBody>
                    <a:bodyPr/>
                    <a:lstStyle/>
                    <a:p>
                      <a:pPr algn="ctr"/>
                      <a:r>
                        <a:rPr lang="en-US" sz="2500" dirty="0" err="1"/>
                        <a:t>GW</a:t>
                      </a:r>
                      <a:endParaRPr lang="en-US" sz="2500" b="1" dirty="0"/>
                    </a:p>
                  </a:txBody>
                  <a:tcPr anchor="ctr"/>
                </a:tc>
                <a:tc>
                  <a:txBody>
                    <a:bodyPr/>
                    <a:lstStyle/>
                    <a:p>
                      <a:pPr algn="ctr"/>
                      <a:r>
                        <a:rPr lang="en-US" sz="2500" dirty="0" err="1"/>
                        <a:t>TNIV</a:t>
                      </a:r>
                      <a:endParaRPr lang="en-US" sz="2500" b="1" dirty="0"/>
                    </a:p>
                  </a:txBody>
                  <a:tcPr anchor="ctr"/>
                </a:tc>
                <a:tc>
                  <a:txBody>
                    <a:bodyPr/>
                    <a:lstStyle/>
                    <a:p>
                      <a:pPr algn="ctr"/>
                      <a:r>
                        <a:rPr lang="en-US" sz="2500" dirty="0" err="1"/>
                        <a:t>LEB</a:t>
                      </a:r>
                      <a:endParaRPr lang="en-US" sz="2500" b="1" dirty="0"/>
                    </a:p>
                  </a:txBody>
                  <a:tcPr anchor="ctr"/>
                </a:tc>
              </a:tr>
              <a:tr h="502276">
                <a:tc>
                  <a:txBody>
                    <a:bodyPr/>
                    <a:lstStyle/>
                    <a:p>
                      <a:pPr algn="ctr"/>
                      <a:r>
                        <a:rPr lang="en-US" sz="2500" dirty="0"/>
                        <a:t>NIV</a:t>
                      </a:r>
                      <a:endParaRPr lang="en-US" sz="2500" b="1" dirty="0"/>
                    </a:p>
                  </a:txBody>
                  <a:tcPr anchor="ctr"/>
                </a:tc>
                <a:tc>
                  <a:txBody>
                    <a:bodyPr/>
                    <a:lstStyle/>
                    <a:p>
                      <a:pPr algn="ctr"/>
                      <a:r>
                        <a:rPr lang="en-US" sz="2500" dirty="0"/>
                        <a:t>GNT</a:t>
                      </a:r>
                      <a:endParaRPr lang="en-US" sz="2500" b="1" dirty="0"/>
                    </a:p>
                  </a:txBody>
                  <a:tcPr anchor="ctr"/>
                </a:tc>
                <a:tc>
                  <a:txBody>
                    <a:bodyPr/>
                    <a:lstStyle/>
                    <a:p>
                      <a:pPr algn="ctr"/>
                      <a:r>
                        <a:rPr lang="en-US" sz="2500" dirty="0" err="1"/>
                        <a:t>WNT</a:t>
                      </a:r>
                      <a:endParaRPr lang="en-US" sz="2500" b="1" dirty="0"/>
                    </a:p>
                  </a:txBody>
                  <a:tcPr anchor="ctr"/>
                </a:tc>
                <a:tc>
                  <a:txBody>
                    <a:bodyPr/>
                    <a:lstStyle/>
                    <a:p>
                      <a:pPr algn="ctr"/>
                      <a:r>
                        <a:rPr lang="en-US" sz="2500" b="0" dirty="0">
                          <a:latin typeface="Arial Black" pitchFamily="34" charset="0"/>
                        </a:rPr>
                        <a:t>21:6</a:t>
                      </a:r>
                    </a:p>
                  </a:txBody>
                  <a:tcPr anchor="ct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88</a:t>
            </a:fld>
            <a:endParaRPr lang="en-US"/>
          </a:p>
        </p:txBody>
      </p:sp>
      <p:sp>
        <p:nvSpPr>
          <p:cNvPr id="6" name="Footer Placeholder 5"/>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Arial Black" pitchFamily="34" charset="0"/>
              </a:rPr>
              <a:t>Commentaries &amp; Tit. 1:6</a:t>
            </a:r>
          </a:p>
        </p:txBody>
      </p:sp>
      <p:graphicFrame>
        <p:nvGraphicFramePr>
          <p:cNvPr id="5" name="Content Placeholder 4"/>
          <p:cNvGraphicFramePr>
            <a:graphicFrameLocks noGrp="1"/>
          </p:cNvGraphicFramePr>
          <p:nvPr>
            <p:ph idx="1"/>
          </p:nvPr>
        </p:nvGraphicFramePr>
        <p:xfrm>
          <a:off x="609600" y="1524000"/>
          <a:ext cx="7848600" cy="4510684"/>
        </p:xfrm>
        <a:graphic>
          <a:graphicData uri="http://schemas.openxmlformats.org/drawingml/2006/table">
            <a:tbl>
              <a:tblPr firstRow="1">
                <a:tableStyleId>{08FB837D-C827-4EFA-A057-4D05807E0F7C}</a:tableStyleId>
              </a:tblPr>
              <a:tblGrid>
                <a:gridCol w="1962150"/>
                <a:gridCol w="1962150"/>
                <a:gridCol w="1962150"/>
                <a:gridCol w="1962150"/>
              </a:tblGrid>
              <a:tr h="476876">
                <a:tc gridSpan="3">
                  <a:txBody>
                    <a:bodyPr/>
                    <a:lstStyle/>
                    <a:p>
                      <a:pPr algn="ctr"/>
                      <a:r>
                        <a:rPr lang="en-US" sz="2800" dirty="0"/>
                        <a:t>Believers = Christians</a:t>
                      </a:r>
                      <a:endParaRPr lang="en-US" sz="2800" dirty="0">
                        <a:solidFill>
                          <a:srgbClr val="FFFF00"/>
                        </a:solidFill>
                      </a:endParaRPr>
                    </a:p>
                  </a:txBody>
                  <a:tcPr anchor="ctr"/>
                </a:tc>
                <a:tc hMerge="1">
                  <a:txBody>
                    <a:bodyPr/>
                    <a:lstStyle/>
                    <a:p>
                      <a:endParaRPr lang="en-US"/>
                    </a:p>
                  </a:txBody>
                  <a:tcPr/>
                </a:tc>
                <a:tc hMerge="1">
                  <a:txBody>
                    <a:bodyPr/>
                    <a:lstStyle/>
                    <a:p>
                      <a:pPr algn="ctr"/>
                      <a:endParaRPr lang="en-US" sz="2500" dirty="0"/>
                    </a:p>
                  </a:txBody>
                  <a:tcPr/>
                </a:tc>
                <a:tc>
                  <a:txBody>
                    <a:bodyPr/>
                    <a:lstStyle/>
                    <a:p>
                      <a:pPr algn="ctr"/>
                      <a:r>
                        <a:rPr lang="en-US" sz="2800" dirty="0"/>
                        <a:t>Faithful</a:t>
                      </a:r>
                      <a:endParaRPr lang="en-US" sz="2800" dirty="0">
                        <a:solidFill>
                          <a:srgbClr val="FFFF00"/>
                        </a:solidFill>
                      </a:endParaRPr>
                    </a:p>
                  </a:txBody>
                  <a:tcPr anchor="ctr"/>
                </a:tc>
              </a:tr>
              <a:tr h="399961">
                <a:tc>
                  <a:txBody>
                    <a:bodyPr/>
                    <a:lstStyle/>
                    <a:p>
                      <a:pPr algn="ctr"/>
                      <a:r>
                        <a:rPr lang="en-US" sz="1800" b="0" dirty="0" err="1"/>
                        <a:t>Hiebert</a:t>
                      </a:r>
                      <a:r>
                        <a:rPr lang="en-US" sz="1800" b="0" dirty="0"/>
                        <a:t> (</a:t>
                      </a:r>
                      <a:r>
                        <a:rPr lang="en-US" sz="1800" b="0" dirty="0" err="1"/>
                        <a:t>EBC</a:t>
                      </a:r>
                      <a:r>
                        <a:rPr lang="en-US" sz="1800" b="0" dirty="0"/>
                        <a:t>)</a:t>
                      </a:r>
                    </a:p>
                  </a:txBody>
                  <a:tcPr anchor="ctr"/>
                </a:tc>
                <a:tc>
                  <a:txBody>
                    <a:bodyPr/>
                    <a:lstStyle/>
                    <a:p>
                      <a:pPr algn="ctr"/>
                      <a:r>
                        <a:rPr lang="en-US" sz="1800" b="0" dirty="0" err="1"/>
                        <a:t>Hendriksen</a:t>
                      </a:r>
                      <a:r>
                        <a:rPr lang="en-US" sz="1800" b="0" baseline="0" dirty="0"/>
                        <a:t> (</a:t>
                      </a:r>
                      <a:r>
                        <a:rPr lang="en-US" sz="1800" b="0" dirty="0" err="1"/>
                        <a:t>BNTC</a:t>
                      </a:r>
                      <a:r>
                        <a:rPr lang="en-US" sz="1800" b="0" dirty="0"/>
                        <a:t>)</a:t>
                      </a:r>
                    </a:p>
                  </a:txBody>
                  <a:tcPr anchor="ctr"/>
                </a:tc>
                <a:tc>
                  <a:txBody>
                    <a:bodyPr/>
                    <a:lstStyle/>
                    <a:p>
                      <a:pPr algn="ctr"/>
                      <a:r>
                        <a:rPr lang="en-US" sz="1800" b="0" dirty="0"/>
                        <a:t>(</a:t>
                      </a:r>
                      <a:r>
                        <a:rPr lang="en-US" sz="1800" b="0" dirty="0" err="1"/>
                        <a:t>Wuest</a:t>
                      </a:r>
                      <a:r>
                        <a:rPr lang="en-US" sz="1800" b="0" dirty="0"/>
                        <a:t>) </a:t>
                      </a:r>
                      <a:r>
                        <a:rPr lang="en-US" sz="1800" b="0" dirty="0" err="1"/>
                        <a:t>WSGNT</a:t>
                      </a:r>
                      <a:endParaRPr lang="en-US" sz="1800" b="0" dirty="0"/>
                    </a:p>
                  </a:txBody>
                  <a:tcPr anchor="ctr"/>
                </a:tc>
                <a:tc>
                  <a:txBody>
                    <a:bodyPr/>
                    <a:lstStyle/>
                    <a:p>
                      <a:pPr algn="ctr"/>
                      <a:r>
                        <a:rPr lang="en-US" sz="1800" b="0" dirty="0"/>
                        <a:t>Knight (</a:t>
                      </a:r>
                      <a:r>
                        <a:rPr lang="en-US" sz="1800" b="0" dirty="0" err="1"/>
                        <a:t>NIGTC</a:t>
                      </a:r>
                      <a:r>
                        <a:rPr lang="en-US" sz="1800" b="0" dirty="0"/>
                        <a:t>)</a:t>
                      </a:r>
                    </a:p>
                  </a:txBody>
                  <a:tcPr anchor="ctr"/>
                </a:tc>
              </a:tr>
              <a:tr h="399961">
                <a:tc>
                  <a:txBody>
                    <a:bodyPr/>
                    <a:lstStyle/>
                    <a:p>
                      <a:pPr algn="ctr"/>
                      <a:r>
                        <a:rPr lang="en-US" sz="1800" b="0" dirty="0" err="1"/>
                        <a:t>Litfin</a:t>
                      </a:r>
                      <a:r>
                        <a:rPr lang="en-US" sz="1800" b="0" dirty="0"/>
                        <a:t> (</a:t>
                      </a:r>
                      <a:r>
                        <a:rPr lang="en-US" sz="1800" b="0" dirty="0" err="1"/>
                        <a:t>BKC</a:t>
                      </a:r>
                      <a:r>
                        <a:rPr lang="en-US" sz="1800" b="0" dirty="0"/>
                        <a:t>)</a:t>
                      </a:r>
                    </a:p>
                  </a:txBody>
                  <a:tcPr anchor="ctr"/>
                </a:tc>
                <a:tc>
                  <a:txBody>
                    <a:bodyPr/>
                    <a:lstStyle/>
                    <a:p>
                      <a:pPr algn="ctr"/>
                      <a:r>
                        <a:rPr lang="en-US" sz="1800" b="0" dirty="0" err="1"/>
                        <a:t>Wemp</a:t>
                      </a:r>
                      <a:r>
                        <a:rPr lang="en-US" sz="1800" b="0" dirty="0"/>
                        <a:t> (</a:t>
                      </a:r>
                      <a:r>
                        <a:rPr lang="en-US" sz="1800" b="0" dirty="0" err="1"/>
                        <a:t>KJVBC</a:t>
                      </a:r>
                      <a:r>
                        <a:rPr lang="en-US" sz="1800" b="0" dirty="0"/>
                        <a:t>)</a:t>
                      </a:r>
                    </a:p>
                  </a:txBody>
                  <a:tcPr anchor="ctr"/>
                </a:tc>
                <a:tc>
                  <a:txBody>
                    <a:bodyPr/>
                    <a:lstStyle/>
                    <a:p>
                      <a:pPr algn="ctr"/>
                      <a:r>
                        <a:rPr lang="en-US" sz="1800" b="0" dirty="0"/>
                        <a:t>(Henry) (MH)</a:t>
                      </a:r>
                    </a:p>
                  </a:txBody>
                  <a:tcPr anchor="ctr"/>
                </a:tc>
                <a:tc>
                  <a:txBody>
                    <a:bodyPr/>
                    <a:lstStyle/>
                    <a:p>
                      <a:pPr algn="ctr"/>
                      <a:r>
                        <a:rPr lang="en-US" sz="1800" b="0" dirty="0"/>
                        <a:t>Guthrie (</a:t>
                      </a:r>
                      <a:r>
                        <a:rPr lang="en-US" sz="1800" b="0" dirty="0"/>
                        <a:t>NBC) ?</a:t>
                      </a:r>
                      <a:endParaRPr lang="en-US" sz="1800" b="0" dirty="0"/>
                    </a:p>
                  </a:txBody>
                  <a:tcPr anchor="ctr"/>
                </a:tc>
              </a:tr>
              <a:tr h="399961">
                <a:tc>
                  <a:txBody>
                    <a:bodyPr/>
                    <a:lstStyle/>
                    <a:p>
                      <a:pPr algn="ctr"/>
                      <a:r>
                        <a:rPr lang="en-US" sz="1800" b="0" dirty="0"/>
                        <a:t>Guthrie</a:t>
                      </a:r>
                      <a:r>
                        <a:rPr lang="en-US" sz="1800" b="0" baseline="0" dirty="0"/>
                        <a:t> (</a:t>
                      </a:r>
                      <a:r>
                        <a:rPr lang="en-US" sz="1800" b="0" dirty="0" err="1"/>
                        <a:t>TNTC</a:t>
                      </a:r>
                      <a:r>
                        <a:rPr lang="en-US" sz="1800" b="0" dirty="0"/>
                        <a:t>)</a:t>
                      </a:r>
                    </a:p>
                  </a:txBody>
                  <a:tcPr anchor="ctr"/>
                </a:tc>
                <a:tc>
                  <a:txBody>
                    <a:bodyPr/>
                    <a:lstStyle/>
                    <a:p>
                      <a:pPr algn="ctr"/>
                      <a:r>
                        <a:rPr lang="en-US" sz="1800" b="0" dirty="0" err="1"/>
                        <a:t>WEONT</a:t>
                      </a:r>
                      <a:endParaRPr lang="en-US" sz="1800" b="0" dirty="0"/>
                    </a:p>
                  </a:txBody>
                  <a:tcPr anchor="ctr"/>
                </a:tc>
                <a:tc>
                  <a:txBody>
                    <a:bodyPr/>
                    <a:lstStyle/>
                    <a:p>
                      <a:pPr algn="ctr"/>
                      <a:r>
                        <a:rPr lang="en-US" sz="1800" b="0" dirty="0"/>
                        <a:t>Lipscomb</a:t>
                      </a:r>
                      <a:r>
                        <a:rPr lang="en-US" sz="1800" b="0" baseline="0" dirty="0"/>
                        <a:t> (</a:t>
                      </a:r>
                      <a:r>
                        <a:rPr lang="en-US" sz="1800" b="0" dirty="0" err="1"/>
                        <a:t>GAC</a:t>
                      </a:r>
                      <a:r>
                        <a:rPr lang="en-US" sz="1800" b="0" dirty="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Campbell (OUT)</a:t>
                      </a:r>
                    </a:p>
                  </a:txBody>
                  <a:tcPr anchor="ctr"/>
                </a:tc>
              </a:tr>
              <a:tr h="399961">
                <a:tc>
                  <a:txBody>
                    <a:bodyPr/>
                    <a:lstStyle/>
                    <a:p>
                      <a:pPr algn="ctr"/>
                      <a:r>
                        <a:rPr lang="en-US" sz="1800" b="0" dirty="0"/>
                        <a:t>MacArthur (</a:t>
                      </a:r>
                      <a:r>
                        <a:rPr lang="en-US" sz="1800" b="0" dirty="0" err="1"/>
                        <a:t>MSB</a:t>
                      </a:r>
                      <a:r>
                        <a:rPr lang="en-US" sz="1800" b="0" dirty="0"/>
                        <a:t>)</a:t>
                      </a:r>
                    </a:p>
                  </a:txBody>
                  <a:tcPr anchor="ctr"/>
                </a:tc>
                <a:tc>
                  <a:txBody>
                    <a:bodyPr/>
                    <a:lstStyle/>
                    <a:p>
                      <a:pPr algn="ctr"/>
                      <a:r>
                        <a:rPr lang="en-US" sz="1800" b="0" dirty="0" err="1"/>
                        <a:t>JFB</a:t>
                      </a:r>
                      <a:endParaRPr lang="en-US" sz="1800" b="0" dirty="0"/>
                    </a:p>
                  </a:txBody>
                  <a:tcPr anchor="ctr"/>
                </a:tc>
                <a:tc>
                  <a:txBody>
                    <a:bodyPr/>
                    <a:lstStyle/>
                    <a:p>
                      <a:pPr algn="ctr"/>
                      <a:r>
                        <a:rPr lang="en-US" sz="1800" b="0" dirty="0"/>
                        <a:t>Barclay (</a:t>
                      </a:r>
                      <a:r>
                        <a:rPr lang="en-US" sz="1800" b="0" dirty="0" err="1"/>
                        <a:t>DSBS</a:t>
                      </a:r>
                      <a:r>
                        <a:rPr lang="en-US" sz="1800" b="0" dirty="0"/>
                        <a:t>)</a:t>
                      </a:r>
                    </a:p>
                  </a:txBody>
                  <a:tcPr anchor="ctr"/>
                </a:tc>
                <a:tc>
                  <a:txBody>
                    <a:bodyPr/>
                    <a:lstStyle/>
                    <a:p>
                      <a:pPr algn="ctr"/>
                      <a:r>
                        <a:rPr lang="en-US" sz="1800" b="0" dirty="0" err="1"/>
                        <a:t>Nute</a:t>
                      </a:r>
                      <a:r>
                        <a:rPr lang="en-US" sz="1800" b="0" dirty="0"/>
                        <a:t> (</a:t>
                      </a:r>
                      <a:r>
                        <a:rPr lang="en-US" sz="1800" b="0" dirty="0" err="1"/>
                        <a:t>NLBC</a:t>
                      </a:r>
                      <a:r>
                        <a:rPr lang="en-US" sz="1800" b="0" dirty="0"/>
                        <a:t>)</a:t>
                      </a:r>
                    </a:p>
                  </a:txBody>
                  <a:tcPr anchor="ctr"/>
                </a:tc>
              </a:tr>
              <a:tr h="399961">
                <a:tc>
                  <a:txBody>
                    <a:bodyPr/>
                    <a:lstStyle/>
                    <a:p>
                      <a:pPr algn="ctr"/>
                      <a:r>
                        <a:rPr lang="en-US" sz="1800" b="0" dirty="0"/>
                        <a:t>Larson (</a:t>
                      </a:r>
                      <a:r>
                        <a:rPr lang="en-US" sz="1800" b="0" dirty="0" err="1"/>
                        <a:t>HNTC</a:t>
                      </a:r>
                      <a:r>
                        <a:rPr lang="en-US" sz="1800" b="0" dirty="0"/>
                        <a:t>)</a:t>
                      </a:r>
                    </a:p>
                  </a:txBody>
                  <a:tcPr anchor="ctr"/>
                </a:tc>
                <a:tc>
                  <a:txBody>
                    <a:bodyPr/>
                    <a:lstStyle/>
                    <a:p>
                      <a:pPr algn="ctr"/>
                      <a:r>
                        <a:rPr lang="en-US" sz="1800" b="0" dirty="0"/>
                        <a:t>Knowles (BG)</a:t>
                      </a:r>
                    </a:p>
                  </a:txBody>
                  <a:tcPr anchor="ctr"/>
                </a:tc>
                <a:tc>
                  <a:txBody>
                    <a:bodyPr/>
                    <a:lstStyle/>
                    <a:p>
                      <a:pPr algn="ctr"/>
                      <a:r>
                        <a:rPr lang="en-US" sz="1800" b="0" dirty="0" err="1"/>
                        <a:t>Stibbs</a:t>
                      </a:r>
                      <a:r>
                        <a:rPr lang="en-US" sz="1800" b="0" baseline="0" dirty="0"/>
                        <a:t> (</a:t>
                      </a:r>
                      <a:r>
                        <a:rPr lang="en-US" sz="1800" b="0" dirty="0" err="1"/>
                        <a:t>NBCR</a:t>
                      </a:r>
                      <a:r>
                        <a:rPr lang="en-US" sz="1800" b="0" dirty="0"/>
                        <a:t>)</a:t>
                      </a:r>
                    </a:p>
                  </a:txBody>
                  <a:tcPr anchor="ctr"/>
                </a:tc>
                <a:tc>
                  <a:txBody>
                    <a:bodyPr/>
                    <a:lstStyle/>
                    <a:p>
                      <a:pPr algn="ctr"/>
                      <a:r>
                        <a:rPr lang="en-US" sz="1800" b="0" dirty="0" err="1"/>
                        <a:t>Zerr</a:t>
                      </a:r>
                      <a:r>
                        <a:rPr lang="en-US" sz="1800" b="0" baseline="0" dirty="0"/>
                        <a:t> (BC)</a:t>
                      </a:r>
                      <a:endParaRPr lang="en-US" sz="1800" b="0" dirty="0"/>
                    </a:p>
                  </a:txBody>
                  <a:tcPr anchor="ctr"/>
                </a:tc>
              </a:tr>
              <a:tr h="399961">
                <a:tc>
                  <a:txBody>
                    <a:bodyPr/>
                    <a:lstStyle/>
                    <a:p>
                      <a:pPr algn="ctr"/>
                      <a:r>
                        <a:rPr lang="en-US" sz="1800" b="0" dirty="0"/>
                        <a:t>Lea &amp; Griffin (</a:t>
                      </a:r>
                      <a:r>
                        <a:rPr lang="en-US" sz="1800" b="0" dirty="0" err="1"/>
                        <a:t>NAC</a:t>
                      </a:r>
                      <a:r>
                        <a:rPr lang="en-US" sz="1800" b="0" dirty="0"/>
                        <a:t>)</a:t>
                      </a:r>
                    </a:p>
                  </a:txBody>
                  <a:tcPr anchor="ctr"/>
                </a:tc>
                <a:tc>
                  <a:txBody>
                    <a:bodyPr/>
                    <a:lstStyle/>
                    <a:p>
                      <a:pPr algn="ctr"/>
                      <a:r>
                        <a:rPr lang="en-US" sz="1800" b="0" dirty="0" err="1"/>
                        <a:t>Arichea</a:t>
                      </a:r>
                      <a:r>
                        <a:rPr lang="en-US" sz="1800" b="0" dirty="0"/>
                        <a:t> &amp; Hatton (</a:t>
                      </a:r>
                      <a:r>
                        <a:rPr lang="en-US" sz="1800" b="0" dirty="0" err="1"/>
                        <a:t>HPLT</a:t>
                      </a:r>
                      <a:r>
                        <a:rPr lang="en-US" sz="1800" b="0" dirty="0"/>
                        <a:t>)</a:t>
                      </a:r>
                    </a:p>
                  </a:txBody>
                  <a:tcPr anchor="ctr"/>
                </a:tc>
                <a:tc>
                  <a:txBody>
                    <a:bodyPr/>
                    <a:lstStyle/>
                    <a:p>
                      <a:pPr algn="ctr"/>
                      <a:r>
                        <a:rPr lang="en-US" sz="1800" b="0" dirty="0"/>
                        <a:t>Patton</a:t>
                      </a:r>
                      <a:r>
                        <a:rPr lang="en-US" sz="1800" b="0" baseline="0" dirty="0"/>
                        <a:t> (</a:t>
                      </a:r>
                      <a:r>
                        <a:rPr lang="en-US" sz="1800" b="0" baseline="0" dirty="0" err="1"/>
                        <a:t>TC</a:t>
                      </a:r>
                      <a:r>
                        <a:rPr lang="en-US" sz="1800" b="0" baseline="0" dirty="0"/>
                        <a:t>)</a:t>
                      </a:r>
                      <a:endParaRPr lang="en-US" sz="1800" b="0" dirty="0"/>
                    </a:p>
                  </a:txBody>
                  <a:tcPr anchor="ctr"/>
                </a:tc>
                <a:tc>
                  <a:txBody>
                    <a:bodyPr/>
                    <a:lstStyle/>
                    <a:p>
                      <a:pPr algn="ctr"/>
                      <a:r>
                        <a:rPr lang="en-US" sz="1800" b="0" dirty="0"/>
                        <a:t>Barnes (</a:t>
                      </a:r>
                      <a:r>
                        <a:rPr lang="en-US" sz="1800" b="0" dirty="0" err="1"/>
                        <a:t>BN</a:t>
                      </a:r>
                      <a:r>
                        <a:rPr lang="en-US" sz="1800" b="0" dirty="0"/>
                        <a:t>)</a:t>
                      </a:r>
                    </a:p>
                  </a:txBody>
                  <a:tcPr anchor="ctr"/>
                </a:tc>
              </a:tr>
              <a:tr h="399961">
                <a:tc>
                  <a:txBody>
                    <a:bodyPr/>
                    <a:lstStyle/>
                    <a:p>
                      <a:pPr algn="ctr"/>
                      <a:r>
                        <a:rPr lang="en-US" sz="1800" b="0" dirty="0" err="1"/>
                        <a:t>Wiersbe</a:t>
                      </a:r>
                      <a:r>
                        <a:rPr lang="en-US" sz="1800" b="0" dirty="0"/>
                        <a:t> (</a:t>
                      </a:r>
                      <a:r>
                        <a:rPr lang="en-US" sz="1800" b="0" dirty="0" err="1"/>
                        <a:t>BEC</a:t>
                      </a:r>
                      <a:r>
                        <a:rPr lang="en-US" sz="1800" b="0" dirty="0"/>
                        <a:t>)</a:t>
                      </a:r>
                    </a:p>
                  </a:txBody>
                  <a:tcPr anchor="ctr"/>
                </a:tc>
                <a:tc>
                  <a:txBody>
                    <a:bodyPr/>
                    <a:lstStyle/>
                    <a:p>
                      <a:pPr algn="ctr"/>
                      <a:r>
                        <a:rPr lang="en-US" sz="1800" b="0" dirty="0"/>
                        <a:t>Robertson (</a:t>
                      </a:r>
                      <a:r>
                        <a:rPr lang="en-US" sz="1800" b="0" dirty="0" err="1"/>
                        <a:t>WPNT</a:t>
                      </a:r>
                      <a:r>
                        <a:rPr lang="en-US" sz="1800" b="0" dirty="0"/>
                        <a:t>)</a:t>
                      </a:r>
                    </a:p>
                  </a:txBody>
                  <a:tcPr anchor="ctr"/>
                </a:tc>
                <a:tc>
                  <a:txBody>
                    <a:bodyPr/>
                    <a:lstStyle/>
                    <a:p>
                      <a:pPr algn="ctr"/>
                      <a:r>
                        <a:rPr lang="en-US" dirty="0"/>
                        <a:t>MacArthur (</a:t>
                      </a:r>
                      <a:r>
                        <a:rPr lang="en-US" dirty="0" err="1"/>
                        <a:t>MNTC</a:t>
                      </a:r>
                      <a:r>
                        <a:rPr lang="en-US" dirty="0"/>
                        <a:t>)</a:t>
                      </a:r>
                    </a:p>
                  </a:txBody>
                  <a:tcPr anchor="ctr"/>
                </a:tc>
                <a:tc>
                  <a:txBody>
                    <a:bodyPr/>
                    <a:lstStyle/>
                    <a:p>
                      <a:pPr algn="ctr"/>
                      <a:r>
                        <a:rPr lang="en-US" sz="1800" b="0" dirty="0"/>
                        <a:t>Gill</a:t>
                      </a:r>
                    </a:p>
                  </a:txBody>
                  <a:tcPr anchor="ctr"/>
                </a:tc>
              </a:tr>
              <a:tr h="399961">
                <a:tc>
                  <a:txBody>
                    <a:bodyPr/>
                    <a:lstStyle/>
                    <a:p>
                      <a:pPr algn="ctr"/>
                      <a:r>
                        <a:rPr lang="en-US" sz="1800" b="0" dirty="0"/>
                        <a:t>Clarke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t>Vincent (</a:t>
                      </a:r>
                      <a:r>
                        <a:rPr lang="en-US" sz="1800" b="0" dirty="0" err="1"/>
                        <a:t>WSNT</a:t>
                      </a:r>
                      <a:r>
                        <a:rPr lang="en-US" sz="1800" b="0" dirty="0"/>
                        <a:t>)</a:t>
                      </a:r>
                    </a:p>
                  </a:txBody>
                  <a:tcPr anchor="ctr"/>
                </a:tc>
                <a:tc gridSpan="2">
                  <a:txBody>
                    <a:bodyPr/>
                    <a:lstStyle/>
                    <a:p>
                      <a:pPr algn="ctr"/>
                      <a:r>
                        <a:rPr lang="en-US" sz="2500" b="1" dirty="0"/>
                        <a:t>23:7</a:t>
                      </a:r>
                      <a:endParaRPr lang="en-US" sz="2500" b="1" dirty="0"/>
                    </a:p>
                  </a:txBody>
                  <a:tcPr anchor="ctr"/>
                </a:tc>
                <a:tc hMerge="1">
                  <a:txBody>
                    <a:bodyPr/>
                    <a:lstStyle/>
                    <a:p>
                      <a:pPr algn="ctr"/>
                      <a:endParaRPr lang="en-US" sz="2500" b="1" dirty="0"/>
                    </a:p>
                  </a:txBody>
                  <a:tcPr anchor="ctr"/>
                </a:tc>
              </a:tr>
            </a:tbl>
          </a:graphicData>
        </a:graphic>
      </p:graphicFrame>
      <p:sp>
        <p:nvSpPr>
          <p:cNvPr id="4" name="Slide Number Placeholder 3"/>
          <p:cNvSpPr>
            <a:spLocks noGrp="1"/>
          </p:cNvSpPr>
          <p:nvPr>
            <p:ph type="sldNum" sz="quarter" idx="12"/>
          </p:nvPr>
        </p:nvSpPr>
        <p:spPr/>
        <p:txBody>
          <a:bodyPr/>
          <a:lstStyle/>
          <a:p>
            <a:pPr>
              <a:defRPr/>
            </a:pPr>
            <a:fld id="{25267D17-F160-4216-B04F-587780F8F299}" type="slidenum">
              <a:rPr lang="en-US"/>
              <a:pPr>
                <a:defRPr/>
              </a:pPr>
              <a:t>89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Rectangle 6"/>
          <p:cNvSpPr/>
          <p:nvPr/>
        </p:nvSpPr>
        <p:spPr bwMode="auto">
          <a:xfrm>
            <a:off x="914400" y="2590800"/>
            <a:ext cx="5410200" cy="6096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Assertion Without Argumentation </a:t>
            </a:r>
            <a:endParaRPr kumimoji="0" lang="en-US" sz="2800" b="0" i="0" u="none" strike="noStrike" cap="none" normalizeH="0" baseline="0" dirty="0">
              <a:ln>
                <a:noFill/>
              </a:ln>
              <a:solidFill>
                <a:schemeClr val="tx1"/>
              </a:solidFill>
              <a:effectLst/>
              <a:latin typeface="Arial" charset="0"/>
            </a:endParaRPr>
          </a:p>
        </p:txBody>
      </p:sp>
      <p:sp>
        <p:nvSpPr>
          <p:cNvPr id="8" name="Rectangular Callout 7"/>
          <p:cNvSpPr/>
          <p:nvPr/>
        </p:nvSpPr>
        <p:spPr bwMode="auto">
          <a:xfrm>
            <a:off x="3124200" y="3962400"/>
            <a:ext cx="2286000" cy="457200"/>
          </a:xfrm>
          <a:prstGeom prst="wedgeRectCallout">
            <a:avLst>
              <a:gd name="adj1" fmla="val 35228"/>
              <a:gd name="adj2" fmla="val 183712"/>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solidFill>
                  <a:schemeClr val="tx1"/>
                </a:solidFill>
                <a:effectLst/>
                <a:latin typeface="Arial" charset="0"/>
              </a:rPr>
              <a:t>Exception</a:t>
            </a:r>
            <a:endParaRPr kumimoji="0" lang="en-US" sz="2800" i="0" u="none" strike="noStrike" cap="none" normalizeH="0" baseline="0" dirty="0">
              <a:ln>
                <a:noFill/>
              </a:ln>
              <a:solidFill>
                <a:schemeClr val="tx1"/>
              </a:solidFill>
              <a:effectLst/>
              <a:latin typeface="Arial"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9E4845-CD2D-4BF4-82F2-87703AEE351F}" type="slidenum">
              <a:rPr lang="en-US"/>
              <a:pPr>
                <a:defRPr/>
              </a:pPr>
              <a:t>9</a:t>
            </a:fld>
            <a:endParaRPr lang="en-US"/>
          </a:p>
        </p:txBody>
      </p:sp>
      <p:sp>
        <p:nvSpPr>
          <p:cNvPr id="263170" name="Rectangle 2"/>
          <p:cNvSpPr>
            <a:spLocks noGrp="1" noChangeArrowheads="1"/>
          </p:cNvSpPr>
          <p:nvPr>
            <p:ph type="title"/>
          </p:nvPr>
        </p:nvSpPr>
        <p:spPr/>
        <p:txBody>
          <a:bodyPr/>
          <a:lstStyle/>
          <a:p>
            <a:pPr eaLnBrk="1" hangingPunct="1">
              <a:defRPr/>
            </a:pPr>
            <a:r>
              <a:rPr lang="en-US" sz="4600">
                <a:latin typeface="Arial Black" pitchFamily="34" charset="0"/>
              </a:rPr>
              <a:t>Preliminary Observations</a:t>
            </a:r>
          </a:p>
        </p:txBody>
      </p:sp>
      <p:sp>
        <p:nvSpPr>
          <p:cNvPr id="263171" name="Rectangle 3"/>
          <p:cNvSpPr>
            <a:spLocks noGrp="1" noChangeArrowheads="1"/>
          </p:cNvSpPr>
          <p:nvPr>
            <p:ph type="body" idx="1"/>
          </p:nvPr>
        </p:nvSpPr>
        <p:spPr>
          <a:xfrm>
            <a:off x="457200" y="1371600"/>
            <a:ext cx="8229600" cy="4759325"/>
          </a:xfrm>
        </p:spPr>
        <p:txBody>
          <a:bodyPr/>
          <a:lstStyle/>
          <a:p>
            <a:pPr marL="457200" indent="-457200" eaLnBrk="1" hangingPunct="1">
              <a:spcBef>
                <a:spcPct val="0"/>
              </a:spcBef>
              <a:spcAft>
                <a:spcPts val="2400"/>
              </a:spcAft>
              <a:defRPr/>
            </a:pPr>
            <a:r>
              <a:rPr lang="en-US" sz="2800" dirty="0"/>
              <a:t>These qualifications </a:t>
            </a:r>
            <a:r>
              <a:rPr lang="en-US" sz="2800" b="1" dirty="0">
                <a:solidFill>
                  <a:srgbClr val="FFFF00"/>
                </a:solidFill>
              </a:rPr>
              <a:t>vary in character</a:t>
            </a:r>
          </a:p>
          <a:p>
            <a:pPr marL="857250" lvl="1" indent="-457200" eaLnBrk="1" hangingPunct="1">
              <a:spcBef>
                <a:spcPct val="0"/>
              </a:spcBef>
              <a:spcAft>
                <a:spcPts val="2400"/>
              </a:spcAft>
              <a:defRPr/>
            </a:pPr>
            <a:r>
              <a:rPr lang="en-US" sz="2400" dirty="0"/>
              <a:t>Absolute &amp; relative</a:t>
            </a:r>
          </a:p>
          <a:p>
            <a:pPr marL="857250" lvl="1" indent="-457200" eaLnBrk="1" hangingPunct="1">
              <a:spcBef>
                <a:spcPct val="0"/>
              </a:spcBef>
              <a:spcAft>
                <a:spcPts val="2400"/>
              </a:spcAft>
              <a:defRPr/>
            </a:pPr>
            <a:r>
              <a:rPr lang="en-US" sz="2400" dirty="0"/>
              <a:t>Moral &amp; practical</a:t>
            </a:r>
          </a:p>
          <a:p>
            <a:pPr marL="857250" lvl="1" indent="-457200" eaLnBrk="1" hangingPunct="1">
              <a:spcBef>
                <a:spcPct val="0"/>
              </a:spcBef>
              <a:spcAft>
                <a:spcPts val="2400"/>
              </a:spcAft>
              <a:defRPr/>
            </a:pPr>
            <a:r>
              <a:rPr lang="en-US" sz="2400" dirty="0"/>
              <a:t>Positive &amp; negative</a:t>
            </a:r>
          </a:p>
          <a:p>
            <a:pPr marL="457200" indent="-457200" eaLnBrk="1" hangingPunct="1">
              <a:spcBef>
                <a:spcPct val="0"/>
              </a:spcBef>
              <a:spcAft>
                <a:spcPts val="2400"/>
              </a:spcAft>
              <a:defRPr/>
            </a:pPr>
            <a:r>
              <a:rPr lang="en-US" sz="2800" dirty="0"/>
              <a:t>These qualifications </a:t>
            </a:r>
            <a:r>
              <a:rPr lang="en-US" sz="2800" b="1" dirty="0">
                <a:solidFill>
                  <a:srgbClr val="FFFF00"/>
                </a:solidFill>
              </a:rPr>
              <a:t>do not demand perfection</a:t>
            </a:r>
          </a:p>
          <a:p>
            <a:pPr marL="457200" indent="-457200" eaLnBrk="1" hangingPunct="1">
              <a:spcBef>
                <a:spcPct val="0"/>
              </a:spcBef>
              <a:spcAft>
                <a:spcPts val="2400"/>
              </a:spcAft>
              <a:defRPr/>
            </a:pPr>
            <a:r>
              <a:rPr lang="en-US" sz="2800" dirty="0"/>
              <a:t>These qualifications </a:t>
            </a:r>
            <a:r>
              <a:rPr lang="en-US" sz="2800" b="1" dirty="0">
                <a:solidFill>
                  <a:srgbClr val="FFFF00"/>
                </a:solidFill>
              </a:rPr>
              <a:t>are attainable</a:t>
            </a:r>
            <a:r>
              <a:rPr lang="en-US" sz="28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2A7913F-A5B4-48D4-B582-F99BA00164D0}" type="slidenum">
              <a:rPr lang="en-US"/>
              <a:pPr>
                <a:defRPr/>
              </a:pPr>
              <a:t>90</a:t>
            </a:fld>
            <a:endParaRPr lang="en-US"/>
          </a:p>
        </p:txBody>
      </p:sp>
      <p:sp>
        <p:nvSpPr>
          <p:cNvPr id="301058"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Believing Children”</a:t>
            </a:r>
            <a:r>
              <a:rPr lang="en-US" dirty="0"/>
              <a:t> </a:t>
            </a:r>
          </a:p>
        </p:txBody>
      </p:sp>
      <p:sp>
        <p:nvSpPr>
          <p:cNvPr id="301059" name="Rectangle 3"/>
          <p:cNvSpPr>
            <a:spLocks noGrp="1" noChangeArrowheads="1"/>
          </p:cNvSpPr>
          <p:nvPr>
            <p:ph type="body" idx="1"/>
          </p:nvPr>
        </p:nvSpPr>
        <p:spPr/>
        <p:txBody>
          <a:bodyPr/>
          <a:lstStyle/>
          <a:p>
            <a:pPr marL="457200" indent="-457200" eaLnBrk="1" hangingPunct="1">
              <a:spcBef>
                <a:spcPct val="0"/>
              </a:spcBef>
              <a:spcAft>
                <a:spcPct val="50000"/>
              </a:spcAft>
              <a:defRPr/>
            </a:pPr>
            <a:r>
              <a:rPr lang="en-US" sz="2800" b="1" dirty="0">
                <a:latin typeface="CG Times (W1)" charset="0"/>
                <a:cs typeface="Times New Roman" pitchFamily="18" charset="0"/>
              </a:rPr>
              <a:t>Marshall:  </a:t>
            </a:r>
            <a:r>
              <a:rPr lang="en-US" sz="2800" dirty="0">
                <a:latin typeface="CG Times (W1)" charset="0"/>
                <a:cs typeface="Times New Roman" pitchFamily="18" charset="0"/>
              </a:rPr>
              <a:t>“Children having </a:t>
            </a:r>
            <a:r>
              <a:rPr lang="en-US" sz="2800" b="1" dirty="0">
                <a:solidFill>
                  <a:srgbClr val="FFFF00"/>
                </a:solidFill>
                <a:latin typeface="CG Times (W1)" charset="0"/>
                <a:cs typeface="Times New Roman" pitchFamily="18" charset="0"/>
              </a:rPr>
              <a:t>believing</a:t>
            </a:r>
            <a:r>
              <a:rPr lang="en-US" sz="2800" dirty="0">
                <a:latin typeface="CG Times (W1)" charset="0"/>
                <a:cs typeface="Times New Roman" pitchFamily="18" charset="0"/>
              </a:rPr>
              <a:t>, not in accusation of profligacy or unruly”</a:t>
            </a:r>
            <a:r>
              <a:rPr lang="en-US" sz="2800" dirty="0"/>
              <a:t> </a:t>
            </a:r>
          </a:p>
          <a:p>
            <a:pPr marL="457200" indent="-457200" eaLnBrk="1" hangingPunct="1">
              <a:spcBef>
                <a:spcPct val="0"/>
              </a:spcBef>
              <a:spcAft>
                <a:spcPct val="50000"/>
              </a:spcAft>
              <a:defRPr/>
            </a:pPr>
            <a:r>
              <a:rPr lang="en-US" sz="2800" b="1" dirty="0">
                <a:latin typeface="CG Times (W1)" charset="0"/>
                <a:cs typeface="Times New Roman" pitchFamily="18" charset="0"/>
              </a:rPr>
              <a:t>Berry:  </a:t>
            </a:r>
            <a:r>
              <a:rPr lang="en-US" sz="2800" dirty="0">
                <a:latin typeface="CG Times (W1)" charset="0"/>
                <a:cs typeface="Times New Roman" pitchFamily="18" charset="0"/>
              </a:rPr>
              <a:t>“Children having </a:t>
            </a:r>
            <a:r>
              <a:rPr lang="en-US" sz="2800" b="1" dirty="0">
                <a:solidFill>
                  <a:srgbClr val="FFFF00"/>
                </a:solidFill>
                <a:latin typeface="CG Times (W1)" charset="0"/>
                <a:cs typeface="Times New Roman" pitchFamily="18" charset="0"/>
              </a:rPr>
              <a:t>believing</a:t>
            </a:r>
            <a:r>
              <a:rPr lang="en-US" sz="2800" dirty="0">
                <a:latin typeface="CG Times (W1)" charset="0"/>
                <a:cs typeface="Times New Roman" pitchFamily="18" charset="0"/>
              </a:rPr>
              <a:t>, not under accusation of dissoluteness or insubordinate”</a:t>
            </a:r>
          </a:p>
          <a:p>
            <a:pPr marL="457200" indent="-457200" eaLnBrk="1" hangingPunct="1">
              <a:spcBef>
                <a:spcPct val="0"/>
              </a:spcBef>
              <a:spcAft>
                <a:spcPct val="50000"/>
              </a:spcAft>
              <a:defRPr/>
            </a:pPr>
            <a:r>
              <a:rPr lang="en-US" sz="2800" b="1" dirty="0">
                <a:latin typeface="CG Times (W1)" charset="0"/>
                <a:cs typeface="Times New Roman" pitchFamily="18" charset="0"/>
              </a:rPr>
              <a:t>ASV:  </a:t>
            </a:r>
            <a:r>
              <a:rPr lang="en-US" sz="2800" dirty="0">
                <a:latin typeface="CG Times (W1)" charset="0"/>
                <a:cs typeface="Times New Roman" pitchFamily="18" charset="0"/>
              </a:rPr>
              <a:t>“Having children </a:t>
            </a:r>
            <a:r>
              <a:rPr lang="en-US" sz="2800" b="1" dirty="0">
                <a:solidFill>
                  <a:srgbClr val="FFFF00"/>
                </a:solidFill>
                <a:latin typeface="CG Times (W1)" charset="0"/>
                <a:cs typeface="Times New Roman" pitchFamily="18" charset="0"/>
              </a:rPr>
              <a:t>that believe</a:t>
            </a:r>
            <a:r>
              <a:rPr lang="en-US" sz="2800" dirty="0">
                <a:latin typeface="CG Times (W1)" charset="0"/>
                <a:cs typeface="Times New Roman" pitchFamily="18" charset="0"/>
              </a:rPr>
              <a:t>, who are not accused of riot or unruly”</a:t>
            </a:r>
          </a:p>
          <a:p>
            <a:pPr marL="457200" indent="-457200" eaLnBrk="1" hangingPunct="1">
              <a:spcBef>
                <a:spcPct val="0"/>
              </a:spcBef>
              <a:spcAft>
                <a:spcPct val="50000"/>
              </a:spcAft>
              <a:defRPr/>
            </a:pPr>
            <a:r>
              <a:rPr lang="en-US" sz="2800" b="1" dirty="0">
                <a:latin typeface="CG Times (W1)" charset="0"/>
                <a:cs typeface="Times New Roman" pitchFamily="18" charset="0"/>
              </a:rPr>
              <a:t>NASB:  </a:t>
            </a:r>
            <a:r>
              <a:rPr lang="en-US" sz="2800" dirty="0">
                <a:latin typeface="CG Times (W1)" charset="0"/>
                <a:cs typeface="Times New Roman" pitchFamily="18" charset="0"/>
              </a:rPr>
              <a:t>“Having children </a:t>
            </a:r>
            <a:r>
              <a:rPr lang="en-US" sz="2800" b="1" dirty="0">
                <a:solidFill>
                  <a:srgbClr val="FFFF00"/>
                </a:solidFill>
                <a:latin typeface="CG Times (W1)" charset="0"/>
                <a:cs typeface="Times New Roman" pitchFamily="18" charset="0"/>
              </a:rPr>
              <a:t>who believe</a:t>
            </a:r>
            <a:r>
              <a:rPr lang="en-US" sz="2800" dirty="0">
                <a:latin typeface="CG Times (W1)" charset="0"/>
                <a:cs typeface="Times New Roman" pitchFamily="18" charset="0"/>
              </a:rPr>
              <a:t>, not accused of dissipation or rebellion”</a:t>
            </a:r>
            <a:r>
              <a:rPr lang="en-US" sz="2800" dirty="0"/>
              <a: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69814E8-17DE-48E9-99D6-1A59E23D6A74}" type="slidenum">
              <a:rPr lang="en-US"/>
              <a:pPr>
                <a:defRPr/>
              </a:pPr>
              <a:t>91</a:t>
            </a:fld>
            <a:endParaRPr lang="en-US"/>
          </a:p>
        </p:txBody>
      </p:sp>
      <p:sp>
        <p:nvSpPr>
          <p:cNvPr id="303106"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Believing Children”</a:t>
            </a:r>
          </a:p>
        </p:txBody>
      </p:sp>
      <p:sp>
        <p:nvSpPr>
          <p:cNvPr id="303107" name="Rectangle 3"/>
          <p:cNvSpPr>
            <a:spLocks noGrp="1" noChangeArrowheads="1"/>
          </p:cNvSpPr>
          <p:nvPr>
            <p:ph type="body" idx="1"/>
          </p:nvPr>
        </p:nvSpPr>
        <p:spPr/>
        <p:txBody>
          <a:bodyPr/>
          <a:lstStyle/>
          <a:p>
            <a:pPr marL="457200" indent="-457200" eaLnBrk="1" hangingPunct="1">
              <a:spcBef>
                <a:spcPct val="0"/>
              </a:spcBef>
              <a:spcAft>
                <a:spcPct val="50000"/>
              </a:spcAft>
              <a:defRPr/>
            </a:pPr>
            <a:r>
              <a:rPr lang="en-US" sz="2800" b="1">
                <a:latin typeface="CG Times (W1)" charset="0"/>
                <a:cs typeface="Times New Roman" pitchFamily="18" charset="0"/>
              </a:rPr>
              <a:t>RSV:  </a:t>
            </a:r>
            <a:r>
              <a:rPr lang="en-US" sz="2800">
                <a:latin typeface="CG Times (W1)" charset="0"/>
                <a:cs typeface="Times New Roman" pitchFamily="18" charset="0"/>
              </a:rPr>
              <a:t>“His children are </a:t>
            </a:r>
            <a:r>
              <a:rPr lang="en-US" sz="2800" b="1">
                <a:solidFill>
                  <a:srgbClr val="FFFF00"/>
                </a:solidFill>
                <a:latin typeface="CG Times (W1)" charset="0"/>
                <a:cs typeface="Times New Roman" pitchFamily="18" charset="0"/>
              </a:rPr>
              <a:t>believers</a:t>
            </a:r>
            <a:r>
              <a:rPr lang="en-US" sz="2800">
                <a:latin typeface="CG Times (W1)" charset="0"/>
                <a:cs typeface="Times New Roman" pitchFamily="18" charset="0"/>
              </a:rPr>
              <a:t> and not open to the charge of being profligate or insubordinate”</a:t>
            </a:r>
          </a:p>
          <a:p>
            <a:pPr marL="457200" indent="-457200" eaLnBrk="1" hangingPunct="1">
              <a:spcBef>
                <a:spcPct val="0"/>
              </a:spcBef>
              <a:spcAft>
                <a:spcPct val="50000"/>
              </a:spcAft>
              <a:defRPr/>
            </a:pPr>
            <a:r>
              <a:rPr lang="en-US" sz="2800" b="1">
                <a:latin typeface="CG Times (W1)" charset="0"/>
                <a:cs typeface="Times New Roman" pitchFamily="18" charset="0"/>
              </a:rPr>
              <a:t>NEB:  </a:t>
            </a:r>
            <a:r>
              <a:rPr lang="en-US" sz="2800">
                <a:latin typeface="CG Times (W1)" charset="0"/>
                <a:cs typeface="Times New Roman" pitchFamily="18" charset="0"/>
              </a:rPr>
              <a:t>“The father of children </a:t>
            </a:r>
            <a:r>
              <a:rPr lang="en-US" sz="2800" b="1">
                <a:solidFill>
                  <a:srgbClr val="FFFF00"/>
                </a:solidFill>
                <a:latin typeface="CG Times (W1)" charset="0"/>
                <a:cs typeface="Times New Roman" pitchFamily="18" charset="0"/>
              </a:rPr>
              <a:t>who are believers</a:t>
            </a:r>
            <a:r>
              <a:rPr lang="en-US" sz="2800">
                <a:latin typeface="CG Times (W1)" charset="0"/>
                <a:cs typeface="Times New Roman" pitchFamily="18" charset="0"/>
              </a:rPr>
              <a:t>, who are under no imputation of loose living, and are not out of control”</a:t>
            </a:r>
          </a:p>
          <a:p>
            <a:pPr marL="457200" indent="-457200" eaLnBrk="1" hangingPunct="1">
              <a:spcBef>
                <a:spcPct val="0"/>
              </a:spcBef>
              <a:spcAft>
                <a:spcPct val="50000"/>
              </a:spcAft>
              <a:defRPr/>
            </a:pPr>
            <a:r>
              <a:rPr lang="en-US" sz="2800" b="1">
                <a:latin typeface="CG Times (W1)" charset="0"/>
                <a:cs typeface="Times New Roman" pitchFamily="18" charset="0"/>
              </a:rPr>
              <a:t>NIV:  </a:t>
            </a:r>
            <a:r>
              <a:rPr lang="en-US" sz="2800">
                <a:latin typeface="CG Times (W1)" charset="0"/>
                <a:cs typeface="Times New Roman" pitchFamily="18" charset="0"/>
              </a:rPr>
              <a:t>“A man whose children </a:t>
            </a:r>
            <a:r>
              <a:rPr lang="en-US" sz="2800" b="1">
                <a:solidFill>
                  <a:srgbClr val="FFFF00"/>
                </a:solidFill>
                <a:latin typeface="CG Times (W1)" charset="0"/>
                <a:cs typeface="Times New Roman" pitchFamily="18" charset="0"/>
              </a:rPr>
              <a:t>believe</a:t>
            </a:r>
            <a:r>
              <a:rPr lang="en-US" sz="2800">
                <a:latin typeface="CG Times (W1)" charset="0"/>
                <a:cs typeface="Times New Roman" pitchFamily="18" charset="0"/>
              </a:rPr>
              <a:t> and are not open to the charge of being wild and disobedient”</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8AAB2-5E50-472B-8390-B88A93BED850}" type="slidenum">
              <a:rPr lang="en-US"/>
              <a:pPr>
                <a:defRPr/>
              </a:pPr>
              <a:t>92</a:t>
            </a:fld>
            <a:endParaRPr lang="en-US"/>
          </a:p>
        </p:txBody>
      </p:sp>
      <p:sp>
        <p:nvSpPr>
          <p:cNvPr id="305154"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Believing Children”</a:t>
            </a:r>
          </a:p>
        </p:txBody>
      </p:sp>
      <p:sp>
        <p:nvSpPr>
          <p:cNvPr id="305155" name="Rectangle 3"/>
          <p:cNvSpPr>
            <a:spLocks noGrp="1" noChangeArrowheads="1"/>
          </p:cNvSpPr>
          <p:nvPr>
            <p:ph type="body" idx="1"/>
          </p:nvPr>
        </p:nvSpPr>
        <p:spPr/>
        <p:txBody>
          <a:bodyPr/>
          <a:lstStyle/>
          <a:p>
            <a:pPr marL="457200" indent="-457200" eaLnBrk="1" hangingPunct="1">
              <a:spcBef>
                <a:spcPct val="0"/>
              </a:spcBef>
              <a:spcAft>
                <a:spcPct val="50000"/>
              </a:spcAft>
              <a:defRPr/>
            </a:pPr>
            <a:r>
              <a:rPr lang="en-US" sz="2800" b="1" dirty="0">
                <a:latin typeface="CG Times (W1)" charset="0"/>
                <a:cs typeface="Times New Roman" pitchFamily="18" charset="0"/>
              </a:rPr>
              <a:t>ESV</a:t>
            </a:r>
            <a:r>
              <a:rPr lang="en-US" sz="2800" dirty="0">
                <a:latin typeface="CG Times (W1)" charset="0"/>
                <a:cs typeface="Times New Roman" pitchFamily="18" charset="0"/>
              </a:rPr>
              <a:t>:  “</a:t>
            </a:r>
            <a:r>
              <a:rPr lang="en-US" sz="2800" dirty="0"/>
              <a:t>and his children are </a:t>
            </a:r>
            <a:r>
              <a:rPr lang="en-US" sz="2800" b="1" dirty="0">
                <a:solidFill>
                  <a:srgbClr val="FFFF00"/>
                </a:solidFill>
                <a:latin typeface="CG Times (W1)" charset="0"/>
                <a:cs typeface="Times New Roman" pitchFamily="18" charset="0"/>
              </a:rPr>
              <a:t>believers</a:t>
            </a:r>
            <a:r>
              <a:rPr lang="en-US" sz="2800" dirty="0"/>
              <a:t> and not open to the charge of debauchery or insubordination.”</a:t>
            </a:r>
          </a:p>
          <a:p>
            <a:pPr marL="457200" indent="-457200" eaLnBrk="1" hangingPunct="1">
              <a:spcBef>
                <a:spcPct val="0"/>
              </a:spcBef>
              <a:spcAft>
                <a:spcPct val="50000"/>
              </a:spcAft>
              <a:defRPr/>
            </a:pPr>
            <a:r>
              <a:rPr lang="en-US" sz="2800" b="1" dirty="0">
                <a:latin typeface="CG Times (W1)" charset="0"/>
                <a:cs typeface="Times New Roman" pitchFamily="18" charset="0"/>
              </a:rPr>
              <a:t>Phillips:  </a:t>
            </a:r>
            <a:r>
              <a:rPr lang="en-US" sz="2800" dirty="0">
                <a:latin typeface="CG Times (W1)" charset="0"/>
                <a:cs typeface="Times New Roman" pitchFamily="18" charset="0"/>
              </a:rPr>
              <a:t>“With children </a:t>
            </a:r>
            <a:r>
              <a:rPr lang="en-US" sz="2800" b="1" dirty="0">
                <a:solidFill>
                  <a:srgbClr val="FFFF00"/>
                </a:solidFill>
                <a:latin typeface="CG Times (W1)" charset="0"/>
                <a:cs typeface="Times New Roman" pitchFamily="18" charset="0"/>
              </a:rPr>
              <a:t>brought up as Christians</a:t>
            </a:r>
            <a:r>
              <a:rPr lang="en-US" sz="2800" b="1" dirty="0">
                <a:latin typeface="CG Times (W1)" charset="0"/>
                <a:cs typeface="Times New Roman" pitchFamily="18" charset="0"/>
              </a:rPr>
              <a:t> </a:t>
            </a:r>
            <a:r>
              <a:rPr lang="en-US" sz="2800" dirty="0">
                <a:latin typeface="CG Times (W1)" charset="0"/>
                <a:cs typeface="Times New Roman" pitchFamily="18" charset="0"/>
              </a:rPr>
              <a:t>and not likely to be accused of loose living or lawbreaking”</a:t>
            </a:r>
            <a:r>
              <a:rPr lang="en-US" sz="2800" dirty="0"/>
              <a:t> </a:t>
            </a:r>
          </a:p>
          <a:p>
            <a:pPr marL="457200" indent="-457200" eaLnBrk="1" hangingPunct="1">
              <a:spcBef>
                <a:spcPct val="0"/>
              </a:spcBef>
              <a:spcAft>
                <a:spcPct val="50000"/>
              </a:spcAft>
              <a:defRPr/>
            </a:pPr>
            <a:r>
              <a:rPr lang="en-US" sz="2800" dirty="0"/>
              <a:t> </a:t>
            </a:r>
            <a:r>
              <a:rPr lang="en-US" sz="2800" b="1" dirty="0">
                <a:latin typeface="CG Times (W1)" charset="0"/>
                <a:cs typeface="Times New Roman" pitchFamily="18" charset="0"/>
              </a:rPr>
              <a:t>Good News:  </a:t>
            </a:r>
            <a:r>
              <a:rPr lang="en-US" sz="2800" dirty="0">
                <a:latin typeface="CG Times (W1)" charset="0"/>
                <a:cs typeface="Times New Roman" pitchFamily="18" charset="0"/>
              </a:rPr>
              <a:t>“His children must be </a:t>
            </a:r>
            <a:r>
              <a:rPr lang="en-US" sz="2800" b="1" dirty="0">
                <a:solidFill>
                  <a:srgbClr val="FFFF00"/>
                </a:solidFill>
                <a:latin typeface="CG Times (W1)" charset="0"/>
                <a:cs typeface="Times New Roman" pitchFamily="18" charset="0"/>
              </a:rPr>
              <a:t>believers</a:t>
            </a:r>
            <a:r>
              <a:rPr lang="en-US" sz="2800" dirty="0">
                <a:latin typeface="CG Times (W1)" charset="0"/>
                <a:cs typeface="Times New Roman" pitchFamily="18" charset="0"/>
              </a:rPr>
              <a:t> and not have the reputation of being wild or disobedient”</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78C37E-BAC9-49D9-8888-C3C332EA7218}" type="slidenum">
              <a:rPr lang="en-US"/>
              <a:pPr>
                <a:defRPr/>
              </a:pPr>
              <a:t>93</a:t>
            </a:fld>
            <a:endParaRPr lang="en-US"/>
          </a:p>
        </p:txBody>
      </p:sp>
      <p:sp>
        <p:nvSpPr>
          <p:cNvPr id="559106" name="Rectangle 2"/>
          <p:cNvSpPr>
            <a:spLocks noGrp="1" noChangeArrowheads="1"/>
          </p:cNvSpPr>
          <p:nvPr>
            <p:ph type="title"/>
          </p:nvPr>
        </p:nvSpPr>
        <p:spPr/>
        <p:txBody>
          <a:bodyPr/>
          <a:lstStyle/>
          <a:p>
            <a:pPr eaLnBrk="1" hangingPunct="1">
              <a:defRPr/>
            </a:pPr>
            <a:r>
              <a:rPr lang="en-US" dirty="0">
                <a:latin typeface="Arial Black" pitchFamily="34" charset="0"/>
                <a:cs typeface="Times New Roman" pitchFamily="18" charset="0"/>
                <a:sym typeface="Monotype Sorts" charset="2"/>
              </a:rPr>
              <a:t>“</a:t>
            </a:r>
            <a:r>
              <a:rPr lang="en-US" dirty="0">
                <a:latin typeface="Arial Black" pitchFamily="34" charset="0"/>
                <a:cs typeface="Times New Roman" pitchFamily="18" charset="0"/>
              </a:rPr>
              <a:t>Believing Children”</a:t>
            </a:r>
            <a:r>
              <a:rPr lang="en-US" dirty="0"/>
              <a:t> </a:t>
            </a:r>
          </a:p>
        </p:txBody>
      </p:sp>
      <p:sp>
        <p:nvSpPr>
          <p:cNvPr id="559107" name="Rectangle 3"/>
          <p:cNvSpPr>
            <a:spLocks noGrp="1" noChangeArrowheads="1"/>
          </p:cNvSpPr>
          <p:nvPr>
            <p:ph type="body" idx="1"/>
          </p:nvPr>
        </p:nvSpPr>
        <p:spPr/>
        <p:txBody>
          <a:bodyPr/>
          <a:lstStyle/>
          <a:p>
            <a:pPr marL="457200" indent="-457200" eaLnBrk="1" hangingPunct="1">
              <a:lnSpc>
                <a:spcPct val="90000"/>
              </a:lnSpc>
              <a:spcBef>
                <a:spcPct val="0"/>
              </a:spcBef>
              <a:spcAft>
                <a:spcPct val="50000"/>
              </a:spcAft>
              <a:defRPr/>
            </a:pPr>
            <a:r>
              <a:rPr lang="en-US" sz="2800" b="1" dirty="0" err="1">
                <a:latin typeface="CG Times (W1)" charset="0"/>
                <a:cs typeface="Times New Roman" pitchFamily="18" charset="0"/>
              </a:rPr>
              <a:t>Goodspeed</a:t>
            </a:r>
            <a:r>
              <a:rPr lang="en-US" sz="2800" b="1" dirty="0">
                <a:latin typeface="CG Times (W1)" charset="0"/>
                <a:cs typeface="Times New Roman" pitchFamily="18" charset="0"/>
              </a:rPr>
              <a:t>:  </a:t>
            </a:r>
            <a:r>
              <a:rPr lang="en-US" sz="2800" dirty="0">
                <a:latin typeface="CG Times (W1)" charset="0"/>
                <a:cs typeface="Times New Roman" pitchFamily="18" charset="0"/>
              </a:rPr>
              <a:t>“Whose children are </a:t>
            </a:r>
            <a:r>
              <a:rPr lang="en-US" sz="2800" b="1" dirty="0">
                <a:solidFill>
                  <a:srgbClr val="FFFF00"/>
                </a:solidFill>
                <a:latin typeface="CG Times (W1)" charset="0"/>
                <a:cs typeface="Times New Roman" pitchFamily="18" charset="0"/>
              </a:rPr>
              <a:t>Christians</a:t>
            </a:r>
            <a:r>
              <a:rPr lang="en-US" sz="2800" dirty="0">
                <a:latin typeface="CG Times (W1)" charset="0"/>
                <a:cs typeface="Times New Roman" pitchFamily="18" charset="0"/>
              </a:rPr>
              <a:t>, free from any suspicion of profligacy or disobedience”</a:t>
            </a:r>
            <a:endParaRPr lang="en-US" sz="2800" b="1" dirty="0">
              <a:latin typeface="CG Times (W1)" charset="0"/>
              <a:cs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E8EC4B1-C59D-4B0C-B549-30B8BB3DD668}" type="slidenum">
              <a:rPr lang="en-US"/>
              <a:pPr>
                <a:defRPr/>
              </a:pPr>
              <a:t>94</a:t>
            </a:fld>
            <a:endParaRPr lang="en-US"/>
          </a:p>
        </p:txBody>
      </p:sp>
      <p:sp>
        <p:nvSpPr>
          <p:cNvPr id="591874" name="Rectangle 2"/>
          <p:cNvSpPr>
            <a:spLocks noGrp="1" noChangeArrowheads="1"/>
          </p:cNvSpPr>
          <p:nvPr>
            <p:ph type="title"/>
          </p:nvPr>
        </p:nvSpPr>
        <p:spPr/>
        <p:txBody>
          <a:bodyPr/>
          <a:lstStyle/>
          <a:p>
            <a:pPr eaLnBrk="1" hangingPunct="1">
              <a:defRPr/>
            </a:pPr>
            <a:r>
              <a:rPr lang="en-US">
                <a:latin typeface="Arial Black" pitchFamily="34" charset="0"/>
              </a:rPr>
              <a:t>Sam Dawson On </a:t>
            </a:r>
            <a:r>
              <a:rPr lang="en-US" i="1">
                <a:latin typeface="Arial Black" pitchFamily="34" charset="0"/>
              </a:rPr>
              <a:t>Pistos</a:t>
            </a:r>
            <a:endParaRPr lang="en-US">
              <a:latin typeface="Arial Black" pitchFamily="34" charset="0"/>
            </a:endParaRPr>
          </a:p>
        </p:txBody>
      </p:sp>
      <p:sp>
        <p:nvSpPr>
          <p:cNvPr id="591875" name="Rectangle 3"/>
          <p:cNvSpPr>
            <a:spLocks noGrp="1" noChangeArrowheads="1"/>
          </p:cNvSpPr>
          <p:nvPr>
            <p:ph type="body" idx="1"/>
          </p:nvPr>
        </p:nvSpPr>
        <p:spPr/>
        <p:txBody>
          <a:bodyPr/>
          <a:lstStyle/>
          <a:p>
            <a:pPr marL="0" indent="457200" eaLnBrk="1" hangingPunct="1">
              <a:spcBef>
                <a:spcPct val="0"/>
              </a:spcBef>
              <a:buFont typeface="Wingdings" pitchFamily="2" charset="2"/>
              <a:buNone/>
              <a:defRPr/>
            </a:pPr>
            <a:r>
              <a:rPr lang="en-US" sz="2800" dirty="0"/>
              <a:t>“[W]here the word ‘faithful’ is used AFTER THE CHURCH WAS ESTABLISHED (Ac. 16. 1, 15; I Cor. 4.17, II Cor. 6.15, Eph. 1.1, 6.21; Col. 1.2, 7; 4.7, 9) it is </a:t>
            </a:r>
            <a:r>
              <a:rPr lang="en-US" sz="2800" b="1" dirty="0">
                <a:solidFill>
                  <a:srgbClr val="FFFF00"/>
                </a:solidFill>
              </a:rPr>
              <a:t>used exclusively of Christians</a:t>
            </a:r>
            <a:r>
              <a:rPr lang="en-US" sz="2800" dirty="0"/>
              <a:t>, and particularly in the books we’re now studying, I &amp; II Timothy and Titus, it is </a:t>
            </a:r>
            <a:r>
              <a:rPr lang="en-US" sz="2800" b="1" dirty="0">
                <a:solidFill>
                  <a:srgbClr val="FFFF00"/>
                </a:solidFill>
              </a:rPr>
              <a:t>used exclusively of Christians </a:t>
            </a:r>
            <a:r>
              <a:rPr lang="en-US" sz="2800" dirty="0"/>
              <a:t>(I Tim. 1.12, 4.3, 4.10, 4.12, 5.16, 6.2, II Tim. 2.13, Tit. 1.6).  It appears to be conclusive that in the very books where Paul is delineating the</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E8EC4B1-C59D-4B0C-B549-30B8BB3DD668}" type="slidenum">
              <a:rPr lang="en-US"/>
              <a:pPr>
                <a:defRPr/>
              </a:pPr>
              <a:t>95</a:t>
            </a:fld>
            <a:endParaRPr lang="en-US"/>
          </a:p>
        </p:txBody>
      </p:sp>
      <p:sp>
        <p:nvSpPr>
          <p:cNvPr id="591874" name="Rectangle 2"/>
          <p:cNvSpPr>
            <a:spLocks noGrp="1" noChangeArrowheads="1"/>
          </p:cNvSpPr>
          <p:nvPr>
            <p:ph type="title"/>
          </p:nvPr>
        </p:nvSpPr>
        <p:spPr/>
        <p:txBody>
          <a:bodyPr/>
          <a:lstStyle/>
          <a:p>
            <a:pPr eaLnBrk="1" hangingPunct="1">
              <a:defRPr/>
            </a:pPr>
            <a:r>
              <a:rPr lang="en-US">
                <a:latin typeface="Arial Black" pitchFamily="34" charset="0"/>
              </a:rPr>
              <a:t>Sam Dawson On </a:t>
            </a:r>
            <a:r>
              <a:rPr lang="en-US" i="1">
                <a:latin typeface="Arial Black" pitchFamily="34" charset="0"/>
              </a:rPr>
              <a:t>Pistos</a:t>
            </a:r>
            <a:endParaRPr lang="en-US">
              <a:latin typeface="Arial Black" pitchFamily="34" charset="0"/>
            </a:endParaRPr>
          </a:p>
        </p:txBody>
      </p:sp>
      <p:sp>
        <p:nvSpPr>
          <p:cNvPr id="591875" name="Rectangle 3"/>
          <p:cNvSpPr>
            <a:spLocks noGrp="1" noChangeArrowheads="1"/>
          </p:cNvSpPr>
          <p:nvPr>
            <p:ph type="body" idx="1"/>
          </p:nvPr>
        </p:nvSpPr>
        <p:spPr/>
        <p:txBody>
          <a:bodyPr/>
          <a:lstStyle/>
          <a:p>
            <a:pPr marL="0" indent="0" eaLnBrk="1" hangingPunct="1">
              <a:spcBef>
                <a:spcPct val="0"/>
              </a:spcBef>
              <a:buFont typeface="Wingdings" pitchFamily="2" charset="2"/>
              <a:buNone/>
              <a:defRPr/>
            </a:pPr>
            <a:r>
              <a:rPr lang="en-US" sz="2800" dirty="0"/>
              <a:t>qualifications of elders, he is using the word ‘faithful,’ to mean </a:t>
            </a:r>
            <a:r>
              <a:rPr lang="en-US" sz="2800" b="1" dirty="0">
                <a:solidFill>
                  <a:srgbClr val="FFFF00"/>
                </a:solidFill>
              </a:rPr>
              <a:t>one who is trustworthy, reliable, or dependable BECAUSE HE IS A CHRISTIAN</a:t>
            </a:r>
            <a:r>
              <a:rPr lang="en-US" sz="2800" dirty="0"/>
              <a:t>.”  </a:t>
            </a:r>
            <a:r>
              <a:rPr lang="en-US" sz="2000" dirty="0"/>
              <a:t>(“Qualifications And Work Of Elders, Part IV, </a:t>
            </a:r>
            <a:r>
              <a:rPr lang="en-US" sz="2000" i="1" dirty="0"/>
              <a:t>Olsen Park Gospel Themes</a:t>
            </a:r>
            <a:r>
              <a:rPr lang="en-US" sz="2000" dirty="0"/>
              <a:t>, Aug. 1, 1982, 4:4:24)</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4BED91-4041-4148-8B2F-CA27F0468DC8}" type="slidenum">
              <a:rPr lang="en-US"/>
              <a:pPr>
                <a:defRPr/>
              </a:pPr>
              <a:t>96</a:t>
            </a:fld>
            <a:endParaRPr lang="en-US"/>
          </a:p>
        </p:txBody>
      </p:sp>
      <p:sp>
        <p:nvSpPr>
          <p:cNvPr id="592898" name="Rectangle 2"/>
          <p:cNvSpPr>
            <a:spLocks noGrp="1" noChangeArrowheads="1"/>
          </p:cNvSpPr>
          <p:nvPr>
            <p:ph type="title"/>
          </p:nvPr>
        </p:nvSpPr>
        <p:spPr/>
        <p:txBody>
          <a:bodyPr/>
          <a:lstStyle/>
          <a:p>
            <a:pPr eaLnBrk="1" hangingPunct="1">
              <a:defRPr/>
            </a:pPr>
            <a:r>
              <a:rPr lang="en-US" dirty="0">
                <a:latin typeface="Arial Black" pitchFamily="34" charset="0"/>
              </a:rPr>
              <a:t>John MacArthur On </a:t>
            </a:r>
            <a:r>
              <a:rPr lang="en-US" i="1" dirty="0" err="1">
                <a:latin typeface="Arial Black" pitchFamily="34" charset="0"/>
              </a:rPr>
              <a:t>Pistos</a:t>
            </a:r>
            <a:endParaRPr lang="en-US" dirty="0">
              <a:latin typeface="Arial Black" pitchFamily="34" charset="0"/>
            </a:endParaRPr>
          </a:p>
        </p:txBody>
      </p:sp>
      <p:sp>
        <p:nvSpPr>
          <p:cNvPr id="592899" name="Rectangle 3"/>
          <p:cNvSpPr>
            <a:spLocks noGrp="1" noChangeArrowheads="1"/>
          </p:cNvSpPr>
          <p:nvPr>
            <p:ph type="body" idx="1"/>
          </p:nvPr>
        </p:nvSpPr>
        <p:spPr>
          <a:xfrm>
            <a:off x="457200" y="1600200"/>
            <a:ext cx="8229600" cy="4343400"/>
          </a:xfrm>
        </p:spPr>
        <p:txBody>
          <a:bodyPr/>
          <a:lstStyle/>
          <a:p>
            <a:pPr marL="0" indent="457200" eaLnBrk="1" hangingPunct="1">
              <a:spcBef>
                <a:spcPct val="0"/>
              </a:spcBef>
              <a:buFont typeface="Wingdings" pitchFamily="2" charset="2"/>
              <a:buNone/>
              <a:defRPr/>
            </a:pPr>
            <a:r>
              <a:rPr lang="en-US" sz="2800" dirty="0"/>
              <a:t>“[I]t is significant that, except for this sometimes disputed text (Titus 1:6), it [</a:t>
            </a:r>
            <a:r>
              <a:rPr lang="en-US" sz="2800" i="1" dirty="0" err="1"/>
              <a:t>pistos</a:t>
            </a:r>
            <a:r>
              <a:rPr lang="en-US" sz="2800" dirty="0"/>
              <a:t>] </a:t>
            </a:r>
            <a:r>
              <a:rPr lang="en-US" sz="2800" b="1" dirty="0">
                <a:solidFill>
                  <a:srgbClr val="FFFF00"/>
                </a:solidFill>
              </a:rPr>
              <a:t>always is used of people whom the context clearly identifies as believers </a:t>
            </a:r>
            <a:r>
              <a:rPr lang="en-US" sz="2800" dirty="0"/>
              <a:t>(see, e.g., Matt. 25:21, 23; Acts 16:15; 1 Cor. 4:2, 17; Eph. 6:21; Col. 1:7; 4:7; Rev. 2:10, 13; 17:14). </a:t>
            </a:r>
            <a:r>
              <a:rPr lang="en-US" sz="2800" b="1" dirty="0">
                <a:solidFill>
                  <a:srgbClr val="FFFF00"/>
                </a:solidFill>
              </a:rPr>
              <a:t>Unbelievers are never referred to as faithful</a:t>
            </a:r>
            <a:r>
              <a:rPr lang="en-US" sz="2800" dirty="0"/>
              <a:t>. That fact alone argues strongly for the rendering here of </a:t>
            </a:r>
            <a:r>
              <a:rPr lang="en-US" sz="2800" b="1" dirty="0">
                <a:solidFill>
                  <a:srgbClr val="FFFF00"/>
                </a:solidFill>
              </a:rPr>
              <a:t>children who believe</a:t>
            </a:r>
            <a:r>
              <a:rPr lang="en-US" sz="2800" dirty="0"/>
              <a:t>, that is, who have placed their faith in Jesus Christ. </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54BED91-4041-4148-8B2F-CA27F0468DC8}" type="slidenum">
              <a:rPr lang="en-US"/>
              <a:pPr>
                <a:defRPr/>
              </a:pPr>
              <a:t>97</a:t>
            </a:fld>
            <a:endParaRPr lang="en-US"/>
          </a:p>
        </p:txBody>
      </p:sp>
      <p:sp>
        <p:nvSpPr>
          <p:cNvPr id="592898" name="Rectangle 2"/>
          <p:cNvSpPr>
            <a:spLocks noGrp="1" noChangeArrowheads="1"/>
          </p:cNvSpPr>
          <p:nvPr>
            <p:ph type="title"/>
          </p:nvPr>
        </p:nvSpPr>
        <p:spPr/>
        <p:txBody>
          <a:bodyPr/>
          <a:lstStyle/>
          <a:p>
            <a:pPr eaLnBrk="1" hangingPunct="1">
              <a:defRPr/>
            </a:pPr>
            <a:r>
              <a:rPr lang="en-US" dirty="0">
                <a:latin typeface="Arial Black" pitchFamily="34" charset="0"/>
              </a:rPr>
              <a:t>John MacArthur On </a:t>
            </a:r>
            <a:r>
              <a:rPr lang="en-US" i="1" dirty="0" err="1">
                <a:latin typeface="Arial Black" pitchFamily="34" charset="0"/>
              </a:rPr>
              <a:t>Pistos</a:t>
            </a:r>
            <a:endParaRPr lang="en-US" dirty="0">
              <a:latin typeface="Arial Black" pitchFamily="34" charset="0"/>
            </a:endParaRPr>
          </a:p>
        </p:txBody>
      </p:sp>
      <p:sp>
        <p:nvSpPr>
          <p:cNvPr id="592899" name="Rectangle 3"/>
          <p:cNvSpPr>
            <a:spLocks noGrp="1" noChangeArrowheads="1"/>
          </p:cNvSpPr>
          <p:nvPr>
            <p:ph type="body" idx="1"/>
          </p:nvPr>
        </p:nvSpPr>
        <p:spPr>
          <a:xfrm>
            <a:off x="457200" y="1600200"/>
            <a:ext cx="8229600" cy="4800600"/>
          </a:xfrm>
        </p:spPr>
        <p:txBody>
          <a:bodyPr/>
          <a:lstStyle/>
          <a:p>
            <a:pPr marL="0" indent="0" eaLnBrk="1" hangingPunct="1">
              <a:spcBef>
                <a:spcPct val="0"/>
              </a:spcBef>
              <a:buFont typeface="Wingdings" pitchFamily="2" charset="2"/>
              <a:buNone/>
              <a:defRPr/>
            </a:pPr>
            <a:r>
              <a:rPr lang="en-US" sz="2800" dirty="0"/>
              <a:t>Even if the idea were that of faithfulness to parents, the use of </a:t>
            </a:r>
            <a:r>
              <a:rPr lang="en-US" sz="2800" i="1" dirty="0" err="1"/>
              <a:t>pistos</a:t>
            </a:r>
            <a:r>
              <a:rPr lang="en-US" sz="2800" dirty="0"/>
              <a:t> in those other passages would argue for its referring to </a:t>
            </a:r>
            <a:r>
              <a:rPr lang="en-US" sz="2800" b="1" dirty="0">
                <a:solidFill>
                  <a:srgbClr val="FFFF00"/>
                </a:solidFill>
              </a:rPr>
              <a:t>the faithfulness of </a:t>
            </a:r>
            <a:r>
              <a:rPr lang="en-US" sz="2800" b="1" i="1" dirty="0">
                <a:solidFill>
                  <a:srgbClr val="FFFF00"/>
                </a:solidFill>
              </a:rPr>
              <a:t>believing</a:t>
            </a:r>
            <a:r>
              <a:rPr lang="en-US" sz="2800" b="1" dirty="0">
                <a:solidFill>
                  <a:srgbClr val="FFFF00"/>
                </a:solidFill>
              </a:rPr>
              <a:t> children</a:t>
            </a:r>
            <a:r>
              <a:rPr lang="en-US" sz="2800" dirty="0"/>
              <a:t>. In an elder’s home, especially, a child who is old enough to be saved, but is not, can hardly be considered faithful. He would be </a:t>
            </a:r>
            <a:r>
              <a:rPr lang="en-US" sz="2800" i="1" dirty="0"/>
              <a:t>unfaithful</a:t>
            </a:r>
            <a:r>
              <a:rPr lang="en-US" sz="2800" dirty="0"/>
              <a:t> in by far the most important way.”  </a:t>
            </a:r>
            <a:r>
              <a:rPr lang="en-US" sz="2000" dirty="0"/>
              <a:t>(Comments on Titus 1:6)</a:t>
            </a:r>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ransition spd="med">
    <p:cover dir="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Arial Black" pitchFamily="34" charset="0"/>
                <a:ea typeface="+mn-ea"/>
                <a:cs typeface="Times New Roman" pitchFamily="18" charset="0"/>
              </a:rPr>
              <a:t>When Was Paul Faithful?</a:t>
            </a:r>
          </a:p>
        </p:txBody>
      </p:sp>
      <p:sp>
        <p:nvSpPr>
          <p:cNvPr id="7" name="Text Placeholder 6"/>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1 Tim. 1:12-13</a:t>
            </a:r>
          </a:p>
        </p:txBody>
      </p:sp>
      <p:sp>
        <p:nvSpPr>
          <p:cNvPr id="8" name="Content Placeholder 7"/>
          <p:cNvSpPr>
            <a:spLocks noGrp="1"/>
          </p:cNvSpPr>
          <p:nvPr>
            <p:ph sz="half" idx="2"/>
          </p:nvPr>
        </p:nvSpPr>
        <p:spPr/>
        <p:txBody>
          <a:bodyPr/>
          <a:lstStyle/>
          <a:p>
            <a:pPr marL="0" indent="463550">
              <a:buNone/>
            </a:pPr>
            <a:r>
              <a:rPr lang="en-US" baseline="30000" dirty="0"/>
              <a:t>12</a:t>
            </a:r>
            <a:r>
              <a:rPr lang="en-US" dirty="0"/>
              <a:t> And I thank Christ Jesus our Lord who has enabled me, because He counted me </a:t>
            </a:r>
            <a:r>
              <a:rPr lang="en-US" b="1" dirty="0">
                <a:solidFill>
                  <a:srgbClr val="FFFF00"/>
                </a:solidFill>
              </a:rPr>
              <a:t>faithful</a:t>
            </a:r>
            <a:r>
              <a:rPr lang="en-US" dirty="0"/>
              <a:t>, </a:t>
            </a:r>
            <a:r>
              <a:rPr lang="en-US" dirty="0">
                <a:solidFill>
                  <a:srgbClr val="00B0F0"/>
                </a:solidFill>
              </a:rPr>
              <a:t>putting me into the ministry</a:t>
            </a:r>
            <a:r>
              <a:rPr lang="en-US" dirty="0"/>
              <a:t>, </a:t>
            </a:r>
            <a:r>
              <a:rPr lang="en-US" baseline="30000" dirty="0"/>
              <a:t>13</a:t>
            </a:r>
            <a:r>
              <a:rPr lang="en-US" dirty="0"/>
              <a:t> although I was formerly a blasphemer, a persecutor, and an insolent man; but I obtained mercy because I did it ignorantly in unbelief. </a:t>
            </a:r>
          </a:p>
          <a:p>
            <a:endParaRPr lang="en-US" dirty="0"/>
          </a:p>
        </p:txBody>
      </p:sp>
      <p:sp>
        <p:nvSpPr>
          <p:cNvPr id="9" name="Text Placeholder 8"/>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dirty="0"/>
              <a:t>Acts 9:15-16</a:t>
            </a:r>
          </a:p>
        </p:txBody>
      </p:sp>
      <p:sp>
        <p:nvSpPr>
          <p:cNvPr id="10" name="Content Placeholder 9"/>
          <p:cNvSpPr>
            <a:spLocks noGrp="1"/>
          </p:cNvSpPr>
          <p:nvPr>
            <p:ph sz="quarter" idx="4"/>
          </p:nvPr>
        </p:nvSpPr>
        <p:spPr/>
        <p:txBody>
          <a:bodyPr/>
          <a:lstStyle/>
          <a:p>
            <a:pPr marL="0" indent="463550">
              <a:buNone/>
            </a:pPr>
            <a:r>
              <a:rPr lang="en-US" baseline="30000" dirty="0"/>
              <a:t>15</a:t>
            </a:r>
            <a:r>
              <a:rPr lang="en-US" dirty="0"/>
              <a:t> But the Lord said to him [Ananias], “Go, for he [Saul] is a </a:t>
            </a:r>
            <a:r>
              <a:rPr lang="en-US" b="1" dirty="0">
                <a:solidFill>
                  <a:srgbClr val="FFFF00"/>
                </a:solidFill>
              </a:rPr>
              <a:t>chosen vessel </a:t>
            </a:r>
            <a:r>
              <a:rPr lang="en-US" dirty="0"/>
              <a:t>of Mine to bear My name before Gentiles, kings, and the children of Israel. </a:t>
            </a:r>
            <a:r>
              <a:rPr lang="en-US" baseline="30000" dirty="0"/>
              <a:t>16</a:t>
            </a:r>
            <a:r>
              <a:rPr lang="en-US" dirty="0"/>
              <a:t> For I will show him how many things he must suffer for My name’s sake.” </a:t>
            </a:r>
          </a:p>
          <a:p>
            <a:endParaRPr lang="en-US" dirty="0"/>
          </a:p>
        </p:txBody>
      </p:sp>
      <p:sp>
        <p:nvSpPr>
          <p:cNvPr id="4" name="Slide Number Placeholder 3"/>
          <p:cNvSpPr>
            <a:spLocks noGrp="1"/>
          </p:cNvSpPr>
          <p:nvPr>
            <p:ph type="sldNum" sz="quarter" idx="12"/>
          </p:nvPr>
        </p:nvSpPr>
        <p:spPr/>
        <p:txBody>
          <a:bodyPr/>
          <a:lstStyle/>
          <a:p>
            <a:pPr>
              <a:defRPr/>
            </a:pPr>
            <a:fld id="{C841AC3D-F827-418E-8AC4-24DB18D2EF23}" type="slidenum">
              <a:rPr lang="en-US"/>
              <a:pPr>
                <a:defRPr/>
              </a:pPr>
              <a:t>98</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Right Arrow 11"/>
          <p:cNvSpPr/>
          <p:nvPr/>
        </p:nvSpPr>
        <p:spPr bwMode="auto">
          <a:xfrm rot="20037166">
            <a:off x="1045732" y="4407853"/>
            <a:ext cx="4908905" cy="1066800"/>
          </a:xfrm>
          <a:prstGeom prst="righ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Black" pitchFamily="34" charset="0"/>
              </a:rPr>
              <a:t>Before His Conversion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build="p"/>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tx1"/>
                </a:solidFill>
                <a:latin typeface="Arial Black" pitchFamily="34" charset="0"/>
                <a:cs typeface="Times New Roman" pitchFamily="18" charset="0"/>
              </a:rPr>
              <a:t>When Was Paul  Faithful?</a:t>
            </a:r>
            <a:endParaRPr lang="en-US" dirty="0"/>
          </a:p>
        </p:txBody>
      </p:sp>
      <p:sp>
        <p:nvSpPr>
          <p:cNvPr id="9" name="Content Placeholder 8"/>
          <p:cNvSpPr>
            <a:spLocks noGrp="1"/>
          </p:cNvSpPr>
          <p:nvPr>
            <p:ph idx="1"/>
          </p:nvPr>
        </p:nvSpPr>
        <p:spPr>
          <a:xfrm>
            <a:off x="457200" y="1524000"/>
            <a:ext cx="8229600" cy="4606925"/>
          </a:xfrm>
        </p:spPr>
        <p:txBody>
          <a:bodyPr/>
          <a:lstStyle/>
          <a:p>
            <a:pPr marL="0" indent="463550">
              <a:buNone/>
            </a:pPr>
            <a:r>
              <a:rPr lang="en-US" sz="2800" b="1" dirty="0"/>
              <a:t>Acts 26:15–18:  </a:t>
            </a:r>
            <a:r>
              <a:rPr lang="en-US" sz="2800" baseline="30000" dirty="0"/>
              <a:t>15</a:t>
            </a:r>
            <a:r>
              <a:rPr lang="en-US" sz="2800" dirty="0"/>
              <a:t> So I said, ‘Who are You, Lord?’ And He said, ‘I am Jesus, whom you are persecuting. </a:t>
            </a:r>
            <a:r>
              <a:rPr lang="en-US" sz="2800" baseline="30000" dirty="0"/>
              <a:t>16</a:t>
            </a:r>
            <a:r>
              <a:rPr lang="en-US" sz="2800" dirty="0"/>
              <a:t> But rise and stand on your feet; for I have appeared to you for this purpose, </a:t>
            </a:r>
            <a:r>
              <a:rPr lang="en-US" sz="2800" b="1" dirty="0">
                <a:solidFill>
                  <a:srgbClr val="FFFF00"/>
                </a:solidFill>
              </a:rPr>
              <a:t>to make you a minister and a witness</a:t>
            </a:r>
            <a:r>
              <a:rPr lang="en-US" sz="2800" dirty="0"/>
              <a:t> both of the things which you have seen and of the things which I will yet reveal to you. </a:t>
            </a:r>
            <a:r>
              <a:rPr lang="en-US" sz="2800" baseline="30000" dirty="0"/>
              <a:t>17</a:t>
            </a:r>
            <a:r>
              <a:rPr lang="en-US" sz="2800" dirty="0"/>
              <a:t> I will deliver you from the Jewish people, as well as from the Gentiles, to whom I now send you, </a:t>
            </a:r>
            <a:r>
              <a:rPr lang="en-US" sz="2800" baseline="30000" dirty="0"/>
              <a:t>18</a:t>
            </a:r>
            <a:r>
              <a:rPr lang="en-US" sz="2800" dirty="0"/>
              <a:t> to open their eyes, in order to turn them from darkness to light….</a:t>
            </a:r>
          </a:p>
          <a:p>
            <a:endParaRPr lang="en-US" dirty="0"/>
          </a:p>
        </p:txBody>
      </p:sp>
      <p:sp>
        <p:nvSpPr>
          <p:cNvPr id="7" name="Slide Number Placeholder 6"/>
          <p:cNvSpPr>
            <a:spLocks noGrp="1"/>
          </p:cNvSpPr>
          <p:nvPr>
            <p:ph type="sldNum" sz="quarter" idx="12"/>
          </p:nvPr>
        </p:nvSpPr>
        <p:spPr/>
        <p:txBody>
          <a:bodyPr/>
          <a:lstStyle/>
          <a:p>
            <a:pPr>
              <a:defRPr/>
            </a:pPr>
            <a:fld id="{F357CF2D-4BCC-4957-9C6F-82A5C943C4F5}" type="slidenum">
              <a:rPr lang="en-US"/>
              <a:pPr>
                <a:defRPr/>
              </a:pPr>
              <a:t>99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Up Arrow Callout 5"/>
          <p:cNvSpPr/>
          <p:nvPr/>
        </p:nvSpPr>
        <p:spPr bwMode="auto">
          <a:xfrm>
            <a:off x="1905000" y="3886200"/>
            <a:ext cx="5181600" cy="1371600"/>
          </a:xfrm>
          <a:prstGeom prst="upArrowCallout">
            <a:avLst>
              <a:gd name="adj1" fmla="val 29557"/>
              <a:gd name="adj2" fmla="val 25000"/>
              <a:gd name="adj3" fmla="val 25000"/>
              <a:gd name="adj4" fmla="val 58881"/>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sz="2800" dirty="0">
                <a:latin typeface="Arial Black" pitchFamily="34" charset="0"/>
              </a:rPr>
              <a:t>Before His Conversion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13027</TotalTime>
  <Words>11056</Words>
  <Application>Microsoft Office PowerPoint</Application>
  <PresentationFormat>On-screen Show (4:3)</PresentationFormat>
  <Paragraphs>1459</Paragraphs>
  <Slides>165</Slides>
  <Notes>165</Notes>
  <HiddenSlides>64</HiddenSlides>
  <MMClips>0</MMClips>
  <ScaleCrop>false</ScaleCrop>
  <HeadingPairs>
    <vt:vector size="4" baseType="variant">
      <vt:variant>
        <vt:lpstr>Theme</vt:lpstr>
      </vt:variant>
      <vt:variant>
        <vt:i4>1</vt:i4>
      </vt:variant>
      <vt:variant>
        <vt:lpstr>Slide Titles</vt:lpstr>
      </vt:variant>
      <vt:variant>
        <vt:i4>165</vt:i4>
      </vt:variant>
    </vt:vector>
  </HeadingPairs>
  <TitlesOfParts>
    <vt:vector size="166" baseType="lpstr">
      <vt:lpstr>Beam</vt:lpstr>
      <vt:lpstr>The Qualifications Of Elders</vt:lpstr>
      <vt:lpstr>Preliminary Observations</vt:lpstr>
      <vt:lpstr>Implied Qualifications</vt:lpstr>
      <vt:lpstr>Implied Qualifications</vt:lpstr>
      <vt:lpstr>Qualifications Are A “Must”</vt:lpstr>
      <vt:lpstr>“Must” In The Pastorals</vt:lpstr>
      <vt:lpstr>“Must” In The Pastorals</vt:lpstr>
      <vt:lpstr>Specific Qualifications Or  General Character?</vt:lpstr>
      <vt:lpstr>Preliminary Observations</vt:lpstr>
      <vt:lpstr>Elders In 1st Cen. Churches</vt:lpstr>
      <vt:lpstr>The Qualifications Elders &amp; Christians</vt:lpstr>
      <vt:lpstr>The Qualifications Elders &amp; Mature Christians</vt:lpstr>
      <vt:lpstr>Preliminary Observations</vt:lpstr>
      <vt:lpstr>Qualifications For Elders</vt:lpstr>
      <vt:lpstr>Qualifications For Elders</vt:lpstr>
      <vt:lpstr>Qualifications For Elders</vt:lpstr>
      <vt:lpstr>Qualifications For Elders</vt:lpstr>
      <vt:lpstr>Qualifications For Elders</vt:lpstr>
      <vt:lpstr>Not Given To Wine (1 Tim. 3:3; Tit. 1:7)</vt:lpstr>
      <vt:lpstr>Qualifications Most Discussed</vt:lpstr>
      <vt:lpstr>Qualifications More Important</vt:lpstr>
      <vt:lpstr>Qualifications More Important</vt:lpstr>
      <vt:lpstr>“The Husband Of One Wife”</vt:lpstr>
      <vt:lpstr>Various Translations</vt:lpstr>
      <vt:lpstr>Various Interpretations “Husband Of One Wife”</vt:lpstr>
      <vt:lpstr>Interpretations Of: “Husband Of One Wife”</vt:lpstr>
      <vt:lpstr>How Would You Say?</vt:lpstr>
      <vt:lpstr>Parallel Expressions</vt:lpstr>
      <vt:lpstr>“Husband Of One Wife” (1 Tim. 3:2; Tit. 1:6)</vt:lpstr>
      <vt:lpstr>An Elder Must Be Male</vt:lpstr>
      <vt:lpstr>“Husband Of One Wife” (1 Tim. 3:2; Tit. 1:6)</vt:lpstr>
      <vt:lpstr>“Husband Of One Wife” (1 Tim. 3:2; Tit. 1:6)</vt:lpstr>
      <vt:lpstr>“Husband Of One Wife” (1 Tim. 3:2; Tit. 1:6)</vt:lpstr>
      <vt:lpstr>“Husband Of One Wife”</vt:lpstr>
      <vt:lpstr>Reason:  To Be Blameless (Tit. 1:6-7)</vt:lpstr>
      <vt:lpstr> What If An Elder’s Wife Dies?</vt:lpstr>
      <vt:lpstr> What If An Elder’s Wife Dies?</vt:lpstr>
      <vt:lpstr>“Husband Of One Wife” (1 Tim. 3:2; Tit. 1:6)</vt:lpstr>
      <vt:lpstr>“Children”</vt:lpstr>
      <vt:lpstr>Questions About “Children”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What Does “Children” Mean?</vt:lpstr>
      <vt:lpstr>Ahaz &amp; Child Sacrifice</vt:lpstr>
      <vt:lpstr>“Children”</vt:lpstr>
      <vt:lpstr>“No Child” = “No Children”</vt:lpstr>
      <vt:lpstr>“Children”: Parallel Expressions</vt:lpstr>
      <vt:lpstr>Objection: Primary Meaning</vt:lpstr>
      <vt:lpstr>The Meaning Of “Children”</vt:lpstr>
      <vt:lpstr>“Children”</vt:lpstr>
      <vt:lpstr>How Many “Children”?</vt:lpstr>
      <vt:lpstr>How Many “Children”?</vt:lpstr>
      <vt:lpstr>How Many “Children”?</vt:lpstr>
      <vt:lpstr>Plurality Can Be Indicated</vt:lpstr>
      <vt:lpstr>Objection: Does “Elders” Mean “Elder”?</vt:lpstr>
      <vt:lpstr>Objection: Does “Elders” Mean “Elder”?</vt:lpstr>
      <vt:lpstr>“The Eldership” (presbyterion)</vt:lpstr>
      <vt:lpstr>“The Eldership” (presbyterion)</vt:lpstr>
      <vt:lpstr>Objection: “Better Qualified”</vt:lpstr>
      <vt:lpstr>Marshall Patton</vt:lpstr>
      <vt:lpstr>Marshall Patton</vt:lpstr>
      <vt:lpstr>“Faithful Children”</vt:lpstr>
      <vt:lpstr>“Faithful” (pistos)</vt:lpstr>
      <vt:lpstr>“Faithful” (pistos)</vt:lpstr>
      <vt:lpstr>“Faithful” (pistos)</vt:lpstr>
      <vt:lpstr>Faithful Children</vt:lpstr>
      <vt:lpstr>Pistos = Believing</vt:lpstr>
      <vt:lpstr>Pistos = Believing</vt:lpstr>
      <vt:lpstr>Pistos = Believing</vt:lpstr>
      <vt:lpstr>English Versions &amp; Tit. 1:6</vt:lpstr>
      <vt:lpstr>Commentaries &amp; Tit. 1:6</vt:lpstr>
      <vt:lpstr>“Believing Children” </vt:lpstr>
      <vt:lpstr>“Believing Children”</vt:lpstr>
      <vt:lpstr>“Believing Children”</vt:lpstr>
      <vt:lpstr>“Believing Children” </vt:lpstr>
      <vt:lpstr>Sam Dawson On Pistos</vt:lpstr>
      <vt:lpstr>Sam Dawson On Pistos</vt:lpstr>
      <vt:lpstr>John MacArthur On Pistos</vt:lpstr>
      <vt:lpstr>John MacArthur On Pistos</vt:lpstr>
      <vt:lpstr>When Was Paul Faithful?</vt:lpstr>
      <vt:lpstr>When Was Paul  Faithful?</vt:lpstr>
      <vt:lpstr>BDAG &amp; 1 Tim. 1:12</vt:lpstr>
      <vt:lpstr>Faithfulness Before Conversion</vt:lpstr>
      <vt:lpstr>“Unbelieving” (apistos)</vt:lpstr>
      <vt:lpstr>“Unbelieving” (apistos)</vt:lpstr>
      <vt:lpstr>Apistos</vt:lpstr>
      <vt:lpstr>Believing Children Demonstrate Ability To Rule</vt:lpstr>
      <vt:lpstr>Believing Children Demonstrate Ability To Rule</vt:lpstr>
      <vt:lpstr>Believing Children Demonstrate Ability To Rule</vt:lpstr>
      <vt:lpstr>Believing Children Demonstrate Ability To Rule</vt:lpstr>
      <vt:lpstr>Mixing Apples &amp; Oranges</vt:lpstr>
      <vt:lpstr>Passages Joined</vt:lpstr>
      <vt:lpstr>Passages Joined</vt:lpstr>
      <vt:lpstr>OT Leaders With Bad Kids</vt:lpstr>
      <vt:lpstr>Orville Wright</vt:lpstr>
      <vt:lpstr>Pistos = Reliable</vt:lpstr>
      <vt:lpstr>Pistos = Reliable</vt:lpstr>
      <vt:lpstr>Pistos = Reliable</vt:lpstr>
      <vt:lpstr>Pistos = Reliable</vt:lpstr>
      <vt:lpstr>Pistos = Reliable</vt:lpstr>
      <vt:lpstr>1 Tim. 3:11</vt:lpstr>
      <vt:lpstr>2 Tim. 2:2</vt:lpstr>
      <vt:lpstr>What Does Pistos Mean?</vt:lpstr>
      <vt:lpstr>Pistos  Applied To Christians</vt:lpstr>
      <vt:lpstr>J. W. McGarvey On The Meaning Of Words</vt:lpstr>
      <vt:lpstr>J. W. McGarvey On The Meaning Of Words</vt:lpstr>
      <vt:lpstr>English Versions &amp; Tit. 1:6</vt:lpstr>
      <vt:lpstr>“Faithful Children” </vt:lpstr>
      <vt:lpstr>“Faithful Children” </vt:lpstr>
      <vt:lpstr>NET Bible On “Faithful Children”</vt:lpstr>
      <vt:lpstr>NIGTC On “Faithful Children”</vt:lpstr>
      <vt:lpstr>NIGTC Bible On “Faithful Children”</vt:lpstr>
      <vt:lpstr>NIGTC Bible On “Faithful Children”</vt:lpstr>
      <vt:lpstr>Pistos In The KJV</vt:lpstr>
      <vt:lpstr>Pistos In The Pastorals</vt:lpstr>
      <vt:lpstr>Pistos In The Pastorals</vt:lpstr>
      <vt:lpstr>Pistos In The Pastorals</vt:lpstr>
      <vt:lpstr>Pistos In The Pastorals</vt:lpstr>
      <vt:lpstr>Pistos Is Defined By Its Opposite</vt:lpstr>
      <vt:lpstr>Defined By Its Opposite</vt:lpstr>
      <vt:lpstr>Defined By Its Opposite</vt:lpstr>
      <vt:lpstr>Defined By Its Opposite</vt:lpstr>
      <vt:lpstr>Defined By Its Opposite</vt:lpstr>
      <vt:lpstr>The Differences</vt:lpstr>
      <vt:lpstr>Identical Qualifications</vt:lpstr>
      <vt:lpstr>Similar Qualifications</vt:lpstr>
      <vt:lpstr>Similar Qualifications</vt:lpstr>
      <vt:lpstr>Unique Qualifications</vt:lpstr>
      <vt:lpstr>Harmonizing Timothy &amp; Titus</vt:lpstr>
      <vt:lpstr>Prior Knowledge</vt:lpstr>
      <vt:lpstr>Prior Knowledge</vt:lpstr>
      <vt:lpstr>Prior Knowledge</vt:lpstr>
      <vt:lpstr>Questions</vt:lpstr>
      <vt:lpstr>Questions</vt:lpstr>
      <vt:lpstr>1 Timothy: Paul’s Reason For Writing</vt:lpstr>
      <vt:lpstr>Parallel Passages</vt:lpstr>
      <vt:lpstr>Which Is Parallel?</vt:lpstr>
      <vt:lpstr>OT Leaders With Bad Kids</vt:lpstr>
      <vt:lpstr>A. Ralph Johnson</vt:lpstr>
      <vt:lpstr>Faithful Children Some Or All?</vt:lpstr>
      <vt:lpstr>Ezekiel 18</vt:lpstr>
      <vt:lpstr>Fathers &amp; Sons</vt:lpstr>
      <vt:lpstr>Mixing Apples &amp; Oranges</vt:lpstr>
      <vt:lpstr>Passages Joined</vt:lpstr>
      <vt:lpstr>Passages Joined</vt:lpstr>
      <vt:lpstr>Organizational Possibilities</vt:lpstr>
      <vt:lpstr>When Unqualified Men  Are Appointed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Timothy</dc:title>
  <dc:creator>Kevin</dc:creator>
  <cp:lastModifiedBy>Kevin</cp:lastModifiedBy>
  <cp:revision>328</cp:revision>
  <dcterms:created xsi:type="dcterms:W3CDTF">2007-05-09T13:41:14Z</dcterms:created>
  <dcterms:modified xsi:type="dcterms:W3CDTF">2010-03-04T16:16:42Z</dcterms:modified>
</cp:coreProperties>
</file>