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6" r:id="rId2"/>
    <p:sldId id="287" r:id="rId3"/>
    <p:sldId id="292" r:id="rId4"/>
    <p:sldId id="293" r:id="rId5"/>
    <p:sldId id="295" r:id="rId6"/>
    <p:sldId id="302" r:id="rId7"/>
    <p:sldId id="296" r:id="rId8"/>
    <p:sldId id="300" r:id="rId9"/>
    <p:sldId id="298" r:id="rId10"/>
    <p:sldId id="303" r:id="rId11"/>
    <p:sldId id="304" r:id="rId12"/>
    <p:sldId id="29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0"/>
    <p:restoredTop sz="94502"/>
  </p:normalViewPr>
  <p:slideViewPr>
    <p:cSldViewPr snapToGrid="0" snapToObjects="1">
      <p:cViewPr varScale="1">
        <p:scale>
          <a:sx n="110" d="100"/>
          <a:sy n="110" d="100"/>
        </p:scale>
        <p:origin x="138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8391B9-08B2-1E4D-967C-72FAB3F70498}" type="datetimeFigureOut">
              <a:rPr lang="en-US" smtClean="0"/>
              <a:t>4/2/2024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D77861-7B2B-804E-B06B-BE6BBB80AF44}" type="slidenum">
              <a:rPr lang="en-US" smtClean="0"/>
              <a:t>‹#›</a:t>
            </a:fld>
            <a:endParaRPr lang="en-US"/>
          </a:p>
        </p:txBody>
      </p:sp>
    </p:spTree>
    <p:extLst>
      <p:ext uri="{BB962C8B-B14F-4D97-AF65-F5344CB8AC3E}">
        <p14:creationId xmlns:p14="http://schemas.microsoft.com/office/powerpoint/2010/main" val="368684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D77861-7B2B-804E-B06B-BE6BBB80AF44}" type="slidenum">
              <a:rPr lang="en-US" smtClean="0"/>
              <a:t>1</a:t>
            </a:fld>
            <a:endParaRPr lang="en-US"/>
          </a:p>
        </p:txBody>
      </p:sp>
    </p:spTree>
    <p:extLst>
      <p:ext uri="{BB962C8B-B14F-4D97-AF65-F5344CB8AC3E}">
        <p14:creationId xmlns:p14="http://schemas.microsoft.com/office/powerpoint/2010/main" val="2429496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8301C8-0DEC-3A41-9342-EEC8E7497CB6}" type="datetimeFigureOut">
              <a:rPr lang="en-US" smtClean="0"/>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4031291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8301C8-0DEC-3A41-9342-EEC8E7497CB6}" type="datetimeFigureOut">
              <a:rPr lang="en-US" smtClean="0"/>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3889653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8301C8-0DEC-3A41-9342-EEC8E7497CB6}" type="datetimeFigureOut">
              <a:rPr lang="en-US" smtClean="0"/>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2538145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8301C8-0DEC-3A41-9342-EEC8E7497CB6}" type="datetimeFigureOut">
              <a:rPr lang="en-US" smtClean="0"/>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2133127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8301C8-0DEC-3A41-9342-EEC8E7497CB6}" type="datetimeFigureOut">
              <a:rPr lang="en-US" smtClean="0"/>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219012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8301C8-0DEC-3A41-9342-EEC8E7497CB6}" type="datetimeFigureOut">
              <a:rPr lang="en-US" smtClean="0"/>
              <a:t>4/2/2024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1553187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8301C8-0DEC-3A41-9342-EEC8E7497CB6}" type="datetimeFigureOut">
              <a:rPr lang="en-US" smtClean="0"/>
              <a:t>4/2/2024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1476077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8301C8-0DEC-3A41-9342-EEC8E7497CB6}" type="datetimeFigureOut">
              <a:rPr lang="en-US" smtClean="0"/>
              <a:t>4/2/2024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3119857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8301C8-0DEC-3A41-9342-EEC8E7497CB6}" type="datetimeFigureOut">
              <a:rPr lang="en-US" smtClean="0"/>
              <a:t>4/2/2024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1103295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8301C8-0DEC-3A41-9342-EEC8E7497CB6}" type="datetimeFigureOut">
              <a:rPr lang="en-US" smtClean="0"/>
              <a:t>4/2/2024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694587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8301C8-0DEC-3A41-9342-EEC8E7497CB6}" type="datetimeFigureOut">
              <a:rPr lang="en-US" smtClean="0"/>
              <a:t>4/2/2024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193129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8301C8-0DEC-3A41-9342-EEC8E7497CB6}" type="datetimeFigureOut">
              <a:rPr lang="en-US" smtClean="0"/>
              <a:t>4/2/2024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D4C8C8-CC14-324B-9FD6-415363F91745}" type="slidenum">
              <a:rPr lang="en-US" smtClean="0"/>
              <a:t>‹#›</a:t>
            </a:fld>
            <a:endParaRPr lang="en-US"/>
          </a:p>
        </p:txBody>
      </p:sp>
    </p:spTree>
    <p:extLst>
      <p:ext uri="{BB962C8B-B14F-4D97-AF65-F5344CB8AC3E}">
        <p14:creationId xmlns:p14="http://schemas.microsoft.com/office/powerpoint/2010/main" val="42075571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41539-83BA-8940-B32F-D733649EE0F5}"/>
              </a:ext>
            </a:extLst>
          </p:cNvPr>
          <p:cNvSpPr>
            <a:spLocks noGrp="1"/>
          </p:cNvSpPr>
          <p:nvPr>
            <p:ph type="ctrTitle"/>
          </p:nvPr>
        </p:nvSpPr>
        <p:spPr>
          <a:xfrm>
            <a:off x="142966" y="2700130"/>
            <a:ext cx="8858067" cy="1457740"/>
          </a:xfrm>
        </p:spPr>
        <p:txBody>
          <a:bodyPr anchor="ctr">
            <a:noAutofit/>
          </a:bodyPr>
          <a:lstStyle/>
          <a:p>
            <a:pPr marL="0" marR="0" algn="ctr">
              <a:lnSpc>
                <a:spcPct val="115000"/>
              </a:lnSpc>
              <a:spcBef>
                <a:spcPts val="0"/>
              </a:spcBef>
              <a:spcAft>
                <a:spcPts val="0"/>
              </a:spcAft>
            </a:pPr>
            <a:r>
              <a:rPr lang="en-US" sz="4000" b="1" dirty="0">
                <a:solidFill>
                  <a:schemeClr val="bg1"/>
                </a:solidFill>
                <a:effectLst/>
                <a:ea typeface="Calibri" panose="020F0502020204030204" pitchFamily="34" charset="0"/>
                <a:cs typeface="Times New Roman" panose="02020603050405020304" pitchFamily="18" charset="0"/>
              </a:rPr>
              <a:t>Alleged Contradictions in the Gospels</a:t>
            </a:r>
          </a:p>
        </p:txBody>
      </p:sp>
    </p:spTree>
    <p:extLst>
      <p:ext uri="{BB962C8B-B14F-4D97-AF65-F5344CB8AC3E}">
        <p14:creationId xmlns:p14="http://schemas.microsoft.com/office/powerpoint/2010/main" val="134593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083382-ABD2-D248-93E0-AC82C740BD13}"/>
              </a:ext>
            </a:extLst>
          </p:cNvPr>
          <p:cNvSpPr>
            <a:spLocks noGrp="1"/>
          </p:cNvSpPr>
          <p:nvPr>
            <p:ph idx="1"/>
          </p:nvPr>
        </p:nvSpPr>
        <p:spPr>
          <a:xfrm>
            <a:off x="100208" y="983848"/>
            <a:ext cx="8943584" cy="2445152"/>
          </a:xfrm>
        </p:spPr>
        <p:txBody>
          <a:bodyPr anchor="ctr">
            <a:noAutofit/>
          </a:bodyPr>
          <a:lstStyle/>
          <a:p>
            <a:pPr lvl="0">
              <a:lnSpc>
                <a:spcPct val="100000"/>
              </a:lnSpc>
            </a:pPr>
            <a:r>
              <a:rPr lang="en-US" b="1" dirty="0">
                <a:solidFill>
                  <a:schemeClr val="bg1"/>
                </a:solidFill>
              </a:rPr>
              <a:t>Three Days &amp; Three Nights</a:t>
            </a:r>
          </a:p>
          <a:p>
            <a:pPr lvl="1">
              <a:lnSpc>
                <a:spcPct val="100000"/>
              </a:lnSpc>
            </a:pPr>
            <a:r>
              <a:rPr lang="en-US" b="1" dirty="0">
                <a:solidFill>
                  <a:schemeClr val="bg1"/>
                </a:solidFill>
              </a:rPr>
              <a:t>“For just as Jonah was three days and three nights in the belly of the great fish, so will the Son of Man be three days and three nights in the heart of the earth.” (Matthew 12:40)</a:t>
            </a:r>
          </a:p>
          <a:p>
            <a:pPr lvl="1">
              <a:lnSpc>
                <a:spcPct val="100000"/>
              </a:lnSpc>
            </a:pPr>
            <a:r>
              <a:rPr lang="en-US" b="1" dirty="0">
                <a:solidFill>
                  <a:schemeClr val="bg1"/>
                </a:solidFill>
              </a:rPr>
              <a:t>“He was buried, that he was raised on the third day in accordance with the Scriptures…” (1 Cor. 15:4)</a:t>
            </a:r>
          </a:p>
        </p:txBody>
      </p:sp>
      <p:sp>
        <p:nvSpPr>
          <p:cNvPr id="6" name="Title 1">
            <a:extLst>
              <a:ext uri="{FF2B5EF4-FFF2-40B4-BE49-F238E27FC236}">
                <a16:creationId xmlns:a16="http://schemas.microsoft.com/office/drawing/2014/main" id="{5DB62A3D-6558-ACBB-CF12-5C801F7ED187}"/>
              </a:ext>
            </a:extLst>
          </p:cNvPr>
          <p:cNvSpPr>
            <a:spLocks noGrp="1"/>
          </p:cNvSpPr>
          <p:nvPr>
            <p:ph type="title"/>
          </p:nvPr>
        </p:nvSpPr>
        <p:spPr>
          <a:xfrm>
            <a:off x="100208" y="100209"/>
            <a:ext cx="8943584" cy="779467"/>
          </a:xfrm>
        </p:spPr>
        <p:txBody>
          <a:bodyPr>
            <a:normAutofit fontScale="90000"/>
          </a:bodyPr>
          <a:lstStyle/>
          <a:p>
            <a:pPr algn="ctr"/>
            <a:r>
              <a:rPr lang="en-US" sz="4800" b="1" dirty="0">
                <a:solidFill>
                  <a:schemeClr val="bg1"/>
                </a:solidFill>
              </a:rPr>
              <a:t>Principle #2 – Respect Ancient Writing</a:t>
            </a:r>
          </a:p>
        </p:txBody>
      </p:sp>
      <p:pic>
        <p:nvPicPr>
          <p:cNvPr id="4" name="Picture 3" descr="A calendar with a grid of days&#10;&#10;Description automatically generated with medium confidence">
            <a:extLst>
              <a:ext uri="{FF2B5EF4-FFF2-40B4-BE49-F238E27FC236}">
                <a16:creationId xmlns:a16="http://schemas.microsoft.com/office/drawing/2014/main" id="{A555D76B-97B2-F75B-BDDE-FBB92DAEF047}"/>
              </a:ext>
            </a:extLst>
          </p:cNvPr>
          <p:cNvPicPr>
            <a:picLocks noChangeAspect="1"/>
          </p:cNvPicPr>
          <p:nvPr/>
        </p:nvPicPr>
        <p:blipFill>
          <a:blip r:embed="rId2"/>
          <a:stretch>
            <a:fillRect/>
          </a:stretch>
        </p:blipFill>
        <p:spPr>
          <a:xfrm>
            <a:off x="255861" y="3533172"/>
            <a:ext cx="8632278" cy="3259584"/>
          </a:xfrm>
          <a:prstGeom prst="rect">
            <a:avLst/>
          </a:prstGeom>
        </p:spPr>
      </p:pic>
    </p:spTree>
    <p:extLst>
      <p:ext uri="{BB962C8B-B14F-4D97-AF65-F5344CB8AC3E}">
        <p14:creationId xmlns:p14="http://schemas.microsoft.com/office/powerpoint/2010/main" val="750309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ssolv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083382-ABD2-D248-93E0-AC82C740BD13}"/>
              </a:ext>
            </a:extLst>
          </p:cNvPr>
          <p:cNvSpPr>
            <a:spLocks noGrp="1"/>
          </p:cNvSpPr>
          <p:nvPr>
            <p:ph idx="1"/>
          </p:nvPr>
        </p:nvSpPr>
        <p:spPr>
          <a:xfrm>
            <a:off x="100208" y="983847"/>
            <a:ext cx="8943584" cy="5773943"/>
          </a:xfrm>
        </p:spPr>
        <p:txBody>
          <a:bodyPr anchor="ctr">
            <a:noAutofit/>
          </a:bodyPr>
          <a:lstStyle/>
          <a:p>
            <a:r>
              <a:rPr lang="en-US" sz="3000" b="1" dirty="0">
                <a:solidFill>
                  <a:schemeClr val="bg1"/>
                </a:solidFill>
              </a:rPr>
              <a:t>“the expression ‘three days and three nights’ is an idiom which covers any parts of three days and three nights.” (Bullinger, p. 845)</a:t>
            </a:r>
          </a:p>
          <a:p>
            <a:endParaRPr lang="en-US" sz="3000" b="1" dirty="0">
              <a:solidFill>
                <a:schemeClr val="bg1"/>
              </a:solidFill>
            </a:endParaRPr>
          </a:p>
          <a:p>
            <a:r>
              <a:rPr lang="en-US" sz="3000" b="1" dirty="0">
                <a:solidFill>
                  <a:schemeClr val="bg1"/>
                </a:solidFill>
              </a:rPr>
              <a:t>“</a:t>
            </a:r>
            <a:r>
              <a:rPr lang="en-US" sz="3000" b="1" baseline="30000" dirty="0">
                <a:solidFill>
                  <a:schemeClr val="bg1"/>
                </a:solidFill>
              </a:rPr>
              <a:t>12b</a:t>
            </a:r>
            <a:r>
              <a:rPr lang="en-US" sz="3000" b="1" dirty="0">
                <a:solidFill>
                  <a:schemeClr val="bg1"/>
                </a:solidFill>
              </a:rPr>
              <a:t>And when he had eaten, his spirit revived, for he had not eaten bread or drunk water for </a:t>
            </a:r>
            <a:r>
              <a:rPr lang="en-US" sz="3000" b="1" dirty="0">
                <a:solidFill>
                  <a:srgbClr val="FFFF00"/>
                </a:solidFill>
              </a:rPr>
              <a:t>three days and three nights</a:t>
            </a:r>
            <a:r>
              <a:rPr lang="en-US" sz="3000" b="1" dirty="0">
                <a:solidFill>
                  <a:schemeClr val="bg1"/>
                </a:solidFill>
              </a:rPr>
              <a:t>. </a:t>
            </a:r>
            <a:r>
              <a:rPr lang="en-US" sz="3000" b="1" baseline="30000" dirty="0">
                <a:solidFill>
                  <a:schemeClr val="bg1"/>
                </a:solidFill>
              </a:rPr>
              <a:t>13</a:t>
            </a:r>
            <a:r>
              <a:rPr lang="en-US" sz="3000" b="1" dirty="0">
                <a:solidFill>
                  <a:schemeClr val="bg1"/>
                </a:solidFill>
              </a:rPr>
              <a:t>And David said to him, ‘To whom do you belong? And where are you from? He said, ‘I am a young man of Egypt, servant to an Amalekite, and my master left me behind because I fell sick </a:t>
            </a:r>
            <a:r>
              <a:rPr lang="en-US" sz="3000" b="1" dirty="0">
                <a:solidFill>
                  <a:srgbClr val="FFFF00"/>
                </a:solidFill>
              </a:rPr>
              <a:t>three days ago</a:t>
            </a:r>
            <a:r>
              <a:rPr lang="en-US" sz="3000" b="1" dirty="0">
                <a:solidFill>
                  <a:schemeClr val="bg1"/>
                </a:solidFill>
              </a:rPr>
              <a:t>.’” (1 Samuel 30:12b-13)</a:t>
            </a:r>
          </a:p>
        </p:txBody>
      </p:sp>
      <p:sp>
        <p:nvSpPr>
          <p:cNvPr id="6" name="Title 1">
            <a:extLst>
              <a:ext uri="{FF2B5EF4-FFF2-40B4-BE49-F238E27FC236}">
                <a16:creationId xmlns:a16="http://schemas.microsoft.com/office/drawing/2014/main" id="{5DB62A3D-6558-ACBB-CF12-5C801F7ED187}"/>
              </a:ext>
            </a:extLst>
          </p:cNvPr>
          <p:cNvSpPr>
            <a:spLocks noGrp="1"/>
          </p:cNvSpPr>
          <p:nvPr>
            <p:ph type="title"/>
          </p:nvPr>
        </p:nvSpPr>
        <p:spPr>
          <a:xfrm>
            <a:off x="100208" y="100209"/>
            <a:ext cx="8943584" cy="779467"/>
          </a:xfrm>
        </p:spPr>
        <p:txBody>
          <a:bodyPr>
            <a:normAutofit fontScale="90000"/>
          </a:bodyPr>
          <a:lstStyle/>
          <a:p>
            <a:pPr algn="ctr"/>
            <a:r>
              <a:rPr lang="en-US" sz="4800" b="1" dirty="0">
                <a:solidFill>
                  <a:schemeClr val="bg1"/>
                </a:solidFill>
              </a:rPr>
              <a:t>Principle #2 – Respect Ancient Writing</a:t>
            </a:r>
          </a:p>
        </p:txBody>
      </p:sp>
    </p:spTree>
    <p:extLst>
      <p:ext uri="{BB962C8B-B14F-4D97-AF65-F5344CB8AC3E}">
        <p14:creationId xmlns:p14="http://schemas.microsoft.com/office/powerpoint/2010/main" val="2551784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E23D1-8F8F-FA4A-A822-692A6611CCCB}"/>
              </a:ext>
            </a:extLst>
          </p:cNvPr>
          <p:cNvSpPr>
            <a:spLocks noGrp="1"/>
          </p:cNvSpPr>
          <p:nvPr>
            <p:ph type="title"/>
          </p:nvPr>
        </p:nvSpPr>
        <p:spPr>
          <a:xfrm>
            <a:off x="100208" y="100209"/>
            <a:ext cx="8943584" cy="787687"/>
          </a:xfrm>
        </p:spPr>
        <p:txBody>
          <a:bodyPr>
            <a:normAutofit/>
          </a:bodyPr>
          <a:lstStyle/>
          <a:p>
            <a:pPr algn="ctr"/>
            <a:r>
              <a:rPr lang="en-US" sz="4800" b="1" dirty="0">
                <a:solidFill>
                  <a:schemeClr val="bg1"/>
                </a:solidFill>
              </a:rPr>
              <a:t>Suggestions for Discussions</a:t>
            </a:r>
          </a:p>
        </p:txBody>
      </p:sp>
      <p:sp>
        <p:nvSpPr>
          <p:cNvPr id="3" name="Content Placeholder 2">
            <a:extLst>
              <a:ext uri="{FF2B5EF4-FFF2-40B4-BE49-F238E27FC236}">
                <a16:creationId xmlns:a16="http://schemas.microsoft.com/office/drawing/2014/main" id="{B4083382-ABD2-D248-93E0-AC82C740BD13}"/>
              </a:ext>
            </a:extLst>
          </p:cNvPr>
          <p:cNvSpPr>
            <a:spLocks noGrp="1"/>
          </p:cNvSpPr>
          <p:nvPr>
            <p:ph idx="1"/>
          </p:nvPr>
        </p:nvSpPr>
        <p:spPr>
          <a:xfrm>
            <a:off x="100208" y="887896"/>
            <a:ext cx="8943584" cy="5907473"/>
          </a:xfrm>
        </p:spPr>
        <p:txBody>
          <a:bodyPr anchor="ctr">
            <a:noAutofit/>
          </a:bodyPr>
          <a:lstStyle/>
          <a:p>
            <a:pPr lvl="0">
              <a:lnSpc>
                <a:spcPct val="100000"/>
              </a:lnSpc>
            </a:pPr>
            <a:r>
              <a:rPr lang="en-US" sz="2400" b="1" dirty="0">
                <a:solidFill>
                  <a:schemeClr val="bg1"/>
                </a:solidFill>
              </a:rPr>
              <a:t>“</a:t>
            </a:r>
            <a:r>
              <a:rPr lang="en-US" sz="2400" b="1" baseline="30000" dirty="0">
                <a:solidFill>
                  <a:schemeClr val="bg1"/>
                </a:solidFill>
              </a:rPr>
              <a:t>24</a:t>
            </a:r>
            <a:r>
              <a:rPr lang="en-US" sz="2400" b="1" dirty="0">
                <a:solidFill>
                  <a:schemeClr val="bg1"/>
                </a:solidFill>
              </a:rPr>
              <a:t>And the Lord's servant must not be quarrelsome but kind to everyone, able to teach, patiently enduring evil, </a:t>
            </a:r>
            <a:r>
              <a:rPr lang="en-US" sz="2400" b="1" baseline="30000" dirty="0">
                <a:solidFill>
                  <a:schemeClr val="bg1"/>
                </a:solidFill>
              </a:rPr>
              <a:t>25</a:t>
            </a:r>
            <a:r>
              <a:rPr lang="en-US" sz="2400" b="1" dirty="0">
                <a:solidFill>
                  <a:schemeClr val="bg1"/>
                </a:solidFill>
              </a:rPr>
              <a:t>correcting his opponents with gentleness. God may perhaps grant them repentance leading to a knowledge of the truth </a:t>
            </a:r>
            <a:r>
              <a:rPr lang="en-US" sz="2400" b="1" baseline="30000" dirty="0">
                <a:solidFill>
                  <a:schemeClr val="bg1"/>
                </a:solidFill>
              </a:rPr>
              <a:t>26</a:t>
            </a:r>
            <a:r>
              <a:rPr lang="en-US" sz="2400" b="1" dirty="0">
                <a:solidFill>
                  <a:schemeClr val="bg1"/>
                </a:solidFill>
              </a:rPr>
              <a:t>and they may come to their senses and escape from the snare of the devil, after being captured by him to do his will.” (2 Timothy 2:24-26)</a:t>
            </a:r>
          </a:p>
          <a:p>
            <a:pPr marL="0" lvl="0" indent="0">
              <a:lnSpc>
                <a:spcPct val="100000"/>
              </a:lnSpc>
              <a:buNone/>
            </a:pPr>
            <a:endParaRPr lang="en-US" b="1" dirty="0">
              <a:solidFill>
                <a:schemeClr val="bg1"/>
              </a:solidFill>
            </a:endParaRPr>
          </a:p>
          <a:p>
            <a:pPr lvl="0">
              <a:lnSpc>
                <a:spcPct val="100000"/>
              </a:lnSpc>
            </a:pPr>
            <a:r>
              <a:rPr lang="en-US" b="1" dirty="0">
                <a:solidFill>
                  <a:schemeClr val="bg1"/>
                </a:solidFill>
              </a:rPr>
              <a:t>Ask Questions (Don’t Always Go on the Offensive)</a:t>
            </a:r>
          </a:p>
          <a:p>
            <a:pPr lvl="1">
              <a:lnSpc>
                <a:spcPct val="100000"/>
              </a:lnSpc>
            </a:pPr>
            <a:r>
              <a:rPr lang="en-US" b="1" dirty="0">
                <a:solidFill>
                  <a:schemeClr val="bg1"/>
                </a:solidFill>
              </a:rPr>
              <a:t>Are There Things In the Bible You Don’t Like?</a:t>
            </a:r>
          </a:p>
          <a:p>
            <a:pPr lvl="1">
              <a:lnSpc>
                <a:spcPct val="100000"/>
              </a:lnSpc>
            </a:pPr>
            <a:r>
              <a:rPr lang="en-US" b="1" dirty="0">
                <a:solidFill>
                  <a:schemeClr val="bg1"/>
                </a:solidFill>
              </a:rPr>
              <a:t>Did You Have a Bad Religious Experience?</a:t>
            </a:r>
          </a:p>
          <a:p>
            <a:pPr lvl="1">
              <a:lnSpc>
                <a:spcPct val="100000"/>
              </a:lnSpc>
            </a:pPr>
            <a:r>
              <a:rPr lang="en-US" b="1" dirty="0">
                <a:solidFill>
                  <a:schemeClr val="bg1"/>
                </a:solidFill>
              </a:rPr>
              <a:t>What is the Best Answer You Could Imagine?</a:t>
            </a:r>
          </a:p>
          <a:p>
            <a:pPr lvl="1">
              <a:lnSpc>
                <a:spcPct val="100000"/>
              </a:lnSpc>
            </a:pPr>
            <a:r>
              <a:rPr lang="en-US" b="1" dirty="0">
                <a:solidFill>
                  <a:schemeClr val="bg1"/>
                </a:solidFill>
              </a:rPr>
              <a:t>What is the Best Answer You’ve Heard? </a:t>
            </a:r>
          </a:p>
          <a:p>
            <a:pPr>
              <a:lnSpc>
                <a:spcPct val="100000"/>
              </a:lnSpc>
            </a:pPr>
            <a:r>
              <a:rPr lang="en-US" b="1" dirty="0">
                <a:solidFill>
                  <a:schemeClr val="bg1"/>
                </a:solidFill>
              </a:rPr>
              <a:t>Even if There Were Contradictions…</a:t>
            </a:r>
          </a:p>
        </p:txBody>
      </p:sp>
    </p:spTree>
    <p:extLst>
      <p:ext uri="{BB962C8B-B14F-4D97-AF65-F5344CB8AC3E}">
        <p14:creationId xmlns:p14="http://schemas.microsoft.com/office/powerpoint/2010/main" val="583506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E23D1-8F8F-FA4A-A822-692A6611CCCB}"/>
              </a:ext>
            </a:extLst>
          </p:cNvPr>
          <p:cNvSpPr>
            <a:spLocks noGrp="1"/>
          </p:cNvSpPr>
          <p:nvPr>
            <p:ph type="title"/>
          </p:nvPr>
        </p:nvSpPr>
        <p:spPr>
          <a:xfrm>
            <a:off x="100208" y="100209"/>
            <a:ext cx="8943584" cy="787687"/>
          </a:xfrm>
        </p:spPr>
        <p:txBody>
          <a:bodyPr>
            <a:normAutofit/>
          </a:bodyPr>
          <a:lstStyle/>
          <a:p>
            <a:pPr algn="ctr"/>
            <a:r>
              <a:rPr lang="en-US" sz="4800" b="1" dirty="0">
                <a:solidFill>
                  <a:schemeClr val="bg1"/>
                </a:solidFill>
              </a:rPr>
              <a:t>Understanding the Problem</a:t>
            </a:r>
          </a:p>
        </p:txBody>
      </p:sp>
      <p:sp>
        <p:nvSpPr>
          <p:cNvPr id="3" name="Content Placeholder 2">
            <a:extLst>
              <a:ext uri="{FF2B5EF4-FFF2-40B4-BE49-F238E27FC236}">
                <a16:creationId xmlns:a16="http://schemas.microsoft.com/office/drawing/2014/main" id="{B4083382-ABD2-D248-93E0-AC82C740BD13}"/>
              </a:ext>
            </a:extLst>
          </p:cNvPr>
          <p:cNvSpPr>
            <a:spLocks noGrp="1"/>
          </p:cNvSpPr>
          <p:nvPr>
            <p:ph idx="1"/>
          </p:nvPr>
        </p:nvSpPr>
        <p:spPr>
          <a:xfrm>
            <a:off x="100208" y="887896"/>
            <a:ext cx="8943584" cy="5907473"/>
          </a:xfrm>
        </p:spPr>
        <p:txBody>
          <a:bodyPr anchor="ctr">
            <a:noAutofit/>
          </a:bodyPr>
          <a:lstStyle/>
          <a:p>
            <a:pPr>
              <a:lnSpc>
                <a:spcPct val="100000"/>
              </a:lnSpc>
            </a:pPr>
            <a:r>
              <a:rPr lang="en-US" sz="2700" b="1" dirty="0">
                <a:solidFill>
                  <a:schemeClr val="bg1"/>
                </a:solidFill>
              </a:rPr>
              <a:t>“You can be physically in New York right now and mentally three thousand miles away in San Francisco. But you cannot right now be physically… both in New York and in San Francisco. Two statements are in contradiction if what one says completely negates what the other says… Both of these statements cannot be true. If one is true, the other must be false, and vice versa.” (D.Q. McInerny) </a:t>
            </a:r>
          </a:p>
          <a:p>
            <a:pPr marL="457200" lvl="1" indent="0">
              <a:lnSpc>
                <a:spcPct val="100000"/>
              </a:lnSpc>
              <a:buNone/>
            </a:pPr>
            <a:endParaRPr lang="en-US" b="1" dirty="0">
              <a:solidFill>
                <a:schemeClr val="bg1"/>
              </a:solidFill>
            </a:endParaRPr>
          </a:p>
          <a:p>
            <a:pPr lvl="0">
              <a:lnSpc>
                <a:spcPct val="100000"/>
              </a:lnSpc>
            </a:pPr>
            <a:r>
              <a:rPr lang="en-US" sz="2700" b="1" dirty="0">
                <a:solidFill>
                  <a:schemeClr val="bg1"/>
                </a:solidFill>
              </a:rPr>
              <a:t>Types of Contradictions</a:t>
            </a:r>
          </a:p>
          <a:p>
            <a:pPr lvl="1">
              <a:lnSpc>
                <a:spcPct val="100000"/>
              </a:lnSpc>
            </a:pPr>
            <a:r>
              <a:rPr lang="en-US" b="1" dirty="0">
                <a:solidFill>
                  <a:schemeClr val="bg1"/>
                </a:solidFill>
              </a:rPr>
              <a:t>Historical Contradictions (“No Historical Evidence”)</a:t>
            </a:r>
          </a:p>
          <a:p>
            <a:pPr lvl="1">
              <a:lnSpc>
                <a:spcPct val="100000"/>
              </a:lnSpc>
            </a:pPr>
            <a:r>
              <a:rPr lang="en-US" b="1" dirty="0">
                <a:solidFill>
                  <a:srgbClr val="FFFF00"/>
                </a:solidFill>
              </a:rPr>
              <a:t>Horizontal Contradictions (Comparing Gospel Accounts)</a:t>
            </a:r>
          </a:p>
          <a:p>
            <a:pPr marL="457200" lvl="1" indent="0">
              <a:lnSpc>
                <a:spcPct val="100000"/>
              </a:lnSpc>
              <a:buNone/>
            </a:pPr>
            <a:endParaRPr lang="en-US" b="1" dirty="0">
              <a:solidFill>
                <a:schemeClr val="bg1"/>
              </a:solidFill>
            </a:endParaRPr>
          </a:p>
          <a:p>
            <a:pPr>
              <a:lnSpc>
                <a:spcPct val="100000"/>
              </a:lnSpc>
            </a:pPr>
            <a:r>
              <a:rPr lang="en-US" sz="2700" b="1" dirty="0">
                <a:solidFill>
                  <a:schemeClr val="bg1"/>
                </a:solidFill>
              </a:rPr>
              <a:t>Claim: “Reliability of Scriptures at Stake”</a:t>
            </a:r>
          </a:p>
        </p:txBody>
      </p:sp>
    </p:spTree>
    <p:extLst>
      <p:ext uri="{BB962C8B-B14F-4D97-AF65-F5344CB8AC3E}">
        <p14:creationId xmlns:p14="http://schemas.microsoft.com/office/powerpoint/2010/main" val="1572947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E23D1-8F8F-FA4A-A822-692A6611CCCB}"/>
              </a:ext>
            </a:extLst>
          </p:cNvPr>
          <p:cNvSpPr>
            <a:spLocks noGrp="1"/>
          </p:cNvSpPr>
          <p:nvPr>
            <p:ph type="title"/>
          </p:nvPr>
        </p:nvSpPr>
        <p:spPr>
          <a:xfrm>
            <a:off x="100208" y="100209"/>
            <a:ext cx="8943584" cy="675295"/>
          </a:xfrm>
        </p:spPr>
        <p:txBody>
          <a:bodyPr>
            <a:normAutofit fontScale="90000"/>
          </a:bodyPr>
          <a:lstStyle/>
          <a:p>
            <a:pPr algn="ctr"/>
            <a:r>
              <a:rPr lang="en-US" b="1" dirty="0">
                <a:solidFill>
                  <a:schemeClr val="bg1"/>
                </a:solidFill>
              </a:rPr>
              <a:t>Principle #1 – Complimentary Accounts </a:t>
            </a:r>
            <a:endParaRPr lang="en-US" sz="4800" b="1" dirty="0">
              <a:solidFill>
                <a:schemeClr val="bg1"/>
              </a:solidFill>
            </a:endParaRPr>
          </a:p>
        </p:txBody>
      </p:sp>
      <p:graphicFrame>
        <p:nvGraphicFramePr>
          <p:cNvPr id="4" name="Table 3">
            <a:extLst>
              <a:ext uri="{FF2B5EF4-FFF2-40B4-BE49-F238E27FC236}">
                <a16:creationId xmlns:a16="http://schemas.microsoft.com/office/drawing/2014/main" id="{20AE71FA-A5A6-26C1-E790-72EAAC829210}"/>
              </a:ext>
            </a:extLst>
          </p:cNvPr>
          <p:cNvGraphicFramePr>
            <a:graphicFrameLocks noGrp="1"/>
          </p:cNvGraphicFramePr>
          <p:nvPr>
            <p:extLst>
              <p:ext uri="{D42A27DB-BD31-4B8C-83A1-F6EECF244321}">
                <p14:modId xmlns:p14="http://schemas.microsoft.com/office/powerpoint/2010/main" val="2920943222"/>
              </p:ext>
            </p:extLst>
          </p:nvPr>
        </p:nvGraphicFramePr>
        <p:xfrm>
          <a:off x="100208" y="906170"/>
          <a:ext cx="8943584" cy="4464288"/>
        </p:xfrm>
        <a:graphic>
          <a:graphicData uri="http://schemas.openxmlformats.org/drawingml/2006/table">
            <a:tbl>
              <a:tblPr firstRow="1" bandRow="1">
                <a:tableStyleId>{5C22544A-7EE6-4342-B048-85BDC9FD1C3A}</a:tableStyleId>
              </a:tblPr>
              <a:tblGrid>
                <a:gridCol w="4471792">
                  <a:extLst>
                    <a:ext uri="{9D8B030D-6E8A-4147-A177-3AD203B41FA5}">
                      <a16:colId xmlns:a16="http://schemas.microsoft.com/office/drawing/2014/main" val="3820658126"/>
                    </a:ext>
                  </a:extLst>
                </a:gridCol>
                <a:gridCol w="4471792">
                  <a:extLst>
                    <a:ext uri="{9D8B030D-6E8A-4147-A177-3AD203B41FA5}">
                      <a16:colId xmlns:a16="http://schemas.microsoft.com/office/drawing/2014/main" val="1555994456"/>
                    </a:ext>
                  </a:extLst>
                </a:gridCol>
              </a:tblGrid>
              <a:tr h="608638">
                <a:tc gridSpan="2">
                  <a:txBody>
                    <a:bodyPr/>
                    <a:lstStyle/>
                    <a:p>
                      <a:pPr algn="ctr"/>
                      <a:r>
                        <a:rPr lang="en-US" sz="4000" dirty="0"/>
                        <a:t>Judas’ Death</a:t>
                      </a:r>
                    </a:p>
                  </a:txBody>
                  <a:tcPr/>
                </a:tc>
                <a:tc hMerge="1">
                  <a:txBody>
                    <a:bodyPr/>
                    <a:lstStyle/>
                    <a:p>
                      <a:endParaRPr lang="en-US" dirty="0"/>
                    </a:p>
                  </a:txBody>
                  <a:tcPr/>
                </a:tc>
                <a:extLst>
                  <a:ext uri="{0D108BD9-81ED-4DB2-BD59-A6C34878D82A}">
                    <a16:rowId xmlns:a16="http://schemas.microsoft.com/office/drawing/2014/main" val="179081766"/>
                  </a:ext>
                </a:extLst>
              </a:tr>
              <a:tr h="3763248">
                <a:tc>
                  <a:txBody>
                    <a:bodyPr/>
                    <a:lstStyle/>
                    <a:p>
                      <a:r>
                        <a:rPr lang="en-US" sz="2200" b="1" kern="1200" dirty="0">
                          <a:solidFill>
                            <a:schemeClr val="dk1"/>
                          </a:solidFill>
                          <a:effectLst/>
                          <a:latin typeface="+mn-lt"/>
                          <a:ea typeface="+mn-ea"/>
                          <a:cs typeface="+mn-cs"/>
                        </a:rPr>
                        <a:t>“</a:t>
                      </a:r>
                      <a:r>
                        <a:rPr lang="en-US" sz="2200" b="1" kern="1200" baseline="30000" dirty="0">
                          <a:solidFill>
                            <a:schemeClr val="dk1"/>
                          </a:solidFill>
                          <a:effectLst/>
                          <a:latin typeface="+mn-lt"/>
                          <a:ea typeface="+mn-ea"/>
                          <a:cs typeface="+mn-cs"/>
                        </a:rPr>
                        <a:t>5</a:t>
                      </a:r>
                      <a:r>
                        <a:rPr lang="en-US" sz="2200" b="1" kern="1200" dirty="0">
                          <a:solidFill>
                            <a:schemeClr val="dk1"/>
                          </a:solidFill>
                          <a:effectLst/>
                          <a:latin typeface="+mn-lt"/>
                          <a:ea typeface="+mn-ea"/>
                          <a:cs typeface="+mn-cs"/>
                        </a:rPr>
                        <a:t>And throwing down the pieces of silver into the temple, he departed, and he went and </a:t>
                      </a:r>
                      <a:r>
                        <a:rPr lang="en-US" sz="2200" b="1" kern="1200" dirty="0">
                          <a:solidFill>
                            <a:schemeClr val="dk1"/>
                          </a:solidFill>
                          <a:effectLst/>
                          <a:highlight>
                            <a:srgbClr val="FFFF00"/>
                          </a:highlight>
                          <a:latin typeface="+mn-lt"/>
                          <a:ea typeface="+mn-ea"/>
                          <a:cs typeface="+mn-cs"/>
                        </a:rPr>
                        <a:t>hanged himself</a:t>
                      </a:r>
                      <a:r>
                        <a:rPr lang="en-US" sz="2200" b="1" kern="1200" dirty="0">
                          <a:solidFill>
                            <a:schemeClr val="dk1"/>
                          </a:solidFill>
                          <a:effectLst/>
                          <a:latin typeface="+mn-lt"/>
                          <a:ea typeface="+mn-ea"/>
                          <a:cs typeface="+mn-cs"/>
                        </a:rPr>
                        <a:t>. </a:t>
                      </a:r>
                      <a:r>
                        <a:rPr lang="en-US" sz="2200" b="1" kern="1200" baseline="30000" dirty="0">
                          <a:solidFill>
                            <a:schemeClr val="dk1"/>
                          </a:solidFill>
                          <a:effectLst/>
                          <a:latin typeface="+mn-lt"/>
                          <a:ea typeface="+mn-ea"/>
                          <a:cs typeface="+mn-cs"/>
                        </a:rPr>
                        <a:t>6</a:t>
                      </a:r>
                      <a:r>
                        <a:rPr lang="en-US" sz="2200" b="1" kern="1200" dirty="0">
                          <a:solidFill>
                            <a:schemeClr val="dk1"/>
                          </a:solidFill>
                          <a:effectLst/>
                          <a:latin typeface="+mn-lt"/>
                          <a:ea typeface="+mn-ea"/>
                          <a:cs typeface="+mn-cs"/>
                        </a:rPr>
                        <a:t>But the chief priests, taking the pieces of silver, said, ‘It is not lawful to put them into the treasury, since it is blood money.’ </a:t>
                      </a:r>
                      <a:r>
                        <a:rPr lang="en-US" sz="2200" b="1" kern="1200" baseline="30000" dirty="0">
                          <a:solidFill>
                            <a:schemeClr val="dk1"/>
                          </a:solidFill>
                          <a:effectLst/>
                          <a:latin typeface="+mn-lt"/>
                          <a:ea typeface="+mn-ea"/>
                          <a:cs typeface="+mn-cs"/>
                        </a:rPr>
                        <a:t>7</a:t>
                      </a:r>
                      <a:r>
                        <a:rPr lang="en-US" sz="2200" b="1" kern="1200" dirty="0">
                          <a:solidFill>
                            <a:schemeClr val="dk1"/>
                          </a:solidFill>
                          <a:effectLst/>
                          <a:latin typeface="+mn-lt"/>
                          <a:ea typeface="+mn-ea"/>
                          <a:cs typeface="+mn-cs"/>
                        </a:rPr>
                        <a:t>So they took counsel and bought with them the potter's field as a burial place for strangers.” (Matthew 27:5-8)</a:t>
                      </a:r>
                      <a:endParaRPr lang="en-US" sz="2200" dirty="0"/>
                    </a:p>
                  </a:txBody>
                  <a:tcPr/>
                </a:tc>
                <a:tc>
                  <a:txBody>
                    <a:bodyPr/>
                    <a:lstStyle/>
                    <a:p>
                      <a:r>
                        <a:rPr lang="en-US" sz="2200" b="1" kern="1200" dirty="0">
                          <a:solidFill>
                            <a:schemeClr val="dk1"/>
                          </a:solidFill>
                          <a:effectLst/>
                          <a:latin typeface="+mn-lt"/>
                          <a:ea typeface="+mn-ea"/>
                          <a:cs typeface="+mn-cs"/>
                        </a:rPr>
                        <a:t>“</a:t>
                      </a:r>
                      <a:r>
                        <a:rPr lang="en-US" sz="2200" b="1" kern="1200" baseline="30000" dirty="0">
                          <a:solidFill>
                            <a:schemeClr val="dk1"/>
                          </a:solidFill>
                          <a:effectLst/>
                          <a:latin typeface="+mn-lt"/>
                          <a:ea typeface="+mn-ea"/>
                          <a:cs typeface="+mn-cs"/>
                        </a:rPr>
                        <a:t>18</a:t>
                      </a:r>
                      <a:r>
                        <a:rPr lang="en-US" sz="2200" b="1" kern="1200" dirty="0">
                          <a:solidFill>
                            <a:schemeClr val="dk1"/>
                          </a:solidFill>
                          <a:effectLst/>
                          <a:latin typeface="+mn-lt"/>
                          <a:ea typeface="+mn-ea"/>
                          <a:cs typeface="+mn-cs"/>
                        </a:rPr>
                        <a:t>Now this man acquired a field with the reward of his wickedness, and </a:t>
                      </a:r>
                      <a:r>
                        <a:rPr lang="en-US" sz="2200" b="1" kern="1200" dirty="0">
                          <a:solidFill>
                            <a:schemeClr val="dk1"/>
                          </a:solidFill>
                          <a:effectLst/>
                          <a:highlight>
                            <a:srgbClr val="FFFF00"/>
                          </a:highlight>
                          <a:latin typeface="+mn-lt"/>
                          <a:ea typeface="+mn-ea"/>
                          <a:cs typeface="+mn-cs"/>
                        </a:rPr>
                        <a:t>falling headlong he burst open in the middle and all his bowels gushed out</a:t>
                      </a:r>
                      <a:r>
                        <a:rPr lang="en-US" sz="2200" b="1" kern="1200" dirty="0">
                          <a:solidFill>
                            <a:schemeClr val="dk1"/>
                          </a:solidFill>
                          <a:effectLst/>
                          <a:latin typeface="+mn-lt"/>
                          <a:ea typeface="+mn-ea"/>
                          <a:cs typeface="+mn-cs"/>
                        </a:rPr>
                        <a:t>. </a:t>
                      </a:r>
                      <a:r>
                        <a:rPr lang="en-US" sz="2200" b="1" kern="1200" baseline="30000" dirty="0">
                          <a:solidFill>
                            <a:schemeClr val="dk1"/>
                          </a:solidFill>
                          <a:effectLst/>
                          <a:latin typeface="+mn-lt"/>
                          <a:ea typeface="+mn-ea"/>
                          <a:cs typeface="+mn-cs"/>
                        </a:rPr>
                        <a:t>19</a:t>
                      </a:r>
                      <a:r>
                        <a:rPr lang="en-US" sz="2200" b="1" kern="1200" dirty="0">
                          <a:solidFill>
                            <a:schemeClr val="dk1"/>
                          </a:solidFill>
                          <a:effectLst/>
                          <a:latin typeface="+mn-lt"/>
                          <a:ea typeface="+mn-ea"/>
                          <a:cs typeface="+mn-cs"/>
                        </a:rPr>
                        <a:t>And it became known to all the inhabitants of Jerusalem, so that the field was called in their own language Akeldama, that is, Field of Blood.” (Acts 1:18-19)</a:t>
                      </a:r>
                      <a:endParaRPr lang="en-US" sz="2200" dirty="0"/>
                    </a:p>
                  </a:txBody>
                  <a:tcPr/>
                </a:tc>
                <a:extLst>
                  <a:ext uri="{0D108BD9-81ED-4DB2-BD59-A6C34878D82A}">
                    <a16:rowId xmlns:a16="http://schemas.microsoft.com/office/drawing/2014/main" val="3002128486"/>
                  </a:ext>
                </a:extLst>
              </a:tr>
            </a:tbl>
          </a:graphicData>
        </a:graphic>
      </p:graphicFrame>
      <p:sp>
        <p:nvSpPr>
          <p:cNvPr id="7" name="Content Placeholder 2">
            <a:extLst>
              <a:ext uri="{FF2B5EF4-FFF2-40B4-BE49-F238E27FC236}">
                <a16:creationId xmlns:a16="http://schemas.microsoft.com/office/drawing/2014/main" id="{735A16C5-DA00-FB51-16E5-22C7C86EC682}"/>
              </a:ext>
            </a:extLst>
          </p:cNvPr>
          <p:cNvSpPr>
            <a:spLocks noGrp="1"/>
          </p:cNvSpPr>
          <p:nvPr>
            <p:ph idx="1"/>
          </p:nvPr>
        </p:nvSpPr>
        <p:spPr>
          <a:xfrm>
            <a:off x="100208" y="5370458"/>
            <a:ext cx="8943584" cy="1424912"/>
          </a:xfrm>
        </p:spPr>
        <p:txBody>
          <a:bodyPr anchor="ctr">
            <a:noAutofit/>
          </a:bodyPr>
          <a:lstStyle/>
          <a:p>
            <a:pPr marL="0" lvl="0" indent="0" algn="ctr">
              <a:lnSpc>
                <a:spcPct val="100000"/>
              </a:lnSpc>
              <a:buNone/>
            </a:pPr>
            <a:r>
              <a:rPr lang="en-US" b="1" dirty="0">
                <a:solidFill>
                  <a:schemeClr val="bg1"/>
                </a:solidFill>
              </a:rPr>
              <a:t>“However mysterious it may be to say that he fell headlong and burst open, at the least that is not ‘hanging’ oneself.” Bart </a:t>
            </a:r>
            <a:r>
              <a:rPr lang="en-US" b="1" dirty="0" err="1">
                <a:solidFill>
                  <a:schemeClr val="bg1"/>
                </a:solidFill>
              </a:rPr>
              <a:t>Ehrman</a:t>
            </a:r>
            <a:endParaRPr lang="en-US" b="1" dirty="0">
              <a:solidFill>
                <a:schemeClr val="bg1"/>
              </a:solidFill>
            </a:endParaRPr>
          </a:p>
        </p:txBody>
      </p:sp>
    </p:spTree>
    <p:extLst>
      <p:ext uri="{BB962C8B-B14F-4D97-AF65-F5344CB8AC3E}">
        <p14:creationId xmlns:p14="http://schemas.microsoft.com/office/powerpoint/2010/main" val="1094095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dissolve">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01D0290A-3659-71A1-DDA0-380B9D0A818E}"/>
              </a:ext>
            </a:extLst>
          </p:cNvPr>
          <p:cNvGraphicFramePr>
            <a:graphicFrameLocks noGrp="1"/>
          </p:cNvGraphicFramePr>
          <p:nvPr>
            <p:extLst>
              <p:ext uri="{D42A27DB-BD31-4B8C-83A1-F6EECF244321}">
                <p14:modId xmlns:p14="http://schemas.microsoft.com/office/powerpoint/2010/main" val="3910178910"/>
              </p:ext>
            </p:extLst>
          </p:nvPr>
        </p:nvGraphicFramePr>
        <p:xfrm>
          <a:off x="100208" y="959276"/>
          <a:ext cx="8943584" cy="2684924"/>
        </p:xfrm>
        <a:graphic>
          <a:graphicData uri="http://schemas.openxmlformats.org/drawingml/2006/table">
            <a:tbl>
              <a:tblPr firstRow="1" bandRow="1">
                <a:tableStyleId>{5C22544A-7EE6-4342-B048-85BDC9FD1C3A}</a:tableStyleId>
              </a:tblPr>
              <a:tblGrid>
                <a:gridCol w="4471792">
                  <a:extLst>
                    <a:ext uri="{9D8B030D-6E8A-4147-A177-3AD203B41FA5}">
                      <a16:colId xmlns:a16="http://schemas.microsoft.com/office/drawing/2014/main" val="3820658126"/>
                    </a:ext>
                  </a:extLst>
                </a:gridCol>
                <a:gridCol w="4471792">
                  <a:extLst>
                    <a:ext uri="{9D8B030D-6E8A-4147-A177-3AD203B41FA5}">
                      <a16:colId xmlns:a16="http://schemas.microsoft.com/office/drawing/2014/main" val="1555994456"/>
                    </a:ext>
                  </a:extLst>
                </a:gridCol>
              </a:tblGrid>
              <a:tr h="651798">
                <a:tc gridSpan="2">
                  <a:txBody>
                    <a:bodyPr/>
                    <a:lstStyle/>
                    <a:p>
                      <a:pPr algn="ctr"/>
                      <a:r>
                        <a:rPr lang="en-US" sz="4000" dirty="0"/>
                        <a:t>Angels at Tomb</a:t>
                      </a:r>
                    </a:p>
                  </a:txBody>
                  <a:tcPr/>
                </a:tc>
                <a:tc hMerge="1">
                  <a:txBody>
                    <a:bodyPr/>
                    <a:lstStyle/>
                    <a:p>
                      <a:endParaRPr lang="en-US" dirty="0"/>
                    </a:p>
                  </a:txBody>
                  <a:tcPr/>
                </a:tc>
                <a:extLst>
                  <a:ext uri="{0D108BD9-81ED-4DB2-BD59-A6C34878D82A}">
                    <a16:rowId xmlns:a16="http://schemas.microsoft.com/office/drawing/2014/main" val="179081766"/>
                  </a:ext>
                </a:extLst>
              </a:tr>
              <a:tr h="1983884">
                <a:tc>
                  <a:txBody>
                    <a:bodyPr/>
                    <a:lstStyle/>
                    <a:p>
                      <a:pPr algn="l"/>
                      <a:r>
                        <a:rPr lang="en-US" sz="2400" b="1" kern="1200" dirty="0">
                          <a:solidFill>
                            <a:schemeClr val="dk1"/>
                          </a:solidFill>
                          <a:effectLst/>
                          <a:latin typeface="+mn-lt"/>
                          <a:ea typeface="+mn-ea"/>
                          <a:cs typeface="+mn-cs"/>
                        </a:rPr>
                        <a:t>“And entering the tomb, they saw a </a:t>
                      </a:r>
                      <a:r>
                        <a:rPr lang="en-US" sz="2400" b="1" kern="1200" dirty="0">
                          <a:solidFill>
                            <a:schemeClr val="dk1"/>
                          </a:solidFill>
                          <a:effectLst/>
                          <a:highlight>
                            <a:srgbClr val="FFFF00"/>
                          </a:highlight>
                          <a:latin typeface="+mn-lt"/>
                          <a:ea typeface="+mn-ea"/>
                          <a:cs typeface="+mn-cs"/>
                        </a:rPr>
                        <a:t>young man</a:t>
                      </a:r>
                      <a:r>
                        <a:rPr lang="en-US" sz="2400" b="1" kern="1200" dirty="0">
                          <a:solidFill>
                            <a:schemeClr val="dk1"/>
                          </a:solidFill>
                          <a:effectLst/>
                          <a:latin typeface="+mn-lt"/>
                          <a:ea typeface="+mn-ea"/>
                          <a:cs typeface="+mn-cs"/>
                        </a:rPr>
                        <a:t> sitting on the right side, dressed in a white robe, and they were alarmed.” (Mark 16:5)</a:t>
                      </a:r>
                      <a:endParaRPr lang="en-US" sz="3600" b="1" dirty="0"/>
                    </a:p>
                  </a:txBody>
                  <a:tcPr anchor="ctr"/>
                </a:tc>
                <a:tc>
                  <a:txBody>
                    <a:bodyPr/>
                    <a:lstStyle/>
                    <a:p>
                      <a:pPr algn="l"/>
                      <a:r>
                        <a:rPr lang="en-US" sz="2400" b="1" kern="1200" dirty="0">
                          <a:solidFill>
                            <a:schemeClr val="dk1"/>
                          </a:solidFill>
                          <a:effectLst/>
                          <a:latin typeface="+mn-lt"/>
                          <a:ea typeface="+mn-ea"/>
                          <a:cs typeface="+mn-cs"/>
                        </a:rPr>
                        <a:t>“And she saw </a:t>
                      </a:r>
                      <a:r>
                        <a:rPr lang="en-US" sz="2400" b="1" kern="1200" dirty="0">
                          <a:solidFill>
                            <a:schemeClr val="dk1"/>
                          </a:solidFill>
                          <a:effectLst/>
                          <a:highlight>
                            <a:srgbClr val="FFFF00"/>
                          </a:highlight>
                          <a:latin typeface="+mn-lt"/>
                          <a:ea typeface="+mn-ea"/>
                          <a:cs typeface="+mn-cs"/>
                        </a:rPr>
                        <a:t>two angels</a:t>
                      </a:r>
                      <a:r>
                        <a:rPr lang="en-US" sz="2400" b="1" kern="1200" dirty="0">
                          <a:solidFill>
                            <a:schemeClr val="dk1"/>
                          </a:solidFill>
                          <a:effectLst/>
                          <a:latin typeface="+mn-lt"/>
                          <a:ea typeface="+mn-ea"/>
                          <a:cs typeface="+mn-cs"/>
                        </a:rPr>
                        <a:t> in white, sitting where the body of Jesus had lain, one at the head and one at the feet.” (John 20:12)</a:t>
                      </a:r>
                      <a:endParaRPr lang="en-US" sz="3600" b="1" dirty="0"/>
                    </a:p>
                  </a:txBody>
                  <a:tcPr anchor="ctr"/>
                </a:tc>
                <a:extLst>
                  <a:ext uri="{0D108BD9-81ED-4DB2-BD59-A6C34878D82A}">
                    <a16:rowId xmlns:a16="http://schemas.microsoft.com/office/drawing/2014/main" val="3002128486"/>
                  </a:ext>
                </a:extLst>
              </a:tr>
            </a:tbl>
          </a:graphicData>
        </a:graphic>
      </p:graphicFrame>
      <p:sp>
        <p:nvSpPr>
          <p:cNvPr id="10" name="Title 1">
            <a:extLst>
              <a:ext uri="{FF2B5EF4-FFF2-40B4-BE49-F238E27FC236}">
                <a16:creationId xmlns:a16="http://schemas.microsoft.com/office/drawing/2014/main" id="{AA6B199A-1327-933E-1080-4C71035DE6BA}"/>
              </a:ext>
            </a:extLst>
          </p:cNvPr>
          <p:cNvSpPr>
            <a:spLocks noGrp="1"/>
          </p:cNvSpPr>
          <p:nvPr>
            <p:ph type="title"/>
          </p:nvPr>
        </p:nvSpPr>
        <p:spPr>
          <a:xfrm>
            <a:off x="100208" y="100209"/>
            <a:ext cx="8943584" cy="675295"/>
          </a:xfrm>
        </p:spPr>
        <p:txBody>
          <a:bodyPr>
            <a:normAutofit fontScale="90000"/>
          </a:bodyPr>
          <a:lstStyle/>
          <a:p>
            <a:pPr algn="ctr"/>
            <a:r>
              <a:rPr lang="en-US" b="1" dirty="0">
                <a:solidFill>
                  <a:schemeClr val="bg1"/>
                </a:solidFill>
              </a:rPr>
              <a:t>Principle #1 – Complimentary Accounts </a:t>
            </a:r>
            <a:endParaRPr lang="en-US" sz="4800" b="1" dirty="0">
              <a:solidFill>
                <a:schemeClr val="bg1"/>
              </a:solidFill>
            </a:endParaRPr>
          </a:p>
        </p:txBody>
      </p:sp>
      <p:sp>
        <p:nvSpPr>
          <p:cNvPr id="11" name="Content Placeholder 2">
            <a:extLst>
              <a:ext uri="{FF2B5EF4-FFF2-40B4-BE49-F238E27FC236}">
                <a16:creationId xmlns:a16="http://schemas.microsoft.com/office/drawing/2014/main" id="{6616CBFB-C949-16D8-D910-B2ECA531CE9B}"/>
              </a:ext>
            </a:extLst>
          </p:cNvPr>
          <p:cNvSpPr>
            <a:spLocks noGrp="1"/>
          </p:cNvSpPr>
          <p:nvPr>
            <p:ph idx="1"/>
          </p:nvPr>
        </p:nvSpPr>
        <p:spPr>
          <a:xfrm>
            <a:off x="100208" y="3644200"/>
            <a:ext cx="8943584" cy="3151170"/>
          </a:xfrm>
        </p:spPr>
        <p:txBody>
          <a:bodyPr anchor="ctr">
            <a:noAutofit/>
          </a:bodyPr>
          <a:lstStyle/>
          <a:p>
            <a:pPr lvl="0">
              <a:lnSpc>
                <a:spcPct val="100000"/>
              </a:lnSpc>
            </a:pPr>
            <a:r>
              <a:rPr lang="en-US" b="1" dirty="0">
                <a:solidFill>
                  <a:schemeClr val="bg1"/>
                </a:solidFill>
              </a:rPr>
              <a:t>Women at Tomb</a:t>
            </a:r>
          </a:p>
          <a:p>
            <a:pPr lvl="1">
              <a:lnSpc>
                <a:spcPct val="100000"/>
              </a:lnSpc>
            </a:pPr>
            <a:r>
              <a:rPr lang="en-US" b="1" dirty="0">
                <a:solidFill>
                  <a:schemeClr val="bg1"/>
                </a:solidFill>
              </a:rPr>
              <a:t>“</a:t>
            </a:r>
            <a:r>
              <a:rPr lang="en-US" b="1" dirty="0">
                <a:solidFill>
                  <a:srgbClr val="FFFF00"/>
                </a:solidFill>
              </a:rPr>
              <a:t>Mary Magdalene</a:t>
            </a:r>
            <a:r>
              <a:rPr lang="en-US" b="1" dirty="0">
                <a:solidFill>
                  <a:schemeClr val="bg1"/>
                </a:solidFill>
              </a:rPr>
              <a:t>.” (John 20:1)</a:t>
            </a:r>
          </a:p>
          <a:p>
            <a:pPr lvl="1">
              <a:lnSpc>
                <a:spcPct val="100000"/>
              </a:lnSpc>
            </a:pPr>
            <a:r>
              <a:rPr lang="en-US" b="1" dirty="0">
                <a:solidFill>
                  <a:schemeClr val="bg1"/>
                </a:solidFill>
              </a:rPr>
              <a:t>“</a:t>
            </a:r>
            <a:r>
              <a:rPr lang="en-US" b="1" dirty="0">
                <a:solidFill>
                  <a:srgbClr val="FFFF00"/>
                </a:solidFill>
              </a:rPr>
              <a:t>Mary Magdalene</a:t>
            </a:r>
            <a:r>
              <a:rPr lang="en-US" b="1" dirty="0">
                <a:solidFill>
                  <a:schemeClr val="bg1"/>
                </a:solidFill>
              </a:rPr>
              <a:t> and the </a:t>
            </a:r>
            <a:r>
              <a:rPr lang="en-US" b="1" dirty="0">
                <a:solidFill>
                  <a:srgbClr val="FFFF00"/>
                </a:solidFill>
              </a:rPr>
              <a:t>other Mary</a:t>
            </a:r>
            <a:r>
              <a:rPr lang="en-US" b="1" dirty="0">
                <a:solidFill>
                  <a:schemeClr val="bg1"/>
                </a:solidFill>
              </a:rPr>
              <a:t>.” (Matthew 28:1)</a:t>
            </a:r>
          </a:p>
          <a:p>
            <a:pPr lvl="1">
              <a:lnSpc>
                <a:spcPct val="100000"/>
              </a:lnSpc>
            </a:pPr>
            <a:r>
              <a:rPr lang="en-US" b="1" dirty="0">
                <a:solidFill>
                  <a:schemeClr val="bg1"/>
                </a:solidFill>
              </a:rPr>
              <a:t>“</a:t>
            </a:r>
            <a:r>
              <a:rPr lang="en-US" b="1" dirty="0">
                <a:solidFill>
                  <a:srgbClr val="FFFF00"/>
                </a:solidFill>
              </a:rPr>
              <a:t>Mary Magdalene, Mary the mother of James, and Salome</a:t>
            </a:r>
            <a:r>
              <a:rPr lang="en-US" b="1" dirty="0">
                <a:solidFill>
                  <a:schemeClr val="bg1"/>
                </a:solidFill>
              </a:rPr>
              <a:t>.” (Mark 16:1)</a:t>
            </a:r>
          </a:p>
          <a:p>
            <a:pPr lvl="1">
              <a:lnSpc>
                <a:spcPct val="100000"/>
              </a:lnSpc>
            </a:pPr>
            <a:r>
              <a:rPr lang="en-US" b="1" dirty="0">
                <a:solidFill>
                  <a:schemeClr val="bg1"/>
                </a:solidFill>
              </a:rPr>
              <a:t>“</a:t>
            </a:r>
            <a:r>
              <a:rPr lang="en-US" b="1" dirty="0">
                <a:solidFill>
                  <a:srgbClr val="FFFF00"/>
                </a:solidFill>
              </a:rPr>
              <a:t>Mary Magdalene</a:t>
            </a:r>
            <a:r>
              <a:rPr lang="en-US" b="1" dirty="0">
                <a:solidFill>
                  <a:schemeClr val="bg1"/>
                </a:solidFill>
              </a:rPr>
              <a:t> and </a:t>
            </a:r>
            <a:r>
              <a:rPr lang="en-US" b="1" dirty="0">
                <a:solidFill>
                  <a:srgbClr val="FFFF00"/>
                </a:solidFill>
              </a:rPr>
              <a:t>Joanna</a:t>
            </a:r>
            <a:r>
              <a:rPr lang="en-US" b="1" dirty="0">
                <a:solidFill>
                  <a:schemeClr val="bg1"/>
                </a:solidFill>
              </a:rPr>
              <a:t> and </a:t>
            </a:r>
            <a:r>
              <a:rPr lang="en-US" b="1" dirty="0">
                <a:solidFill>
                  <a:srgbClr val="FFFF00"/>
                </a:solidFill>
              </a:rPr>
              <a:t>Mary</a:t>
            </a:r>
            <a:r>
              <a:rPr lang="en-US" b="1" dirty="0">
                <a:solidFill>
                  <a:schemeClr val="bg1"/>
                </a:solidFill>
              </a:rPr>
              <a:t> the mother of James and the </a:t>
            </a:r>
            <a:r>
              <a:rPr lang="en-US" b="1" dirty="0">
                <a:solidFill>
                  <a:srgbClr val="FFFF00"/>
                </a:solidFill>
              </a:rPr>
              <a:t>other women</a:t>
            </a:r>
            <a:r>
              <a:rPr lang="en-US" b="1" dirty="0">
                <a:solidFill>
                  <a:schemeClr val="bg1"/>
                </a:solidFill>
              </a:rPr>
              <a:t>.” (Luke 24:10)</a:t>
            </a:r>
          </a:p>
        </p:txBody>
      </p:sp>
    </p:spTree>
    <p:extLst>
      <p:ext uri="{BB962C8B-B14F-4D97-AF65-F5344CB8AC3E}">
        <p14:creationId xmlns:p14="http://schemas.microsoft.com/office/powerpoint/2010/main" val="1859400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dissolve">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dissolve">
                                      <p:cBhvr>
                                        <p:cTn id="17" dur="5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dissolve">
                                      <p:cBhvr>
                                        <p:cTn id="22" dur="500"/>
                                        <p:tgtEl>
                                          <p:spTgt spid="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1">
                                            <p:txEl>
                                              <p:pRg st="3" end="3"/>
                                            </p:txEl>
                                          </p:spTgt>
                                        </p:tgtEl>
                                        <p:attrNameLst>
                                          <p:attrName>style.visibility</p:attrName>
                                        </p:attrNameLst>
                                      </p:cBhvr>
                                      <p:to>
                                        <p:strVal val="visible"/>
                                      </p:to>
                                    </p:set>
                                    <p:animEffect transition="in" filter="dissolve">
                                      <p:cBhvr>
                                        <p:cTn id="27" dur="500"/>
                                        <p:tgtEl>
                                          <p:spTgt spid="1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1">
                                            <p:txEl>
                                              <p:pRg st="4" end="4"/>
                                            </p:txEl>
                                          </p:spTgt>
                                        </p:tgtEl>
                                        <p:attrNameLst>
                                          <p:attrName>style.visibility</p:attrName>
                                        </p:attrNameLst>
                                      </p:cBhvr>
                                      <p:to>
                                        <p:strVal val="visible"/>
                                      </p:to>
                                    </p:set>
                                    <p:animEffect transition="in" filter="dissolve">
                                      <p:cBhvr>
                                        <p:cTn id="32"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083382-ABD2-D248-93E0-AC82C740BD13}"/>
              </a:ext>
            </a:extLst>
          </p:cNvPr>
          <p:cNvSpPr>
            <a:spLocks noGrp="1"/>
          </p:cNvSpPr>
          <p:nvPr>
            <p:ph idx="1"/>
          </p:nvPr>
        </p:nvSpPr>
        <p:spPr>
          <a:xfrm>
            <a:off x="100208" y="4232476"/>
            <a:ext cx="8943584" cy="2562893"/>
          </a:xfrm>
        </p:spPr>
        <p:txBody>
          <a:bodyPr anchor="ctr">
            <a:noAutofit/>
          </a:bodyPr>
          <a:lstStyle/>
          <a:p>
            <a:pPr marL="0" lvl="0" indent="0">
              <a:lnSpc>
                <a:spcPct val="100000"/>
              </a:lnSpc>
              <a:buNone/>
            </a:pPr>
            <a:r>
              <a:rPr lang="en-US" sz="2400" b="1" dirty="0">
                <a:solidFill>
                  <a:schemeClr val="bg1"/>
                </a:solidFill>
              </a:rPr>
              <a:t>“In Matthew’s version the disciples are told to go to Galilee to meet Jesus, and they immediately do so. He appears to them there and gives them their final instruction. But in Luke the disciples are not told to go to Galilee… And they never leave Jerusalem – in the southern part of Israel, a different region from Galilee, in the north.” (Bart Ehrman)</a:t>
            </a:r>
          </a:p>
        </p:txBody>
      </p:sp>
      <p:graphicFrame>
        <p:nvGraphicFramePr>
          <p:cNvPr id="4" name="Table 3">
            <a:extLst>
              <a:ext uri="{FF2B5EF4-FFF2-40B4-BE49-F238E27FC236}">
                <a16:creationId xmlns:a16="http://schemas.microsoft.com/office/drawing/2014/main" id="{20AE71FA-A5A6-26C1-E790-72EAAC829210}"/>
              </a:ext>
            </a:extLst>
          </p:cNvPr>
          <p:cNvGraphicFramePr>
            <a:graphicFrameLocks noGrp="1"/>
          </p:cNvGraphicFramePr>
          <p:nvPr>
            <p:extLst>
              <p:ext uri="{D42A27DB-BD31-4B8C-83A1-F6EECF244321}">
                <p14:modId xmlns:p14="http://schemas.microsoft.com/office/powerpoint/2010/main" val="252689089"/>
              </p:ext>
            </p:extLst>
          </p:nvPr>
        </p:nvGraphicFramePr>
        <p:xfrm>
          <a:off x="100208" y="879676"/>
          <a:ext cx="8943584" cy="3352800"/>
        </p:xfrm>
        <a:graphic>
          <a:graphicData uri="http://schemas.openxmlformats.org/drawingml/2006/table">
            <a:tbl>
              <a:tblPr firstRow="1" bandRow="1">
                <a:tableStyleId>{5C22544A-7EE6-4342-B048-85BDC9FD1C3A}</a:tableStyleId>
              </a:tblPr>
              <a:tblGrid>
                <a:gridCol w="4471792">
                  <a:extLst>
                    <a:ext uri="{9D8B030D-6E8A-4147-A177-3AD203B41FA5}">
                      <a16:colId xmlns:a16="http://schemas.microsoft.com/office/drawing/2014/main" val="3820658126"/>
                    </a:ext>
                  </a:extLst>
                </a:gridCol>
                <a:gridCol w="4471792">
                  <a:extLst>
                    <a:ext uri="{9D8B030D-6E8A-4147-A177-3AD203B41FA5}">
                      <a16:colId xmlns:a16="http://schemas.microsoft.com/office/drawing/2014/main" val="1555994456"/>
                    </a:ext>
                  </a:extLst>
                </a:gridCol>
              </a:tblGrid>
              <a:tr h="665999">
                <a:tc gridSpan="2">
                  <a:txBody>
                    <a:bodyPr/>
                    <a:lstStyle/>
                    <a:p>
                      <a:pPr algn="ctr"/>
                      <a:r>
                        <a:rPr lang="en-US" sz="4000" dirty="0"/>
                        <a:t>Jerusalem or Galilee</a:t>
                      </a:r>
                    </a:p>
                  </a:txBody>
                  <a:tcPr/>
                </a:tc>
                <a:tc hMerge="1">
                  <a:txBody>
                    <a:bodyPr/>
                    <a:lstStyle/>
                    <a:p>
                      <a:endParaRPr lang="en-US" dirty="0"/>
                    </a:p>
                  </a:txBody>
                  <a:tcPr/>
                </a:tc>
                <a:extLst>
                  <a:ext uri="{0D108BD9-81ED-4DB2-BD59-A6C34878D82A}">
                    <a16:rowId xmlns:a16="http://schemas.microsoft.com/office/drawing/2014/main" val="179081766"/>
                  </a:ext>
                </a:extLst>
              </a:tr>
              <a:tr h="2583142">
                <a:tc>
                  <a:txBody>
                    <a:bodyPr/>
                    <a:lstStyle/>
                    <a:p>
                      <a:r>
                        <a:rPr lang="en-US" sz="2800" b="1" kern="1200" dirty="0">
                          <a:solidFill>
                            <a:schemeClr val="dk1"/>
                          </a:solidFill>
                          <a:effectLst/>
                          <a:latin typeface="+mn-lt"/>
                          <a:ea typeface="+mn-ea"/>
                          <a:cs typeface="+mn-cs"/>
                        </a:rPr>
                        <a:t>“And behold, I am sending the promise of my Father upon you. But stay in the city until you are clothed with power from on high.” (Luke 24:49)</a:t>
                      </a:r>
                      <a:endParaRPr lang="en-US" sz="4000" b="1" dirty="0"/>
                    </a:p>
                  </a:txBody>
                  <a:tcPr anchor="ctr"/>
                </a:tc>
                <a:tc>
                  <a:txBody>
                    <a:bodyPr/>
                    <a:lstStyle/>
                    <a:p>
                      <a:r>
                        <a:rPr lang="en-US" sz="2800" b="1" kern="1200" dirty="0">
                          <a:solidFill>
                            <a:schemeClr val="dk1"/>
                          </a:solidFill>
                          <a:effectLst/>
                          <a:latin typeface="+mn-lt"/>
                          <a:ea typeface="+mn-ea"/>
                          <a:cs typeface="+mn-cs"/>
                        </a:rPr>
                        <a:t>“Now the eleven disciples went to Galilee, to the mountain to which Jesus had directed them.” (Matthew 28:16)</a:t>
                      </a:r>
                      <a:endParaRPr lang="en-US" sz="4000" b="1" dirty="0"/>
                    </a:p>
                  </a:txBody>
                  <a:tcPr anchor="ctr"/>
                </a:tc>
                <a:extLst>
                  <a:ext uri="{0D108BD9-81ED-4DB2-BD59-A6C34878D82A}">
                    <a16:rowId xmlns:a16="http://schemas.microsoft.com/office/drawing/2014/main" val="3002128486"/>
                  </a:ext>
                </a:extLst>
              </a:tr>
            </a:tbl>
          </a:graphicData>
        </a:graphic>
      </p:graphicFrame>
      <p:sp>
        <p:nvSpPr>
          <p:cNvPr id="7" name="Title 1">
            <a:extLst>
              <a:ext uri="{FF2B5EF4-FFF2-40B4-BE49-F238E27FC236}">
                <a16:creationId xmlns:a16="http://schemas.microsoft.com/office/drawing/2014/main" id="{27C4E7C9-41A4-50DE-2950-064BAA04AB42}"/>
              </a:ext>
            </a:extLst>
          </p:cNvPr>
          <p:cNvSpPr>
            <a:spLocks noGrp="1"/>
          </p:cNvSpPr>
          <p:nvPr>
            <p:ph type="title"/>
          </p:nvPr>
        </p:nvSpPr>
        <p:spPr>
          <a:xfrm>
            <a:off x="100208" y="100209"/>
            <a:ext cx="8943584" cy="779467"/>
          </a:xfrm>
        </p:spPr>
        <p:txBody>
          <a:bodyPr>
            <a:normAutofit/>
          </a:bodyPr>
          <a:lstStyle/>
          <a:p>
            <a:pPr algn="ctr"/>
            <a:r>
              <a:rPr lang="en-US" sz="4100" b="1" dirty="0">
                <a:solidFill>
                  <a:schemeClr val="bg1"/>
                </a:solidFill>
              </a:rPr>
              <a:t>Principle #1 – Complimentary Accounts </a:t>
            </a:r>
          </a:p>
        </p:txBody>
      </p:sp>
    </p:spTree>
    <p:extLst>
      <p:ext uri="{BB962C8B-B14F-4D97-AF65-F5344CB8AC3E}">
        <p14:creationId xmlns:p14="http://schemas.microsoft.com/office/powerpoint/2010/main" val="186585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E23D1-8F8F-FA4A-A822-692A6611CCCB}"/>
              </a:ext>
            </a:extLst>
          </p:cNvPr>
          <p:cNvSpPr>
            <a:spLocks noGrp="1"/>
          </p:cNvSpPr>
          <p:nvPr>
            <p:ph type="title"/>
          </p:nvPr>
        </p:nvSpPr>
        <p:spPr>
          <a:xfrm>
            <a:off x="100208" y="100209"/>
            <a:ext cx="8943584" cy="779467"/>
          </a:xfrm>
        </p:spPr>
        <p:txBody>
          <a:bodyPr>
            <a:normAutofit/>
          </a:bodyPr>
          <a:lstStyle/>
          <a:p>
            <a:pPr algn="ctr"/>
            <a:r>
              <a:rPr lang="en-US" sz="4100" b="1" dirty="0">
                <a:solidFill>
                  <a:schemeClr val="bg1"/>
                </a:solidFill>
              </a:rPr>
              <a:t>Principle #1 – Complimentary Accounts </a:t>
            </a:r>
          </a:p>
        </p:txBody>
      </p:sp>
      <p:sp>
        <p:nvSpPr>
          <p:cNvPr id="3" name="Content Placeholder 2">
            <a:extLst>
              <a:ext uri="{FF2B5EF4-FFF2-40B4-BE49-F238E27FC236}">
                <a16:creationId xmlns:a16="http://schemas.microsoft.com/office/drawing/2014/main" id="{B4083382-ABD2-D248-93E0-AC82C740BD13}"/>
              </a:ext>
            </a:extLst>
          </p:cNvPr>
          <p:cNvSpPr>
            <a:spLocks noGrp="1"/>
          </p:cNvSpPr>
          <p:nvPr>
            <p:ph idx="1"/>
          </p:nvPr>
        </p:nvSpPr>
        <p:spPr>
          <a:xfrm>
            <a:off x="100208" y="995423"/>
            <a:ext cx="8943584" cy="5799947"/>
          </a:xfrm>
        </p:spPr>
        <p:txBody>
          <a:bodyPr anchor="ctr">
            <a:noAutofit/>
          </a:bodyPr>
          <a:lstStyle/>
          <a:p>
            <a:pPr>
              <a:lnSpc>
                <a:spcPct val="100000"/>
              </a:lnSpc>
            </a:pPr>
            <a:r>
              <a:rPr lang="en-US" sz="2700" b="1" dirty="0">
                <a:solidFill>
                  <a:schemeClr val="bg1"/>
                </a:solidFill>
              </a:rPr>
              <a:t>Jesus &amp; Passover Meal</a:t>
            </a:r>
          </a:p>
          <a:p>
            <a:pPr lvl="1">
              <a:lnSpc>
                <a:spcPct val="100000"/>
              </a:lnSpc>
            </a:pPr>
            <a:r>
              <a:rPr lang="en-US" sz="2300" b="1" dirty="0">
                <a:solidFill>
                  <a:schemeClr val="bg1"/>
                </a:solidFill>
              </a:rPr>
              <a:t>“And on the first day of Unleavened Bread, when they sacrificed the Passover lamb, his disciples said to him, ‘Where will you have us go and prepare for you to </a:t>
            </a:r>
            <a:r>
              <a:rPr lang="en-US" sz="2300" b="1" dirty="0">
                <a:solidFill>
                  <a:srgbClr val="FFFF00"/>
                </a:solidFill>
              </a:rPr>
              <a:t>eat the Passover</a:t>
            </a:r>
            <a:r>
              <a:rPr lang="en-US" sz="2300" b="1" dirty="0">
                <a:solidFill>
                  <a:schemeClr val="bg1"/>
                </a:solidFill>
              </a:rPr>
              <a:t>?’” (Mark 14:12)</a:t>
            </a:r>
          </a:p>
          <a:p>
            <a:pPr marL="457200" lvl="1" indent="0">
              <a:lnSpc>
                <a:spcPct val="100000"/>
              </a:lnSpc>
              <a:buNone/>
            </a:pPr>
            <a:endParaRPr lang="en-US" sz="2300" b="1" dirty="0">
              <a:solidFill>
                <a:schemeClr val="bg1"/>
              </a:solidFill>
            </a:endParaRPr>
          </a:p>
          <a:p>
            <a:pPr lvl="1">
              <a:lnSpc>
                <a:spcPct val="100000"/>
              </a:lnSpc>
            </a:pPr>
            <a:r>
              <a:rPr lang="en-US" sz="2300" b="1" dirty="0">
                <a:solidFill>
                  <a:schemeClr val="bg1"/>
                </a:solidFill>
              </a:rPr>
              <a:t>“They themselves did not enter the governor's headquarters, so that they would not be defiled, but could </a:t>
            </a:r>
            <a:r>
              <a:rPr lang="en-US" sz="2300" b="1" dirty="0">
                <a:solidFill>
                  <a:srgbClr val="FFFF00"/>
                </a:solidFill>
              </a:rPr>
              <a:t>eat the Passover</a:t>
            </a:r>
            <a:r>
              <a:rPr lang="en-US" sz="2300" b="1" dirty="0">
                <a:solidFill>
                  <a:schemeClr val="bg1"/>
                </a:solidFill>
              </a:rPr>
              <a:t>.” (John 18:28)</a:t>
            </a:r>
          </a:p>
          <a:p>
            <a:pPr lvl="1">
              <a:lnSpc>
                <a:spcPct val="100000"/>
              </a:lnSpc>
            </a:pPr>
            <a:endParaRPr lang="en-US" sz="2300" b="1" dirty="0">
              <a:solidFill>
                <a:schemeClr val="bg1"/>
              </a:solidFill>
            </a:endParaRPr>
          </a:p>
          <a:p>
            <a:pPr lvl="1">
              <a:lnSpc>
                <a:spcPct val="100000"/>
              </a:lnSpc>
            </a:pPr>
            <a:r>
              <a:rPr lang="en-US" sz="2300" b="1" dirty="0">
                <a:solidFill>
                  <a:schemeClr val="bg1"/>
                </a:solidFill>
              </a:rPr>
              <a:t>“Now the Feast of Unleavened Bread drew near, which is called the Passover.” (Luke 22:1)</a:t>
            </a:r>
          </a:p>
          <a:p>
            <a:pPr lvl="1">
              <a:lnSpc>
                <a:spcPct val="100000"/>
              </a:lnSpc>
            </a:pPr>
            <a:endParaRPr lang="en-US" sz="2300" b="1" dirty="0">
              <a:solidFill>
                <a:schemeClr val="bg1"/>
              </a:solidFill>
            </a:endParaRPr>
          </a:p>
          <a:p>
            <a:pPr lvl="1">
              <a:lnSpc>
                <a:spcPct val="100000"/>
              </a:lnSpc>
            </a:pPr>
            <a:r>
              <a:rPr lang="en-US" sz="2300" b="1" dirty="0">
                <a:solidFill>
                  <a:schemeClr val="bg1"/>
                </a:solidFill>
              </a:rPr>
              <a:t>“Jesus held his Passover meal not on the official day, but deliberately one day earlier.” (R.T. France)</a:t>
            </a:r>
          </a:p>
        </p:txBody>
      </p:sp>
    </p:spTree>
    <p:extLst>
      <p:ext uri="{BB962C8B-B14F-4D97-AF65-F5344CB8AC3E}">
        <p14:creationId xmlns:p14="http://schemas.microsoft.com/office/powerpoint/2010/main" val="1640408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dissolv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E23D1-8F8F-FA4A-A822-692A6611CCCB}"/>
              </a:ext>
            </a:extLst>
          </p:cNvPr>
          <p:cNvSpPr>
            <a:spLocks noGrp="1"/>
          </p:cNvSpPr>
          <p:nvPr>
            <p:ph type="title"/>
          </p:nvPr>
        </p:nvSpPr>
        <p:spPr>
          <a:xfrm>
            <a:off x="100208" y="100209"/>
            <a:ext cx="8943584" cy="779467"/>
          </a:xfrm>
        </p:spPr>
        <p:txBody>
          <a:bodyPr>
            <a:normAutofit fontScale="90000"/>
          </a:bodyPr>
          <a:lstStyle/>
          <a:p>
            <a:pPr algn="ctr"/>
            <a:r>
              <a:rPr lang="en-US" sz="4800" b="1" dirty="0">
                <a:solidFill>
                  <a:schemeClr val="bg1"/>
                </a:solidFill>
              </a:rPr>
              <a:t>Principle #2 – Respect Ancient Writing</a:t>
            </a:r>
          </a:p>
        </p:txBody>
      </p:sp>
      <p:sp>
        <p:nvSpPr>
          <p:cNvPr id="3" name="Content Placeholder 2">
            <a:extLst>
              <a:ext uri="{FF2B5EF4-FFF2-40B4-BE49-F238E27FC236}">
                <a16:creationId xmlns:a16="http://schemas.microsoft.com/office/drawing/2014/main" id="{B4083382-ABD2-D248-93E0-AC82C740BD13}"/>
              </a:ext>
            </a:extLst>
          </p:cNvPr>
          <p:cNvSpPr>
            <a:spLocks noGrp="1"/>
          </p:cNvSpPr>
          <p:nvPr>
            <p:ph idx="1"/>
          </p:nvPr>
        </p:nvSpPr>
        <p:spPr>
          <a:xfrm>
            <a:off x="100208" y="995423"/>
            <a:ext cx="8943584" cy="5799947"/>
          </a:xfrm>
        </p:spPr>
        <p:txBody>
          <a:bodyPr anchor="ctr">
            <a:noAutofit/>
          </a:bodyPr>
          <a:lstStyle/>
          <a:p>
            <a:pPr marL="0" lvl="0" indent="0" algn="ctr">
              <a:lnSpc>
                <a:spcPct val="100000"/>
              </a:lnSpc>
              <a:buNone/>
            </a:pPr>
            <a:r>
              <a:rPr lang="en-US" sz="3000" b="1" dirty="0">
                <a:solidFill>
                  <a:schemeClr val="bg1"/>
                </a:solidFill>
              </a:rPr>
              <a:t>“The more we learn about ancient historians (Herodotus, Thucydides, Polybius), and about Greco-Roman biographies (of which the Gospels are likely an example), the more we learn how ancient practices were different from our own. In the ancient world, for instance, it was common to tell stories out of order (for thematic reasons), paraphrase and reword quotations, conflate and abridge material, streamline the timeline of events, and so on.”</a:t>
            </a:r>
            <a:r>
              <a:rPr lang="en-US" sz="3000" dirty="0">
                <a:solidFill>
                  <a:schemeClr val="bg1"/>
                </a:solidFill>
              </a:rPr>
              <a:t> </a:t>
            </a:r>
          </a:p>
          <a:p>
            <a:pPr marL="0" lvl="0" indent="0" algn="ctr">
              <a:lnSpc>
                <a:spcPct val="100000"/>
              </a:lnSpc>
              <a:buNone/>
            </a:pPr>
            <a:endParaRPr lang="en-US" sz="3000" b="1" dirty="0">
              <a:solidFill>
                <a:schemeClr val="bg1"/>
              </a:solidFill>
            </a:endParaRPr>
          </a:p>
          <a:p>
            <a:pPr marL="0" lvl="0" indent="0" algn="ctr">
              <a:lnSpc>
                <a:spcPct val="100000"/>
              </a:lnSpc>
              <a:buNone/>
            </a:pPr>
            <a:r>
              <a:rPr lang="en-US" sz="3000" b="1" dirty="0">
                <a:solidFill>
                  <a:schemeClr val="bg1"/>
                </a:solidFill>
              </a:rPr>
              <a:t>Michael Kruger</a:t>
            </a:r>
          </a:p>
        </p:txBody>
      </p:sp>
    </p:spTree>
    <p:extLst>
      <p:ext uri="{BB962C8B-B14F-4D97-AF65-F5344CB8AC3E}">
        <p14:creationId xmlns:p14="http://schemas.microsoft.com/office/powerpoint/2010/main" val="3242168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083382-ABD2-D248-93E0-AC82C740BD13}"/>
              </a:ext>
            </a:extLst>
          </p:cNvPr>
          <p:cNvSpPr>
            <a:spLocks noGrp="1"/>
          </p:cNvSpPr>
          <p:nvPr>
            <p:ph idx="1"/>
          </p:nvPr>
        </p:nvSpPr>
        <p:spPr>
          <a:xfrm>
            <a:off x="100208" y="995423"/>
            <a:ext cx="8943584" cy="5799947"/>
          </a:xfrm>
        </p:spPr>
        <p:txBody>
          <a:bodyPr anchor="ctr">
            <a:noAutofit/>
          </a:bodyPr>
          <a:lstStyle/>
          <a:p>
            <a:pPr lvl="0">
              <a:lnSpc>
                <a:spcPct val="100000"/>
              </a:lnSpc>
            </a:pPr>
            <a:r>
              <a:rPr lang="en-US" b="1" dirty="0">
                <a:solidFill>
                  <a:schemeClr val="bg1"/>
                </a:solidFill>
              </a:rPr>
              <a:t>Inscription Above Cross</a:t>
            </a:r>
          </a:p>
          <a:p>
            <a:pPr lvl="1">
              <a:lnSpc>
                <a:spcPct val="100000"/>
              </a:lnSpc>
            </a:pPr>
            <a:r>
              <a:rPr lang="en-US" b="1" dirty="0">
                <a:solidFill>
                  <a:schemeClr val="bg1"/>
                </a:solidFill>
              </a:rPr>
              <a:t>“This is Jesus, the King of the Jews.” (Matthew 27:37)</a:t>
            </a:r>
          </a:p>
          <a:p>
            <a:pPr lvl="1">
              <a:lnSpc>
                <a:spcPct val="100000"/>
              </a:lnSpc>
            </a:pPr>
            <a:r>
              <a:rPr lang="en-US" b="1" dirty="0">
                <a:solidFill>
                  <a:schemeClr val="bg1"/>
                </a:solidFill>
              </a:rPr>
              <a:t>“The King of the Jews.” (Mark 15:26)</a:t>
            </a:r>
          </a:p>
          <a:p>
            <a:pPr lvl="1">
              <a:lnSpc>
                <a:spcPct val="100000"/>
              </a:lnSpc>
            </a:pPr>
            <a:r>
              <a:rPr lang="en-US" b="1" dirty="0">
                <a:solidFill>
                  <a:schemeClr val="bg1"/>
                </a:solidFill>
              </a:rPr>
              <a:t>“This is the King of the Jews.” (Luke 23:38)</a:t>
            </a:r>
          </a:p>
          <a:p>
            <a:pPr lvl="1">
              <a:lnSpc>
                <a:spcPct val="100000"/>
              </a:lnSpc>
            </a:pPr>
            <a:r>
              <a:rPr lang="en-US" b="1" dirty="0">
                <a:solidFill>
                  <a:schemeClr val="bg1"/>
                </a:solidFill>
              </a:rPr>
              <a:t>“Jesus of Nazareth, the King of the Jews… and it was written in </a:t>
            </a:r>
            <a:r>
              <a:rPr lang="en-US" b="1" dirty="0">
                <a:solidFill>
                  <a:srgbClr val="FFFF00"/>
                </a:solidFill>
              </a:rPr>
              <a:t>Aramaic, in Latin, and in Greek</a:t>
            </a:r>
            <a:r>
              <a:rPr lang="en-US" b="1" dirty="0">
                <a:solidFill>
                  <a:schemeClr val="bg1"/>
                </a:solidFill>
              </a:rPr>
              <a:t>.” (John 19:19, 20b)</a:t>
            </a:r>
          </a:p>
          <a:p>
            <a:pPr>
              <a:lnSpc>
                <a:spcPct val="100000"/>
              </a:lnSpc>
            </a:pPr>
            <a:r>
              <a:rPr lang="en-US" b="1" dirty="0">
                <a:solidFill>
                  <a:schemeClr val="bg1"/>
                </a:solidFill>
              </a:rPr>
              <a:t>Curtain Tearing</a:t>
            </a:r>
          </a:p>
          <a:p>
            <a:pPr lvl="1">
              <a:lnSpc>
                <a:spcPct val="100000"/>
              </a:lnSpc>
            </a:pPr>
            <a:r>
              <a:rPr lang="en-US" b="1" dirty="0">
                <a:solidFill>
                  <a:schemeClr val="bg1"/>
                </a:solidFill>
              </a:rPr>
              <a:t>“</a:t>
            </a:r>
            <a:r>
              <a:rPr lang="en-US" b="1" baseline="30000" dirty="0">
                <a:solidFill>
                  <a:schemeClr val="bg1"/>
                </a:solidFill>
              </a:rPr>
              <a:t>37</a:t>
            </a:r>
            <a:r>
              <a:rPr lang="en-US" b="1" dirty="0">
                <a:solidFill>
                  <a:schemeClr val="bg1"/>
                </a:solidFill>
              </a:rPr>
              <a:t>And Jesus uttered a loud cry and breathed his last. </a:t>
            </a:r>
            <a:r>
              <a:rPr lang="en-US" b="1" baseline="30000" dirty="0">
                <a:solidFill>
                  <a:schemeClr val="bg1"/>
                </a:solidFill>
              </a:rPr>
              <a:t>38</a:t>
            </a:r>
            <a:r>
              <a:rPr lang="en-US" b="1" dirty="0">
                <a:solidFill>
                  <a:schemeClr val="bg1"/>
                </a:solidFill>
              </a:rPr>
              <a:t>And the curtain of the temple was torn in two, from top to bottom.” (Mark 15:37-38)</a:t>
            </a:r>
          </a:p>
          <a:p>
            <a:pPr lvl="1">
              <a:lnSpc>
                <a:spcPct val="100000"/>
              </a:lnSpc>
            </a:pPr>
            <a:r>
              <a:rPr lang="en-US" b="1" dirty="0">
                <a:solidFill>
                  <a:schemeClr val="bg1"/>
                </a:solidFill>
              </a:rPr>
              <a:t>“</a:t>
            </a:r>
            <a:r>
              <a:rPr lang="en-US" b="1" baseline="30000" dirty="0">
                <a:solidFill>
                  <a:schemeClr val="bg1"/>
                </a:solidFill>
              </a:rPr>
              <a:t>45b</a:t>
            </a:r>
            <a:r>
              <a:rPr lang="en-US" b="1" dirty="0">
                <a:solidFill>
                  <a:schemeClr val="bg1"/>
                </a:solidFill>
              </a:rPr>
              <a:t>And the curtain of the temple was torn in two. </a:t>
            </a:r>
            <a:r>
              <a:rPr lang="en-US" b="1" baseline="30000" dirty="0">
                <a:solidFill>
                  <a:schemeClr val="bg1"/>
                </a:solidFill>
              </a:rPr>
              <a:t>46</a:t>
            </a:r>
            <a:r>
              <a:rPr lang="en-US" b="1" dirty="0">
                <a:solidFill>
                  <a:schemeClr val="bg1"/>
                </a:solidFill>
              </a:rPr>
              <a:t>Then Jesus, calling out with a loud voice, said, ‘Father, into your hands I commit my spirit!’” (Luke 23:45b-46)</a:t>
            </a:r>
          </a:p>
        </p:txBody>
      </p:sp>
      <p:sp>
        <p:nvSpPr>
          <p:cNvPr id="6" name="Title 1">
            <a:extLst>
              <a:ext uri="{FF2B5EF4-FFF2-40B4-BE49-F238E27FC236}">
                <a16:creationId xmlns:a16="http://schemas.microsoft.com/office/drawing/2014/main" id="{BCF365C6-4AB7-0AB6-2864-A9F4F8B74C7D}"/>
              </a:ext>
            </a:extLst>
          </p:cNvPr>
          <p:cNvSpPr>
            <a:spLocks noGrp="1"/>
          </p:cNvSpPr>
          <p:nvPr>
            <p:ph type="title"/>
          </p:nvPr>
        </p:nvSpPr>
        <p:spPr>
          <a:xfrm>
            <a:off x="100208" y="100209"/>
            <a:ext cx="8943584" cy="779467"/>
          </a:xfrm>
        </p:spPr>
        <p:txBody>
          <a:bodyPr>
            <a:normAutofit fontScale="90000"/>
          </a:bodyPr>
          <a:lstStyle/>
          <a:p>
            <a:pPr algn="ctr"/>
            <a:r>
              <a:rPr lang="en-US" sz="4800" b="1" dirty="0">
                <a:solidFill>
                  <a:schemeClr val="bg1"/>
                </a:solidFill>
              </a:rPr>
              <a:t>Principle #2 – Respect Ancient Writing</a:t>
            </a:r>
          </a:p>
        </p:txBody>
      </p:sp>
    </p:spTree>
    <p:extLst>
      <p:ext uri="{BB962C8B-B14F-4D97-AF65-F5344CB8AC3E}">
        <p14:creationId xmlns:p14="http://schemas.microsoft.com/office/powerpoint/2010/main" val="1696186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083382-ABD2-D248-93E0-AC82C740BD13}"/>
              </a:ext>
            </a:extLst>
          </p:cNvPr>
          <p:cNvSpPr>
            <a:spLocks noGrp="1"/>
          </p:cNvSpPr>
          <p:nvPr>
            <p:ph idx="1"/>
          </p:nvPr>
        </p:nvSpPr>
        <p:spPr>
          <a:xfrm>
            <a:off x="100208" y="983848"/>
            <a:ext cx="8943584" cy="5811522"/>
          </a:xfrm>
        </p:spPr>
        <p:txBody>
          <a:bodyPr anchor="ctr">
            <a:noAutofit/>
          </a:bodyPr>
          <a:lstStyle/>
          <a:p>
            <a:pPr lvl="0">
              <a:lnSpc>
                <a:spcPct val="100000"/>
              </a:lnSpc>
            </a:pPr>
            <a:r>
              <a:rPr lang="en-US" b="1" dirty="0">
                <a:solidFill>
                  <a:schemeClr val="bg1"/>
                </a:solidFill>
              </a:rPr>
              <a:t>Timing of Crucifixion</a:t>
            </a:r>
          </a:p>
          <a:p>
            <a:pPr lvl="1">
              <a:lnSpc>
                <a:spcPct val="100000"/>
              </a:lnSpc>
            </a:pPr>
            <a:r>
              <a:rPr lang="en-US" b="1" dirty="0">
                <a:solidFill>
                  <a:schemeClr val="bg1"/>
                </a:solidFill>
              </a:rPr>
              <a:t>“And it was the </a:t>
            </a:r>
            <a:r>
              <a:rPr lang="en-US" b="1" dirty="0">
                <a:solidFill>
                  <a:srgbClr val="FFFF00"/>
                </a:solidFill>
              </a:rPr>
              <a:t>third hour</a:t>
            </a:r>
            <a:r>
              <a:rPr lang="en-US" b="1" dirty="0">
                <a:solidFill>
                  <a:schemeClr val="bg1"/>
                </a:solidFill>
              </a:rPr>
              <a:t> when they crucified him.” (Mk 15:25)</a:t>
            </a:r>
          </a:p>
          <a:p>
            <a:pPr lvl="1">
              <a:lnSpc>
                <a:spcPct val="100000"/>
              </a:lnSpc>
            </a:pPr>
            <a:r>
              <a:rPr lang="en-US" b="1" dirty="0">
                <a:solidFill>
                  <a:schemeClr val="bg1"/>
                </a:solidFill>
              </a:rPr>
              <a:t>“Now it was the day of Preparation of the Passover. It was about </a:t>
            </a:r>
            <a:r>
              <a:rPr lang="en-US" b="1" dirty="0">
                <a:solidFill>
                  <a:srgbClr val="FFFF00"/>
                </a:solidFill>
              </a:rPr>
              <a:t>the sixth hour</a:t>
            </a:r>
            <a:r>
              <a:rPr lang="en-US" b="1" dirty="0">
                <a:solidFill>
                  <a:schemeClr val="bg1"/>
                </a:solidFill>
              </a:rPr>
              <a:t>.” (John 19:14)</a:t>
            </a:r>
          </a:p>
          <a:p>
            <a:pPr marL="457200" lvl="1" indent="0">
              <a:lnSpc>
                <a:spcPct val="100000"/>
              </a:lnSpc>
              <a:buNone/>
            </a:pPr>
            <a:endParaRPr lang="en-US" b="1" dirty="0">
              <a:solidFill>
                <a:schemeClr val="bg1"/>
              </a:solidFill>
            </a:endParaRPr>
          </a:p>
          <a:p>
            <a:pPr>
              <a:lnSpc>
                <a:spcPct val="100000"/>
              </a:lnSpc>
            </a:pPr>
            <a:r>
              <a:rPr lang="en-US" b="1" dirty="0">
                <a:solidFill>
                  <a:schemeClr val="bg1"/>
                </a:solidFill>
              </a:rPr>
              <a:t>“The reckoning of time for most people, who could not very well carry sundials and astronomical charts, was necessarily approximate. If the sun was moving toward mid-heaven, two different observers might well have glanced up and decided, respectively, that it was ‘the third hour’ or ‘about the sixth hour’. Mark’s concern is to set a time frame in which the three hours of darkness occur (Mk. 15:25, 33).” (D.A. Carson)</a:t>
            </a:r>
          </a:p>
        </p:txBody>
      </p:sp>
      <p:sp>
        <p:nvSpPr>
          <p:cNvPr id="6" name="Title 1">
            <a:extLst>
              <a:ext uri="{FF2B5EF4-FFF2-40B4-BE49-F238E27FC236}">
                <a16:creationId xmlns:a16="http://schemas.microsoft.com/office/drawing/2014/main" id="{5DB62A3D-6558-ACBB-CF12-5C801F7ED187}"/>
              </a:ext>
            </a:extLst>
          </p:cNvPr>
          <p:cNvSpPr>
            <a:spLocks noGrp="1"/>
          </p:cNvSpPr>
          <p:nvPr>
            <p:ph type="title"/>
          </p:nvPr>
        </p:nvSpPr>
        <p:spPr>
          <a:xfrm>
            <a:off x="100208" y="100209"/>
            <a:ext cx="8943584" cy="779467"/>
          </a:xfrm>
        </p:spPr>
        <p:txBody>
          <a:bodyPr>
            <a:normAutofit fontScale="90000"/>
          </a:bodyPr>
          <a:lstStyle/>
          <a:p>
            <a:pPr algn="ctr"/>
            <a:r>
              <a:rPr lang="en-US" sz="4800" b="1" dirty="0">
                <a:solidFill>
                  <a:schemeClr val="bg1"/>
                </a:solidFill>
              </a:rPr>
              <a:t>Principle #2 – Respect Ancient Writing</a:t>
            </a:r>
          </a:p>
        </p:txBody>
      </p:sp>
    </p:spTree>
    <p:extLst>
      <p:ext uri="{BB962C8B-B14F-4D97-AF65-F5344CB8AC3E}">
        <p14:creationId xmlns:p14="http://schemas.microsoft.com/office/powerpoint/2010/main" val="3988224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23881</TotalTime>
  <Words>1404</Words>
  <Application>Microsoft Office PowerPoint</Application>
  <PresentationFormat>On-screen Show (4:3)</PresentationFormat>
  <Paragraphs>74</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Alleged Contradictions in the Gospels</vt:lpstr>
      <vt:lpstr>Understanding the Problem</vt:lpstr>
      <vt:lpstr>Principle #1 – Complimentary Accounts </vt:lpstr>
      <vt:lpstr>Principle #1 – Complimentary Accounts </vt:lpstr>
      <vt:lpstr>Principle #1 – Complimentary Accounts </vt:lpstr>
      <vt:lpstr>Principle #1 – Complimentary Accounts </vt:lpstr>
      <vt:lpstr>Principle #2 – Respect Ancient Writing</vt:lpstr>
      <vt:lpstr>Principle #2 – Respect Ancient Writing</vt:lpstr>
      <vt:lpstr>Principle #2 – Respect Ancient Writing</vt:lpstr>
      <vt:lpstr>Principle #2 – Respect Ancient Writing</vt:lpstr>
      <vt:lpstr>Principle #2 – Respect Ancient Writing</vt:lpstr>
      <vt:lpstr>Suggestions for Discussions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to Know Me</dc:title>
  <dc:creator>Erik Borlaug</dc:creator>
  <cp:lastModifiedBy>Erik Borlaug</cp:lastModifiedBy>
  <cp:revision>217</cp:revision>
  <dcterms:created xsi:type="dcterms:W3CDTF">2021-12-14T02:21:27Z</dcterms:created>
  <dcterms:modified xsi:type="dcterms:W3CDTF">2024-04-02T13:00:43Z</dcterms:modified>
</cp:coreProperties>
</file>